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3"/>
  </p:notesMasterIdLst>
  <p:handoutMasterIdLst>
    <p:handoutMasterId r:id="rId4"/>
  </p:handoutMasterIdLst>
  <p:sldIdLst>
    <p:sldId id="40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969696"/>
    <a:srgbClr val="3399FF"/>
    <a:srgbClr val="FF0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1993" autoAdjust="0"/>
  </p:normalViewPr>
  <p:slideViewPr>
    <p:cSldViewPr>
      <p:cViewPr varScale="1">
        <p:scale>
          <a:sx n="127" d="100"/>
          <a:sy n="127" d="100"/>
        </p:scale>
        <p:origin x="132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7"/>
          <p:cNvSpPr txBox="1">
            <a:spLocks noChangeArrowheads="1"/>
          </p:cNvSpPr>
          <p:nvPr/>
        </p:nvSpPr>
        <p:spPr bwMode="auto">
          <a:xfrm>
            <a:off x="1557338" y="8523288"/>
            <a:ext cx="3979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GB" sz="1400" i="1"/>
              <a:t>James Hawkins, 78 Polwarth Terrace, Edinburgh</a:t>
            </a:r>
          </a:p>
        </p:txBody>
      </p:sp>
      <p:sp>
        <p:nvSpPr>
          <p:cNvPr id="31747" name="Text Box 8"/>
          <p:cNvSpPr txBox="1">
            <a:spLocks noChangeArrowheads="1"/>
          </p:cNvSpPr>
          <p:nvPr/>
        </p:nvSpPr>
        <p:spPr bwMode="auto">
          <a:xfrm>
            <a:off x="1779588" y="263525"/>
            <a:ext cx="3162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GB" sz="2400" b="1" i="1" u="sng"/>
              <a:t>experiential groups</a:t>
            </a:r>
            <a:endParaRPr lang="en-GB" sz="2400" b="1" i="1"/>
          </a:p>
        </p:txBody>
      </p:sp>
    </p:spTree>
    <p:extLst>
      <p:ext uri="{BB962C8B-B14F-4D97-AF65-F5344CB8AC3E}">
        <p14:creationId xmlns:p14="http://schemas.microsoft.com/office/powerpoint/2010/main" val="166647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A7E701F-A92E-40A4-A34F-E6BB03AFC2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2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 h 154"/>
                  <a:gd name="T2" fmla="*/ 3 w 144"/>
                  <a:gd name="T3" fmla="*/ 6 h 154"/>
                  <a:gd name="T4" fmla="*/ 6 w 144"/>
                  <a:gd name="T5" fmla="*/ 5 h 154"/>
                  <a:gd name="T6" fmla="*/ 3 w 144"/>
                  <a:gd name="T7" fmla="*/ 2 h 154"/>
                  <a:gd name="T8" fmla="*/ 5 w 144"/>
                  <a:gd name="T9" fmla="*/ 1 h 154"/>
                  <a:gd name="T10" fmla="*/ 6 w 144"/>
                  <a:gd name="T11" fmla="*/ 2 h 154"/>
                  <a:gd name="T12" fmla="*/ 7 w 144"/>
                  <a:gd name="T13" fmla="*/ 2 h 154"/>
                  <a:gd name="T14" fmla="*/ 5 w 144"/>
                  <a:gd name="T15" fmla="*/ 0 h 154"/>
                  <a:gd name="T16" fmla="*/ 2 w 144"/>
                  <a:gd name="T17" fmla="*/ 1 h 154"/>
                  <a:gd name="T18" fmla="*/ 4 w 144"/>
                  <a:gd name="T19" fmla="*/ 4 h 154"/>
                  <a:gd name="T20" fmla="*/ 1 w 144"/>
                  <a:gd name="T21" fmla="*/ 4 h 154"/>
                  <a:gd name="T22" fmla="*/ 0 w 144"/>
                  <a:gd name="T23" fmla="*/ 4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8616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8617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919785A-2F85-41A0-89A1-04898DFD19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6506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12493-A22B-4EA1-9D96-6A6CB788BA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50222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CD3EC-4590-4BA8-8C63-24C237B124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56804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4194175" cy="217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1625" y="3925888"/>
            <a:ext cx="4194175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4A112-4C98-458D-B188-C47FC1B108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35069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E8F52-FCD6-4DDA-B8A8-0DCA04255D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5991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33654-7D12-4773-8B22-B6B2D4751F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61981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1737F-3A87-4CED-AE2A-C25D40C08F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54396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4ADB7-018F-4D26-B865-F557CB621C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98252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DE118-3393-4F5B-9ECB-C0C1C8DFE6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99512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87D3D-1893-4EA3-8FCF-4188F60A31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3297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D3F17-CC74-46B4-9262-FA19EC612F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92289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A3257-2213-4C30-9238-7BB91032A8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20569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47589-10A0-457B-A449-20DBDE0CEC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72880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 h 154"/>
                  <a:gd name="T2" fmla="*/ 3 w 144"/>
                  <a:gd name="T3" fmla="*/ 6 h 154"/>
                  <a:gd name="T4" fmla="*/ 6 w 144"/>
                  <a:gd name="T5" fmla="*/ 5 h 154"/>
                  <a:gd name="T6" fmla="*/ 3 w 144"/>
                  <a:gd name="T7" fmla="*/ 2 h 154"/>
                  <a:gd name="T8" fmla="*/ 5 w 144"/>
                  <a:gd name="T9" fmla="*/ 1 h 154"/>
                  <a:gd name="T10" fmla="*/ 6 w 144"/>
                  <a:gd name="T11" fmla="*/ 2 h 154"/>
                  <a:gd name="T12" fmla="*/ 7 w 144"/>
                  <a:gd name="T13" fmla="*/ 2 h 154"/>
                  <a:gd name="T14" fmla="*/ 5 w 144"/>
                  <a:gd name="T15" fmla="*/ 0 h 154"/>
                  <a:gd name="T16" fmla="*/ 2 w 144"/>
                  <a:gd name="T17" fmla="*/ 1 h 154"/>
                  <a:gd name="T18" fmla="*/ 4 w 144"/>
                  <a:gd name="T19" fmla="*/ 4 h 154"/>
                  <a:gd name="T20" fmla="*/ 1 w 144"/>
                  <a:gd name="T21" fmla="*/ 4 h 154"/>
                  <a:gd name="T22" fmla="*/ 0 w 144"/>
                  <a:gd name="T23" fmla="*/ 4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514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514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8514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8514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14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14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1C1F47D9-841C-4D57-92F4-9A39A81E59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514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10294" y="2627875"/>
            <a:ext cx="2108269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3600" b="1" i="1" spc="-1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therapist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1453" y="1054477"/>
            <a:ext cx="15311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3600" b="1" i="1" spc="-100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clients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601779"/>
            <a:ext cx="1710259" cy="69852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GB" sz="3600" b="1" i="1" spc="-100" dirty="0">
                <a:solidFill>
                  <a:srgbClr val="FFC000"/>
                </a:solidFill>
                <a:latin typeface="Comic Sans MS" pitchFamily="66" charset="0"/>
              </a:rPr>
              <a:t>skills</a:t>
            </a:r>
            <a:endParaRPr lang="en-GB" sz="3600" b="1" i="1" spc="-100" dirty="0">
              <a:solidFill>
                <a:srgbClr val="FFC000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701E16F-DFBC-5E48-99BF-3D9F9BD4F3F9}"/>
              </a:ext>
            </a:extLst>
          </p:cNvPr>
          <p:cNvGrpSpPr/>
          <p:nvPr/>
        </p:nvGrpSpPr>
        <p:grpSpPr>
          <a:xfrm>
            <a:off x="971600" y="1132284"/>
            <a:ext cx="7040016" cy="5033020"/>
            <a:chOff x="755576" y="1010355"/>
            <a:chExt cx="7040016" cy="5033020"/>
          </a:xfrm>
        </p:grpSpPr>
        <p:sp>
          <p:nvSpPr>
            <p:cNvPr id="9" name="Oval 8"/>
            <p:cNvSpPr/>
            <p:nvPr/>
          </p:nvSpPr>
          <p:spPr>
            <a:xfrm>
              <a:off x="3898776" y="2954078"/>
              <a:ext cx="3896816" cy="3032721"/>
            </a:xfrm>
            <a:prstGeom prst="ellipse">
              <a:avLst/>
            </a:prstGeom>
            <a:noFill/>
            <a:ln w="508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755576" y="3010654"/>
              <a:ext cx="3896816" cy="3032721"/>
            </a:xfrm>
            <a:prstGeom prst="ellipse">
              <a:avLst/>
            </a:prstGeom>
            <a:noFill/>
            <a:ln w="508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3577F73-89B9-A746-9ECA-CFC5BB30D994}"/>
                </a:ext>
              </a:extLst>
            </p:cNvPr>
            <p:cNvSpPr/>
            <p:nvPr/>
          </p:nvSpPr>
          <p:spPr>
            <a:xfrm>
              <a:off x="2327176" y="1010355"/>
              <a:ext cx="3896816" cy="3032721"/>
            </a:xfrm>
            <a:prstGeom prst="ellipse">
              <a:avLst/>
            </a:prstGeom>
            <a:noFill/>
            <a:ln w="508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2B03D48-B6B1-654C-819E-4462C65A4F42}"/>
                </a:ext>
              </a:extLst>
            </p:cNvPr>
            <p:cNvSpPr txBox="1"/>
            <p:nvPr/>
          </p:nvSpPr>
          <p:spPr>
            <a:xfrm>
              <a:off x="3491556" y="1866911"/>
              <a:ext cx="1568057" cy="83099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 anchor="ctr">
              <a:spAutoFit/>
            </a:bodyPr>
            <a:lstStyle/>
            <a:p>
              <a:pPr algn="ctr">
                <a:defRPr/>
              </a:pPr>
              <a:r>
                <a:rPr lang="en-US" sz="2400" b="1" i="1" spc="-100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  <a:ea typeface="+mj-ea"/>
                  <a:cs typeface="+mj-cs"/>
                </a:rPr>
                <a:t>untying</a:t>
              </a:r>
            </a:p>
            <a:p>
              <a:pPr algn="ctr">
                <a:defRPr/>
              </a:pPr>
              <a:r>
                <a:rPr lang="en-US" sz="2400" b="1" i="1" spc="-100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  <a:ea typeface="+mj-ea"/>
                  <a:cs typeface="+mj-cs"/>
                </a:rPr>
                <a:t>the NOTs</a:t>
              </a:r>
            </a:p>
          </p:txBody>
        </p:sp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39FE339E-E5F2-F044-AB68-BBCA00AF3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5616" y="4143290"/>
              <a:ext cx="2711152" cy="85123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GB" sz="2400" b="1" i="1" kern="0" spc="-100" dirty="0">
                  <a:solidFill>
                    <a:srgbClr val="FFC000"/>
                  </a:solidFill>
                  <a:latin typeface="Comic Sans MS" pitchFamily="66" charset="0"/>
                </a:rPr>
                <a:t>deliberate practice</a:t>
              </a:r>
              <a:endParaRPr lang="en-GB" sz="2400" b="1" i="1" kern="0" spc="-100" dirty="0">
                <a:solidFill>
                  <a:srgbClr val="FFC000"/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A418164-2C52-434F-970A-346F9B0117D1}"/>
                </a:ext>
              </a:extLst>
            </p:cNvPr>
            <p:cNvSpPr txBox="1"/>
            <p:nvPr/>
          </p:nvSpPr>
          <p:spPr>
            <a:xfrm>
              <a:off x="5034453" y="4099159"/>
              <a:ext cx="1841803" cy="83099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algn="ctr">
                <a:defRPr/>
              </a:pPr>
              <a:r>
                <a:rPr lang="en-US" sz="2400" b="1" i="1" spc="-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  <a:ea typeface="+mj-ea"/>
                  <a:cs typeface="+mj-cs"/>
                </a:rPr>
                <a:t>growing resilience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80B7B4B5-4F20-484B-8718-EE3D404629E7}"/>
              </a:ext>
            </a:extLst>
          </p:cNvPr>
          <p:cNvSpPr txBox="1"/>
          <p:nvPr/>
        </p:nvSpPr>
        <p:spPr>
          <a:xfrm>
            <a:off x="6084168" y="836712"/>
            <a:ext cx="2885725" cy="10156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spAutoFit/>
          </a:bodyPr>
          <a:lstStyle/>
          <a:p>
            <a:pPr algn="ctr">
              <a:defRPr/>
            </a:pPr>
            <a:r>
              <a:rPr lang="en-US" sz="2000" b="1" i="1" spc="-100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tracking client progress</a:t>
            </a:r>
          </a:p>
          <a:p>
            <a:pPr algn="ctr">
              <a:defRPr/>
            </a:pPr>
            <a:r>
              <a:rPr lang="en-US" sz="2000" b="1" i="1" spc="-100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not-on-track focus</a:t>
            </a:r>
          </a:p>
          <a:p>
            <a:pPr algn="ctr">
              <a:defRPr/>
            </a:pPr>
            <a:r>
              <a:rPr lang="en-US" sz="2000" b="1" i="1" spc="-100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trouble shooting skills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45B612-A031-2645-96A2-3E787076B98F}"/>
              </a:ext>
            </a:extLst>
          </p:cNvPr>
          <p:cNvSpPr txBox="1"/>
          <p:nvPr/>
        </p:nvSpPr>
        <p:spPr>
          <a:xfrm>
            <a:off x="7619452" y="5545685"/>
            <a:ext cx="1026242" cy="10156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spAutoFit/>
          </a:bodyPr>
          <a:lstStyle/>
          <a:p>
            <a:pPr algn="ctr">
              <a:defRPr/>
            </a:pPr>
            <a:r>
              <a:rPr lang="en-US" sz="2000" b="1" i="1" spc="-1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burnout</a:t>
            </a:r>
          </a:p>
          <a:p>
            <a:pPr algn="ctr">
              <a:defRPr/>
            </a:pPr>
            <a:r>
              <a:rPr lang="en-US" sz="2000" b="1" i="1" spc="-1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values</a:t>
            </a:r>
          </a:p>
          <a:p>
            <a:pPr algn="ctr">
              <a:defRPr/>
            </a:pPr>
            <a:r>
              <a:rPr lang="en-US" sz="2000" b="1" i="1" spc="-1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energy</a:t>
            </a: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D09F8934-EC2A-E442-9E3A-4AE2D1820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75" y="5548506"/>
            <a:ext cx="1710259" cy="101002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GB" sz="2000" b="1" i="1" kern="0" spc="-100" dirty="0">
                <a:solidFill>
                  <a:srgbClr val="FFC000"/>
                </a:solidFill>
                <a:latin typeface="Comic Sans MS" pitchFamily="66" charset="0"/>
              </a:rPr>
              <a:t>alliance</a:t>
            </a:r>
          </a:p>
          <a:p>
            <a:pPr eaLnBrk="1" hangingPunct="1">
              <a:defRPr/>
            </a:pPr>
            <a:r>
              <a:rPr lang="en-GB" sz="2000" b="1" i="1" kern="0" spc="-100" dirty="0">
                <a:solidFill>
                  <a:srgbClr val="FFC000"/>
                </a:solidFill>
                <a:latin typeface="Comic Sans MS" pitchFamily="66" charset="0"/>
              </a:rPr>
              <a:t>expectancy</a:t>
            </a:r>
          </a:p>
          <a:p>
            <a:pPr eaLnBrk="1" hangingPunct="1">
              <a:defRPr/>
            </a:pPr>
            <a:r>
              <a:rPr lang="en-GB" sz="2000" b="1" i="1" kern="0" spc="-100" dirty="0" err="1">
                <a:solidFill>
                  <a:srgbClr val="FFC000"/>
                </a:solidFill>
                <a:latin typeface="Comic Sans MS" pitchFamily="66" charset="0"/>
              </a:rPr>
              <a:t>fis</a:t>
            </a:r>
            <a:r>
              <a:rPr lang="en-GB" sz="2000" b="1" i="1" kern="0" spc="-100" dirty="0">
                <a:solidFill>
                  <a:srgbClr val="FFC000"/>
                </a:solidFill>
                <a:latin typeface="Comic Sans MS" pitchFamily="66" charset="0"/>
              </a:rPr>
              <a:t> &amp; </a:t>
            </a:r>
            <a:r>
              <a:rPr lang="en-GB" sz="2000" b="1" i="1" kern="0" spc="-100" dirty="0" err="1">
                <a:solidFill>
                  <a:srgbClr val="FFC000"/>
                </a:solidFill>
                <a:latin typeface="Comic Sans MS" pitchFamily="66" charset="0"/>
              </a:rPr>
              <a:t>trib</a:t>
            </a:r>
            <a:endParaRPr lang="en-GB" sz="2000" b="1" i="1" kern="0" spc="-100" dirty="0">
              <a:solidFill>
                <a:srgbClr val="FFC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A11EC3-1244-854D-B96B-E05B12EA9D68}"/>
              </a:ext>
            </a:extLst>
          </p:cNvPr>
          <p:cNvSpPr txBox="1"/>
          <p:nvPr/>
        </p:nvSpPr>
        <p:spPr>
          <a:xfrm>
            <a:off x="83276" y="44624"/>
            <a:ext cx="90252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i="1" dirty="0">
                <a:solidFill>
                  <a:srgbClr val="FF0000"/>
                </a:solidFill>
              </a:rPr>
              <a:t> </a:t>
            </a:r>
            <a:r>
              <a:rPr lang="en-GB" sz="3600" b="1" i="1" dirty="0">
                <a:solidFill>
                  <a:srgbClr val="FF0000"/>
                </a:solidFill>
              </a:rPr>
              <a:t>improving psychotherapy supervision</a:t>
            </a:r>
          </a:p>
        </p:txBody>
      </p:sp>
    </p:spTree>
    <p:extLst>
      <p:ext uri="{BB962C8B-B14F-4D97-AF65-F5344CB8AC3E}">
        <p14:creationId xmlns:p14="http://schemas.microsoft.com/office/powerpoint/2010/main" val="119060590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ompass">
  <a:themeElements>
    <a:clrScheme name="Custom 4">
      <a:dk1>
        <a:srgbClr val="526133"/>
      </a:dk1>
      <a:lt1>
        <a:srgbClr val="FFFFFF"/>
      </a:lt1>
      <a:dk2>
        <a:srgbClr val="4E5D31"/>
      </a:dk2>
      <a:lt2>
        <a:srgbClr val="FFFFCC"/>
      </a:lt2>
      <a:accent1>
        <a:srgbClr val="F1CD50"/>
      </a:accent1>
      <a:accent2>
        <a:srgbClr val="A1C607"/>
      </a:accent2>
      <a:accent3>
        <a:srgbClr val="B2B6AD"/>
      </a:accent3>
      <a:accent4>
        <a:srgbClr val="DADADA"/>
      </a:accent4>
      <a:accent5>
        <a:srgbClr val="CAE2AA"/>
      </a:accent5>
      <a:accent6>
        <a:srgbClr val="95C422"/>
      </a:accent6>
      <a:hlink>
        <a:srgbClr val="FFCC00"/>
      </a:hlink>
      <a:folHlink>
        <a:srgbClr val="CCCC00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16958</TotalTime>
  <Words>30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Comic Sans MS</vt:lpstr>
      <vt:lpstr>Tahoma</vt:lpstr>
      <vt:lpstr>Wingdings</vt:lpstr>
      <vt:lpstr>Compass</vt:lpstr>
      <vt:lpstr>skills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experience as a client important for being an effective cognitive therapist?</dc:title>
  <dc:creator>James Hawkins.</dc:creator>
  <cp:lastModifiedBy>James Hawkins</cp:lastModifiedBy>
  <cp:revision>904</cp:revision>
  <dcterms:created xsi:type="dcterms:W3CDTF">2003-01-22T11:21:49Z</dcterms:created>
  <dcterms:modified xsi:type="dcterms:W3CDTF">2018-08-08T04:57:34Z</dcterms:modified>
</cp:coreProperties>
</file>