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2"/>
  </p:notesMasterIdLst>
  <p:handoutMasterIdLst>
    <p:handoutMasterId r:id="rId73"/>
  </p:handoutMasterIdLst>
  <p:sldIdLst>
    <p:sldId id="256" r:id="rId2"/>
    <p:sldId id="388" r:id="rId3"/>
    <p:sldId id="471" r:id="rId4"/>
    <p:sldId id="414" r:id="rId5"/>
    <p:sldId id="368" r:id="rId6"/>
    <p:sldId id="369" r:id="rId7"/>
    <p:sldId id="370" r:id="rId8"/>
    <p:sldId id="371" r:id="rId9"/>
    <p:sldId id="412" r:id="rId10"/>
    <p:sldId id="417" r:id="rId11"/>
    <p:sldId id="524" r:id="rId12"/>
    <p:sldId id="525" r:id="rId13"/>
    <p:sldId id="528" r:id="rId14"/>
    <p:sldId id="526" r:id="rId15"/>
    <p:sldId id="527" r:id="rId16"/>
    <p:sldId id="504" r:id="rId17"/>
    <p:sldId id="384" r:id="rId18"/>
    <p:sldId id="374" r:id="rId19"/>
    <p:sldId id="327" r:id="rId20"/>
    <p:sldId id="355" r:id="rId21"/>
    <p:sldId id="376" r:id="rId22"/>
    <p:sldId id="386" r:id="rId23"/>
    <p:sldId id="405" r:id="rId24"/>
    <p:sldId id="406" r:id="rId25"/>
    <p:sldId id="427" r:id="rId26"/>
    <p:sldId id="426" r:id="rId27"/>
    <p:sldId id="379" r:id="rId28"/>
    <p:sldId id="377" r:id="rId29"/>
    <p:sldId id="434" r:id="rId30"/>
    <p:sldId id="367" r:id="rId31"/>
    <p:sldId id="395" r:id="rId32"/>
    <p:sldId id="341" r:id="rId33"/>
    <p:sldId id="387" r:id="rId34"/>
    <p:sldId id="396" r:id="rId35"/>
    <p:sldId id="435" r:id="rId36"/>
    <p:sldId id="436" r:id="rId37"/>
    <p:sldId id="442" r:id="rId38"/>
    <p:sldId id="440" r:id="rId39"/>
    <p:sldId id="447" r:id="rId40"/>
    <p:sldId id="448" r:id="rId41"/>
    <p:sldId id="441" r:id="rId42"/>
    <p:sldId id="449" r:id="rId43"/>
    <p:sldId id="450" r:id="rId44"/>
    <p:sldId id="451" r:id="rId45"/>
    <p:sldId id="452" r:id="rId46"/>
    <p:sldId id="476" r:id="rId47"/>
    <p:sldId id="475" r:id="rId48"/>
    <p:sldId id="477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13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438" r:id="rId68"/>
    <p:sldId id="505" r:id="rId69"/>
    <p:sldId id="445" r:id="rId70"/>
    <p:sldId id="529" r:id="rId7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969696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9454" autoAdjust="0"/>
  </p:normalViewPr>
  <p:slideViewPr>
    <p:cSldViewPr>
      <p:cViewPr>
        <p:scale>
          <a:sx n="100" d="100"/>
          <a:sy n="100" d="100"/>
        </p:scale>
        <p:origin x="-1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80776885012"/>
          <c:y val="0.0408740516869054"/>
          <c:w val="0.851471230105463"/>
          <c:h val="0.8554614334248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CC00"/>
            </a:solidFill>
            <a:ln w="2540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pattFill prst="ltDnDiag">
                <a:fgClr>
                  <a:srgbClr val="969696"/>
                </a:fgClr>
                <a:bgClr>
                  <a:srgbClr val="FFCC00"/>
                </a:bgClr>
              </a:pattFill>
              <a:ln w="25406">
                <a:noFill/>
              </a:ln>
            </c:spPr>
          </c:dPt>
          <c:dPt>
            <c:idx val="7"/>
            <c:invertIfNegative val="0"/>
            <c:bubble3D val="0"/>
            <c:spPr>
              <a:pattFill prst="ltDnDiag">
                <a:fgClr>
                  <a:schemeClr val="bg1"/>
                </a:fgClr>
                <a:bgClr>
                  <a:srgbClr val="FF0000"/>
                </a:bgClr>
              </a:pattFill>
              <a:ln w="25406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25406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25406">
                <a:noFill/>
              </a:ln>
            </c:spPr>
          </c:dPt>
          <c:cat>
            <c:strRef>
              <c:f>Sheet1!$A$2:$A$11</c:f>
              <c:strCache>
                <c:ptCount val="10"/>
                <c:pt idx="0">
                  <c:v>adherence</c:v>
                </c:pt>
                <c:pt idx="1">
                  <c:v>empathy</c:v>
                </c:pt>
                <c:pt idx="2">
                  <c:v>TREATMENTS</c:v>
                </c:pt>
                <c:pt idx="3">
                  <c:v>therapists rct's</c:v>
                </c:pt>
                <c:pt idx="4">
                  <c:v>congruence</c:v>
                </c:pt>
                <c:pt idx="5">
                  <c:v>therapists naturalistic</c:v>
                </c:pt>
                <c:pt idx="6">
                  <c:v>affirmation</c:v>
                </c:pt>
                <c:pt idx="7">
                  <c:v>ALLIANCE</c:v>
                </c:pt>
                <c:pt idx="8">
                  <c:v>empathy</c:v>
                </c:pt>
                <c:pt idx="9">
                  <c:v>goal consensus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0.04</c:v>
                </c:pt>
                <c:pt idx="1">
                  <c:v>0.15</c:v>
                </c:pt>
                <c:pt idx="2">
                  <c:v>0.2</c:v>
                </c:pt>
                <c:pt idx="3">
                  <c:v>0.35</c:v>
                </c:pt>
                <c:pt idx="4">
                  <c:v>0.5</c:v>
                </c:pt>
                <c:pt idx="5">
                  <c:v>0.56</c:v>
                </c:pt>
                <c:pt idx="6">
                  <c:v>0.57</c:v>
                </c:pt>
                <c:pt idx="7">
                  <c:v>0.58</c:v>
                </c:pt>
                <c:pt idx="8">
                  <c:v>0.63</c:v>
                </c:pt>
                <c:pt idx="9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09401768"/>
        <c:axId val="-2108721544"/>
        <c:axId val="0"/>
      </c:bar3DChart>
      <c:catAx>
        <c:axId val="-210940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8721544"/>
        <c:crosses val="autoZero"/>
        <c:auto val="1"/>
        <c:lblAlgn val="ctr"/>
        <c:lblOffset val="100"/>
        <c:noMultiLvlLbl val="0"/>
      </c:catAx>
      <c:valAx>
        <c:axId val="-2108721544"/>
        <c:scaling>
          <c:orientation val="minMax"/>
        </c:scaling>
        <c:delete val="0"/>
        <c:axPos val="l"/>
        <c:majorGridlines>
          <c:spPr>
            <a:ln w="317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rgbClr val="FFFFFF"/>
            </a:solidFill>
            <a:prstDash val="solid"/>
          </a:ln>
        </c:spPr>
        <c:crossAx val="-2109401768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80776885012"/>
          <c:y val="0.0408740516869054"/>
          <c:w val="0.851471230105463"/>
          <c:h val="0.8554614334248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CC00"/>
            </a:solidFill>
            <a:ln w="2540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pattFill prst="ltDnDiag">
                <a:fgClr>
                  <a:srgbClr val="969696"/>
                </a:fgClr>
                <a:bgClr>
                  <a:srgbClr val="FFCC00"/>
                </a:bgClr>
              </a:pattFill>
              <a:ln w="25406">
                <a:noFill/>
              </a:ln>
            </c:spPr>
          </c:dPt>
          <c:dPt>
            <c:idx val="7"/>
            <c:invertIfNegative val="0"/>
            <c:bubble3D val="0"/>
            <c:spPr>
              <a:pattFill prst="ltDnDiag">
                <a:fgClr>
                  <a:schemeClr val="bg1"/>
                </a:fgClr>
                <a:bgClr>
                  <a:srgbClr val="FF0000"/>
                </a:bgClr>
              </a:pattFill>
              <a:ln w="25406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25406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25406">
                <a:noFill/>
              </a:ln>
            </c:spPr>
          </c:dPt>
          <c:cat>
            <c:strRef>
              <c:f>Sheet1!$A$2:$A$11</c:f>
              <c:strCache>
                <c:ptCount val="10"/>
                <c:pt idx="0">
                  <c:v>adherence</c:v>
                </c:pt>
                <c:pt idx="1">
                  <c:v>empathy</c:v>
                </c:pt>
                <c:pt idx="2">
                  <c:v>TREATMENTS</c:v>
                </c:pt>
                <c:pt idx="3">
                  <c:v>therapists rct's</c:v>
                </c:pt>
                <c:pt idx="4">
                  <c:v>congruence</c:v>
                </c:pt>
                <c:pt idx="5">
                  <c:v>therapists naturalistic</c:v>
                </c:pt>
                <c:pt idx="6">
                  <c:v>affirmation</c:v>
                </c:pt>
                <c:pt idx="7">
                  <c:v>ALLIANCE</c:v>
                </c:pt>
                <c:pt idx="8">
                  <c:v>empathy</c:v>
                </c:pt>
                <c:pt idx="9">
                  <c:v>goal consensus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0.04</c:v>
                </c:pt>
                <c:pt idx="1">
                  <c:v>0.15</c:v>
                </c:pt>
                <c:pt idx="2">
                  <c:v>0.2</c:v>
                </c:pt>
                <c:pt idx="3">
                  <c:v>0.35</c:v>
                </c:pt>
                <c:pt idx="4">
                  <c:v>0.5</c:v>
                </c:pt>
                <c:pt idx="5">
                  <c:v>0.56</c:v>
                </c:pt>
                <c:pt idx="6">
                  <c:v>0.57</c:v>
                </c:pt>
                <c:pt idx="7">
                  <c:v>0.58</c:v>
                </c:pt>
                <c:pt idx="8">
                  <c:v>0.63</c:v>
                </c:pt>
                <c:pt idx="9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822920"/>
        <c:axId val="-2125819800"/>
        <c:axId val="0"/>
      </c:bar3DChart>
      <c:catAx>
        <c:axId val="-2125822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5819800"/>
        <c:crosses val="autoZero"/>
        <c:auto val="1"/>
        <c:lblAlgn val="ctr"/>
        <c:lblOffset val="100"/>
        <c:noMultiLvlLbl val="0"/>
      </c:catAx>
      <c:valAx>
        <c:axId val="-2125819800"/>
        <c:scaling>
          <c:orientation val="minMax"/>
        </c:scaling>
        <c:delete val="0"/>
        <c:axPos val="l"/>
        <c:majorGridlines>
          <c:spPr>
            <a:ln w="317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rgbClr val="FFFFFF"/>
            </a:solidFill>
            <a:prstDash val="solid"/>
          </a:ln>
        </c:spPr>
        <c:crossAx val="-2125822920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4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EB4083-7147-45B1-A757-D04CE1340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63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372C14F-D77B-3141-A1C8-2A98B564BC27}" type="slidenum">
              <a:rPr lang="en-US" smtClean="0">
                <a:latin typeface="Arial" charset="0"/>
              </a:rPr>
              <a:pPr eaLnBrk="1" hangingPunct="1"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79900" cy="320992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81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749" tIns="46875" rIns="93749" bIns="46875"/>
          <a:lstStyle/>
          <a:p>
            <a:pPr>
              <a:defRPr/>
            </a:pPr>
            <a:r>
              <a:rPr lang="en-GB">
                <a:cs typeface="+mn-cs"/>
              </a:rPr>
              <a:t>Carlson et al - 3573</a:t>
            </a:r>
          </a:p>
          <a:p>
            <a:pPr>
              <a:defRPr/>
            </a:pPr>
            <a:r>
              <a:rPr lang="en-GB">
                <a:cs typeface="+mn-cs"/>
              </a:rPr>
              <a:t>29 studies involving 1206 patients reviewed.  results were encouraging and tended to increase between end of treatment and follow-up assessments about 3 months later.  more sessions (about 12 sessions over 12 weeks) and the use of tapes are beneficial.  individual a bit better than group if similar time.  psychological and physical symptoms respond approximately equally well.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A4B64D6-3626-48C1-8429-BAC119B18411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50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E6CFBF-25A3-45EE-AAC9-16F557452D66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51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7586C6-C292-4780-929D-97999A772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6945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0455-B9D5-4B3E-AB56-ACB74EE3D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4065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2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228602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9D71-EEB7-42E0-BEE5-48041E59E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54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6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6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F5A5-EF70-47C5-8CD6-CE9A704AE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940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3CD-FED2-4BD9-9D45-FCAF8D73D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9908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04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230E-53F5-4A50-A9F7-86F9D10BA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696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0A64-EDCD-4DE7-BBC7-A0434C390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0152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A54-D03E-4F52-A581-6A801AC2A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649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D921-1105-4863-84FC-B1419330C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693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72A-5B27-4B6F-9F0E-6D821EF526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780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A65B-5C4C-4D25-B338-A9730359E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974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7C5C-7F7D-4E33-9534-69A8B34AE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549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C464-B8D1-4C2A-A05C-99537FF60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600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6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6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F108F-FA47-479C-BD84-C83357D1C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6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3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6.xls"/><Relationship Id="rId4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7213" y="908720"/>
            <a:ext cx="6120680" cy="2376264"/>
          </a:xfrm>
        </p:spPr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latin typeface="Comic Sans MS" pitchFamily="66" charset="0"/>
              </a:rPr>
              <a:t>psychotherapy </a:t>
            </a:r>
            <a:br>
              <a:rPr lang="en-GB" i="1" dirty="0" smtClean="0">
                <a:latin typeface="Comic Sans MS" pitchFamily="66" charset="0"/>
              </a:rPr>
            </a:br>
            <a:r>
              <a:rPr lang="en-GB" i="1" dirty="0" smtClean="0">
                <a:latin typeface="Comic Sans MS" pitchFamily="66" charset="0"/>
              </a:rPr>
              <a:t>effectiveness &amp; </a:t>
            </a:r>
            <a:r>
              <a:rPr lang="en-GB" i="1" dirty="0" smtClean="0">
                <a:latin typeface="Comic Sans MS" pitchFamily="66" charset="0"/>
              </a:rPr>
              <a:t>possible responses</a:t>
            </a:r>
            <a:r>
              <a:rPr lang="en-GB" i="1" dirty="0" smtClean="0"/>
              <a:t> </a:t>
            </a:r>
            <a:endParaRPr lang="en-GB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022" y="4462239"/>
            <a:ext cx="7993062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i="1" dirty="0" smtClean="0"/>
              <a:t>Dr James Hawkins</a:t>
            </a:r>
          </a:p>
          <a:p>
            <a:pPr eaLnBrk="1" hangingPunct="1">
              <a:defRPr/>
            </a:pPr>
            <a:r>
              <a:rPr lang="en-GB" sz="3600" i="1" dirty="0" err="1" smtClean="0"/>
              <a:t>www.goodmedicine.org.uk</a:t>
            </a:r>
            <a:endParaRPr lang="en-GB" sz="3600" i="1" dirty="0" smtClean="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521816" y="393305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521816" y="64533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454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&amp; more concerns with depression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557213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3" y="980728"/>
            <a:ext cx="7702675" cy="54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7" y="188640"/>
            <a:ext cx="8662863" cy="864096"/>
          </a:xfrm>
        </p:spPr>
        <p:txBody>
          <a:bodyPr/>
          <a:lstStyle/>
          <a:p>
            <a:r>
              <a:rPr lang="en-US" sz="4000" dirty="0" smtClean="0"/>
              <a:t>what is Cohen’s d?</a:t>
            </a:r>
            <a:endParaRPr lang="en-US" sz="400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39751" y="587727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6512" y="6084584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Cohen, J. (1988) 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“Statistical power analysis for the </a:t>
            </a:r>
            <a:r>
              <a:rPr lang="en-GB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sciences (2</a:t>
            </a:r>
            <a:r>
              <a:rPr lang="en-GB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  </a:t>
            </a:r>
          </a:p>
          <a:p>
            <a:pPr algn="ctr" eaLnBrk="1" hangingPunct="1"/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Mahwah,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NJ: Lawrence 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Erlbaum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Associates 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" y="2326523"/>
            <a:ext cx="6984776" cy="30466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092" y="1157843"/>
            <a:ext cx="7128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Cohen’s d is calculated from the difference between the means of the two populations being compared, divided by their pooled standard deviation (a measure of how spread out numbers are)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587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69" y="-27384"/>
            <a:ext cx="8662863" cy="864096"/>
          </a:xfrm>
        </p:spPr>
        <p:txBody>
          <a:bodyPr/>
          <a:lstStyle/>
          <a:p>
            <a:r>
              <a:rPr lang="en-US" sz="4000" dirty="0" smtClean="0"/>
              <a:t>interpreting </a:t>
            </a:r>
            <a:r>
              <a:rPr lang="en-US" sz="4000" dirty="0"/>
              <a:t>C</a:t>
            </a:r>
            <a:r>
              <a:rPr lang="en-US" sz="4000" dirty="0" smtClean="0"/>
              <a:t>ohen’s d effect size</a:t>
            </a:r>
            <a:endParaRPr lang="en-US" sz="4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300608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Kristoffer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Magnusson 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“Interactive visualisation of Cohen’s d effect </a:t>
            </a:r>
            <a:r>
              <a:rPr lang="en-GB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size” </a:t>
            </a:r>
            <a:endParaRPr lang="en-GB" sz="1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eaLnBrk="1" hangingPunct="1"/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rpsychologist.com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/d3/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cohend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763197"/>
            <a:ext cx="7992888" cy="55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3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7" y="116632"/>
            <a:ext cx="8662863" cy="864096"/>
          </a:xfrm>
        </p:spPr>
        <p:txBody>
          <a:bodyPr/>
          <a:lstStyle/>
          <a:p>
            <a:r>
              <a:rPr lang="en-US" sz="4000" dirty="0" smtClean="0"/>
              <a:t>effect sizes with interpretations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885750"/>
              </p:ext>
            </p:extLst>
          </p:nvPr>
        </p:nvGraphicFramePr>
        <p:xfrm>
          <a:off x="251520" y="1124744"/>
          <a:ext cx="8540750" cy="443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50"/>
                <a:gridCol w="1708150"/>
                <a:gridCol w="1708150"/>
                <a:gridCol w="1738213"/>
                <a:gridCol w="1678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effect size:</a:t>
                      </a:r>
                    </a:p>
                    <a:p>
                      <a:pPr algn="ctr"/>
                      <a:r>
                        <a:rPr lang="en-US" sz="1400" b="0" i="1" dirty="0" err="1" smtClean="0"/>
                        <a:t>cohen’s</a:t>
                      </a:r>
                      <a:r>
                        <a:rPr lang="en-US" sz="1400" b="0" i="1" dirty="0" smtClean="0"/>
                        <a:t> d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% of untreated controls below mean of </a:t>
                      </a:r>
                      <a:r>
                        <a:rPr lang="en-US" sz="1400" b="0" i="1" baseline="0" dirty="0" smtClean="0"/>
                        <a:t>treated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%</a:t>
                      </a:r>
                      <a:r>
                        <a:rPr lang="en-US" sz="1400" b="0" i="1" baseline="0" dirty="0" smtClean="0"/>
                        <a:t> of variability in outcome due to treatment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% success in those not treated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% success</a:t>
                      </a:r>
                      <a:r>
                        <a:rPr lang="en-US" sz="1400" b="0" i="1" baseline="0" dirty="0" smtClean="0"/>
                        <a:t> in those treated</a:t>
                      </a:r>
                      <a:endParaRPr lang="en-US" sz="14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39751" y="681337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6512" y="576635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2013) 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effectiveness of psychotherapy”</a:t>
            </a:r>
          </a:p>
          <a:p>
            <a:pPr algn="ctr" eaLnBrk="1" hangingPunct="1"/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</a:p>
          <a:p>
            <a:pPr algn="ctr" eaLnBrk="1" hangingPunct="1"/>
            <a:r>
              <a:rPr lang="en-GB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GB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E. (2001) “The great psychotherapy debate: models, methods &amp; findings”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701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76264" y="61658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-26988"/>
            <a:ext cx="8784976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effect </a:t>
            </a:r>
            <a:r>
              <a:rPr lang="en-GB" sz="4000" b="0" dirty="0"/>
              <a:t>sizes of</a:t>
            </a:r>
            <a:r>
              <a:rPr lang="en-GB" sz="4000" b="0" dirty="0" smtClean="0"/>
              <a:t> </a:t>
            </a:r>
            <a:r>
              <a:rPr lang="en-GB" sz="4000" b="0" dirty="0"/>
              <a:t>therapeutic factors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167932"/>
              </p:ext>
            </p:extLst>
          </p:nvPr>
        </p:nvGraphicFramePr>
        <p:xfrm>
          <a:off x="21332" y="1052736"/>
          <a:ext cx="8862888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07504" y="6238876"/>
            <a:ext cx="89644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&amp;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2015)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”The great psychotherapy debate: the evidence for what makes psychotherapy work (2</a:t>
            </a:r>
            <a:r>
              <a:rPr lang="en-GB" altLang="en-US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p.258 (adapted). 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Routledge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New York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alt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 rot="16200000">
            <a:off x="-642583" y="3295826"/>
            <a:ext cx="1985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</a:t>
            </a:r>
            <a:r>
              <a:rPr lang="en-GB" altLang="en-US" sz="28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size</a:t>
            </a:r>
            <a:endParaRPr lang="en-GB" altLang="en-US" sz="28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75313" y="5517232"/>
            <a:ext cx="2604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specific factors</a:t>
            </a:r>
            <a:endParaRPr lang="en-GB" altLang="en-US" sz="2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499992" y="5517232"/>
            <a:ext cx="3089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contextual factors</a:t>
            </a:r>
            <a:endParaRPr lang="en-GB" altLang="en-US" sz="2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 rot="1800000">
            <a:off x="6853694" y="998089"/>
            <a:ext cx="1600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collaboration</a:t>
            </a:r>
            <a:endParaRPr lang="en-GB" altLang="en-US" sz="1600" i="1" dirty="0">
              <a:solidFill>
                <a:srgbClr val="99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1800000">
            <a:off x="6569086" y="1617122"/>
            <a:ext cx="1087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empathy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 rot="1800000">
            <a:off x="5631485" y="1743489"/>
            <a:ext cx="1381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</a:t>
            </a:r>
            <a:endParaRPr lang="en-GB" altLang="en-US" sz="24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800000">
            <a:off x="4921480" y="1817392"/>
            <a:ext cx="1421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affirmation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 rot="1800000">
            <a:off x="4050228" y="1748323"/>
            <a:ext cx="13719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naturalistic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 rot="1800000">
            <a:off x="3411789" y="2171721"/>
            <a:ext cx="1384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congruence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 rot="1800000">
            <a:off x="2929745" y="2900451"/>
            <a:ext cx="13719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err="1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rct’s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 rot="1800000">
            <a:off x="1563898" y="3255996"/>
            <a:ext cx="21073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2100" b="1" i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treatment differences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 rot="1800000">
            <a:off x="1242375" y="4006158"/>
            <a:ext cx="1521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competence</a:t>
            </a:r>
            <a:endParaRPr lang="en-GB" altLang="en-US" sz="16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 rot="1800000">
            <a:off x="678070" y="4534805"/>
            <a:ext cx="1345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ingredients</a:t>
            </a:r>
            <a:endParaRPr lang="en-GB" altLang="en-US" sz="16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91680" y="1268760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many more research studies in these 2 areas</a:t>
            </a:r>
            <a:endParaRPr lang="en-GB" altLang="en-US" sz="1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stCxn id="21" idx="3"/>
            <a:endCxn id="11" idx="1"/>
          </p:cNvCxnSpPr>
          <p:nvPr/>
        </p:nvCxnSpPr>
        <p:spPr>
          <a:xfrm>
            <a:off x="3995936" y="1530370"/>
            <a:ext cx="1728078" cy="9863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83768" y="1844824"/>
            <a:ext cx="216024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61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94011" y="558924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89448" y="179610"/>
            <a:ext cx="5400600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a contextual model  </a:t>
            </a:r>
            <a:endParaRPr lang="en-GB" sz="4000" b="0" dirty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07504" y="5949280"/>
            <a:ext cx="89644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&amp;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2015)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”The great psychotherapy debate: the evidence for what makes psychotherapy work (2</a:t>
            </a:r>
            <a:r>
              <a:rPr lang="en-GB" altLang="en-US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p.54 (adapted). 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Routledge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New York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alt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2" idx="3"/>
            <a:endCxn id="29" idx="1"/>
          </p:cNvCxnSpPr>
          <p:nvPr/>
        </p:nvCxnSpPr>
        <p:spPr>
          <a:xfrm flipV="1">
            <a:off x="7254044" y="2559968"/>
            <a:ext cx="360040" cy="723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35" idx="1"/>
          </p:cNvCxnSpPr>
          <p:nvPr/>
        </p:nvCxnSpPr>
        <p:spPr>
          <a:xfrm>
            <a:off x="5669868" y="432997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3"/>
            <a:endCxn id="34" idx="1"/>
          </p:cNvCxnSpPr>
          <p:nvPr/>
        </p:nvCxnSpPr>
        <p:spPr>
          <a:xfrm>
            <a:off x="3725652" y="432997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83" name="Group 19482"/>
          <p:cNvGrpSpPr/>
          <p:nvPr/>
        </p:nvGrpSpPr>
        <p:grpSpPr>
          <a:xfrm>
            <a:off x="125252" y="1872986"/>
            <a:ext cx="8928992" cy="2780150"/>
            <a:chOff x="107504" y="1913056"/>
            <a:chExt cx="8928992" cy="2780150"/>
          </a:xfrm>
        </p:grpSpPr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395536" y="2865710"/>
              <a:ext cx="1872208" cy="92333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trust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understanding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expertise</a:t>
              </a:r>
              <a:endParaRPr lang="en-GB" altLang="en-US" sz="1800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596336" y="2276872"/>
              <a:ext cx="1440160" cy="2016224"/>
              <a:chOff x="7596336" y="2276872"/>
              <a:chExt cx="1440160" cy="2016224"/>
            </a:xfrm>
          </p:grpSpPr>
          <p:sp>
            <p:nvSpPr>
              <p:cNvPr id="29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2276872"/>
                <a:ext cx="1440160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better life quality</a:t>
                </a:r>
                <a:endParaRPr lang="en-GB" altLang="en-US" sz="1800" i="1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3646765"/>
                <a:ext cx="1440160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symptom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reduction</a:t>
                </a:r>
                <a:endParaRPr lang="en-GB" altLang="en-US" sz="1800" i="1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627784" y="1953126"/>
              <a:ext cx="4608512" cy="2740080"/>
              <a:chOff x="2627784" y="1839307"/>
              <a:chExt cx="4608512" cy="2740080"/>
            </a:xfrm>
          </p:grpSpPr>
          <p:sp>
            <p:nvSpPr>
              <p:cNvPr id="31" name="TextBox 1"/>
              <p:cNvSpPr txBox="1">
                <a:spLocks noChangeArrowheads="1"/>
              </p:cNvSpPr>
              <p:nvPr/>
            </p:nvSpPr>
            <p:spPr bwMode="auto">
              <a:xfrm>
                <a:off x="2627784" y="1839307"/>
                <a:ext cx="4608512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real relationship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belongingness, social connection</a:t>
                </a:r>
              </a:p>
            </p:txBody>
          </p:sp>
          <p:sp>
            <p:nvSpPr>
              <p:cNvPr id="32" name="TextBox 1"/>
              <p:cNvSpPr txBox="1">
                <a:spLocks noChangeArrowheads="1"/>
              </p:cNvSpPr>
              <p:nvPr/>
            </p:nvSpPr>
            <p:spPr bwMode="auto">
              <a:xfrm>
                <a:off x="2627784" y="2886182"/>
                <a:ext cx="4608512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creation of expectation through explanation &amp; some form of treatment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627784" y="3933056"/>
                <a:ext cx="4608512" cy="646331"/>
                <a:chOff x="2627784" y="3933056"/>
                <a:chExt cx="4608512" cy="646331"/>
              </a:xfrm>
            </p:grpSpPr>
            <p:sp>
              <p:nvSpPr>
                <p:cNvPr id="33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627784" y="3933056"/>
                  <a:ext cx="1080120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tasks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goals</a:t>
                  </a:r>
                </a:p>
              </p:txBody>
            </p:sp>
            <p:sp>
              <p:nvSpPr>
                <p:cNvPr id="34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139952" y="3933056"/>
                  <a:ext cx="1512168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therapeutic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actions</a:t>
                  </a:r>
                </a:p>
              </p:txBody>
            </p:sp>
            <p:sp>
              <p:nvSpPr>
                <p:cNvPr id="35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6084168" y="3933056"/>
                  <a:ext cx="1152128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healthy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actions</a:t>
                  </a:r>
                </a:p>
              </p:txBody>
            </p:sp>
          </p:grpSp>
        </p:grpSp>
        <p:sp>
          <p:nvSpPr>
            <p:cNvPr id="39" name="TextBox 1"/>
            <p:cNvSpPr txBox="1">
              <a:spLocks noChangeArrowheads="1"/>
            </p:cNvSpPr>
            <p:nvPr/>
          </p:nvSpPr>
          <p:spPr bwMode="auto">
            <a:xfrm>
              <a:off x="107504" y="1913056"/>
              <a:ext cx="1440160" cy="40011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therapist</a:t>
              </a:r>
            </a:p>
          </p:txBody>
        </p:sp>
        <p:sp>
          <p:nvSpPr>
            <p:cNvPr id="41" name="TextBox 1"/>
            <p:cNvSpPr txBox="1">
              <a:spLocks noChangeArrowheads="1"/>
            </p:cNvSpPr>
            <p:nvPr/>
          </p:nvSpPr>
          <p:spPr bwMode="auto">
            <a:xfrm>
              <a:off x="107504" y="4293096"/>
              <a:ext cx="1440160" cy="40011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client</a:t>
              </a:r>
            </a:p>
          </p:txBody>
        </p:sp>
        <p:cxnSp>
          <p:nvCxnSpPr>
            <p:cNvPr id="3" name="Straight Arrow Connector 2"/>
            <p:cNvCxnSpPr>
              <a:stCxn id="39" idx="2"/>
              <a:endCxn id="21" idx="0"/>
            </p:cNvCxnSpPr>
            <p:nvPr/>
          </p:nvCxnSpPr>
          <p:spPr>
            <a:xfrm>
              <a:off x="827584" y="2313166"/>
              <a:ext cx="504056" cy="5525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1" idx="0"/>
              <a:endCxn id="21" idx="2"/>
            </p:cNvCxnSpPr>
            <p:nvPr/>
          </p:nvCxnSpPr>
          <p:spPr>
            <a:xfrm flipV="1">
              <a:off x="827584" y="3789040"/>
              <a:ext cx="50405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3"/>
              <a:endCxn id="31" idx="1"/>
            </p:cNvCxnSpPr>
            <p:nvPr/>
          </p:nvCxnSpPr>
          <p:spPr>
            <a:xfrm flipV="1">
              <a:off x="2267744" y="2276292"/>
              <a:ext cx="360040" cy="1051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3"/>
              <a:endCxn id="33" idx="1"/>
            </p:cNvCxnSpPr>
            <p:nvPr/>
          </p:nvCxnSpPr>
          <p:spPr>
            <a:xfrm>
              <a:off x="2267744" y="3327375"/>
              <a:ext cx="360040" cy="1042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1" idx="3"/>
              <a:endCxn id="32" idx="1"/>
            </p:cNvCxnSpPr>
            <p:nvPr/>
          </p:nvCxnSpPr>
          <p:spPr>
            <a:xfrm flipV="1">
              <a:off x="2267744" y="3323167"/>
              <a:ext cx="360040" cy="4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3"/>
              <a:endCxn id="29" idx="1"/>
            </p:cNvCxnSpPr>
            <p:nvPr/>
          </p:nvCxnSpPr>
          <p:spPr>
            <a:xfrm>
              <a:off x="7236296" y="2276292"/>
              <a:ext cx="360040" cy="323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3"/>
              <a:endCxn id="30" idx="1"/>
            </p:cNvCxnSpPr>
            <p:nvPr/>
          </p:nvCxnSpPr>
          <p:spPr>
            <a:xfrm>
              <a:off x="7236296" y="3323167"/>
              <a:ext cx="360040" cy="646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5" idx="3"/>
              <a:endCxn id="30" idx="1"/>
            </p:cNvCxnSpPr>
            <p:nvPr/>
          </p:nvCxnSpPr>
          <p:spPr>
            <a:xfrm flipV="1">
              <a:off x="7236296" y="3969931"/>
              <a:ext cx="360040" cy="400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2"/>
              <a:endCxn id="30" idx="0"/>
            </p:cNvCxnSpPr>
            <p:nvPr/>
          </p:nvCxnSpPr>
          <p:spPr>
            <a:xfrm>
              <a:off x="8316416" y="2923203"/>
              <a:ext cx="0" cy="7235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1520" y="2313166"/>
              <a:ext cx="0" cy="1979930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258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exploring a couple of areas</a:t>
            </a:r>
            <a:endParaRPr lang="en-US" dirty="0" smtClean="0"/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916832"/>
            <a:ext cx="5400600" cy="2808312"/>
          </a:xfrm>
        </p:spPr>
        <p:txBody>
          <a:bodyPr lIns="92075" tIns="46038" rIns="92075" bIns="46038"/>
          <a:lstStyle/>
          <a:p>
            <a:pPr marL="450000" indent="-450000" eaLnBrk="1" hangingPunct="1">
              <a:lnSpc>
                <a:spcPct val="90000"/>
              </a:lnSpc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blast through the current rather shocking state of psychotherapy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brief discussion of four possible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overlapping responses I’m exploring          </a:t>
            </a:r>
            <a:endParaRPr lang="en-US" sz="3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SzPct val="110000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844824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392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651" y="198438"/>
            <a:ext cx="885698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focus only on therapy differences misses other crucial sources of help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9531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38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325" y="1631950"/>
            <a:ext cx="4700588" cy="4821238"/>
          </a:xfrm>
        </p:spPr>
      </p:pic>
      <p:sp>
        <p:nvSpPr>
          <p:cNvPr id="3" name="TextBox 2"/>
          <p:cNvSpPr txBox="1"/>
          <p:nvPr/>
        </p:nvSpPr>
        <p:spPr>
          <a:xfrm>
            <a:off x="89003" y="2997201"/>
            <a:ext cx="335735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i="1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Mulla</a:t>
            </a:r>
            <a:r>
              <a:rPr lang="en-GB" sz="2800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sz="2800" i="1" dirty="0" err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Nasrudin</a:t>
            </a:r>
            <a:endParaRPr lang="en-GB" sz="28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2800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and the lost keys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843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increasingly research shows major differences between therapists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8800"/>
            <a:ext cx="9144000" cy="4679972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Brown, G. S. and E. R. Jones (2005). </a:t>
            </a:r>
            <a:r>
              <a:rPr lang="en-GB" sz="1600" i="1" dirty="0"/>
              <a:t>"Implementation of a feedback system in a managed care environment: What are patients teaching us?" </a:t>
            </a:r>
            <a:r>
              <a:rPr lang="en-GB" sz="1600" i="1" dirty="0" smtClean="0"/>
              <a:t> </a:t>
            </a:r>
            <a:r>
              <a:rPr lang="en-GB" sz="1600" dirty="0" smtClean="0"/>
              <a:t>Journal </a:t>
            </a:r>
            <a:r>
              <a:rPr lang="en-GB" sz="1600" dirty="0"/>
              <a:t>of Clinical Psychology 61(2): 187-198.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 smtClean="0"/>
              <a:t>Okiishi</a:t>
            </a:r>
            <a:r>
              <a:rPr lang="en-GB" sz="1600" dirty="0"/>
              <a:t>, J. C., M. J. Lambert, et al. (2006). </a:t>
            </a:r>
            <a:r>
              <a:rPr lang="en-GB" sz="1600" i="1" dirty="0"/>
              <a:t>"An analysis of therapist treatment effects: Toward providing feedback to individual therapists on their clients' psychotherapy outcome."</a:t>
            </a:r>
            <a:r>
              <a:rPr lang="en-GB" sz="1600" dirty="0"/>
              <a:t> </a:t>
            </a:r>
            <a:r>
              <a:rPr lang="en-GB" sz="1600" dirty="0" smtClean="0"/>
              <a:t> Journal </a:t>
            </a:r>
            <a:r>
              <a:rPr lang="en-GB" sz="1600" dirty="0"/>
              <a:t>of Clinical Psychology 62(9): </a:t>
            </a:r>
            <a:r>
              <a:rPr lang="en-GB" sz="1600" dirty="0" smtClean="0"/>
              <a:t>1157-1172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Lutz, W., S. C. Leon, et al. (2007). </a:t>
            </a:r>
            <a:r>
              <a:rPr lang="en-GB" sz="1600" i="1" dirty="0"/>
              <a:t>"Therapist effects in outpatient </a:t>
            </a:r>
            <a:r>
              <a:rPr lang="en-GB" sz="1600" i="1" dirty="0" smtClean="0"/>
              <a:t>psychotherapy</a:t>
            </a:r>
            <a:r>
              <a:rPr lang="en-GB" sz="1600" i="1" dirty="0"/>
              <a:t>: A three-level growth curve approach." </a:t>
            </a:r>
            <a:r>
              <a:rPr lang="en-GB" sz="1600" i="1" dirty="0" smtClean="0"/>
              <a:t> </a:t>
            </a:r>
            <a:r>
              <a:rPr lang="en-GB" sz="1600" dirty="0" smtClean="0"/>
              <a:t>Journal </a:t>
            </a:r>
            <a:r>
              <a:rPr lang="en-GB" sz="1600" dirty="0"/>
              <a:t>of </a:t>
            </a:r>
            <a:r>
              <a:rPr lang="en-GB" sz="1600" dirty="0" err="1"/>
              <a:t>Counseling</a:t>
            </a:r>
            <a:r>
              <a:rPr lang="en-GB" sz="1600" dirty="0"/>
              <a:t> Psychology </a:t>
            </a:r>
            <a:r>
              <a:rPr lang="en-GB" sz="1600" dirty="0" smtClean="0"/>
              <a:t>54: </a:t>
            </a:r>
            <a:r>
              <a:rPr lang="en-GB" sz="1600" dirty="0"/>
              <a:t>32-39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Anderson, T., B. M. Ogles, et al. (2009). </a:t>
            </a:r>
            <a:r>
              <a:rPr lang="en-GB" sz="1600" i="1" dirty="0"/>
              <a:t>"Therapist effects: Facilitative interpersonal skills as a predictor of therapist success."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Clinical Psychology </a:t>
            </a:r>
            <a:r>
              <a:rPr lang="en-GB" sz="1600" dirty="0" smtClean="0"/>
              <a:t>65: </a:t>
            </a:r>
            <a:r>
              <a:rPr lang="en-GB" sz="1600" dirty="0"/>
              <a:t>755-768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Kraus, D. R., L. </a:t>
            </a:r>
            <a:r>
              <a:rPr lang="en-GB" sz="1600" dirty="0" err="1"/>
              <a:t>Castonguay</a:t>
            </a:r>
            <a:r>
              <a:rPr lang="en-GB" sz="1600" dirty="0"/>
              <a:t>, et al. (2011). </a:t>
            </a:r>
            <a:r>
              <a:rPr lang="en-GB" sz="1600" i="1" dirty="0"/>
              <a:t>"Therapist effectiveness: Implications for accountability and patient care." </a:t>
            </a:r>
            <a:r>
              <a:rPr lang="en-GB" sz="1600" i="1" dirty="0" smtClean="0"/>
              <a:t> </a:t>
            </a:r>
            <a:r>
              <a:rPr lang="en-GB" sz="1600" dirty="0" smtClean="0"/>
              <a:t>Psychotherapy </a:t>
            </a:r>
            <a:r>
              <a:rPr lang="en-GB" sz="1600" dirty="0"/>
              <a:t>Research 21(3): 267-276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Saxon</a:t>
            </a:r>
            <a:r>
              <a:rPr lang="en-GB" sz="1600" dirty="0"/>
              <a:t>, D. and M. </a:t>
            </a:r>
            <a:r>
              <a:rPr lang="en-GB" sz="1600" dirty="0" err="1"/>
              <a:t>Barkham</a:t>
            </a:r>
            <a:r>
              <a:rPr lang="en-GB" sz="1600" dirty="0"/>
              <a:t> (2012). </a:t>
            </a:r>
            <a:r>
              <a:rPr lang="en-GB" sz="1600" i="1" dirty="0"/>
              <a:t>"Patterns of therapist variability: Therapist effects </a:t>
            </a:r>
            <a:r>
              <a:rPr lang="en-GB" sz="1600" i="1" dirty="0" smtClean="0"/>
              <a:t>&amp; </a:t>
            </a:r>
            <a:r>
              <a:rPr lang="en-GB" sz="1600" i="1" dirty="0"/>
              <a:t>the contribution of patient severity and risk."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Consult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80(4): 535-546.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Baldwin</a:t>
            </a:r>
            <a:r>
              <a:rPr lang="en-GB" sz="1600" dirty="0"/>
              <a:t>, S. A. &amp; </a:t>
            </a:r>
            <a:r>
              <a:rPr lang="en-GB" sz="1600" dirty="0" err="1"/>
              <a:t>Imel</a:t>
            </a:r>
            <a:r>
              <a:rPr lang="en-GB" sz="1600" dirty="0"/>
              <a:t>, Z. E. (2013). </a:t>
            </a:r>
            <a:r>
              <a:rPr lang="en-GB" sz="1600" i="1" dirty="0"/>
              <a:t>“Therapist effects: Findings and </a:t>
            </a:r>
            <a:r>
              <a:rPr lang="en-GB" sz="1600" i="1" dirty="0" smtClean="0"/>
              <a:t>methods” </a:t>
            </a:r>
            <a:r>
              <a:rPr lang="en-GB" sz="1600" dirty="0" smtClean="0"/>
              <a:t>in </a:t>
            </a:r>
            <a:r>
              <a:rPr lang="en-GB" sz="1600" dirty="0"/>
              <a:t>M. J. Lambert (</a:t>
            </a:r>
            <a:r>
              <a:rPr lang="en-GB" sz="1600" dirty="0" err="1"/>
              <a:t>ed</a:t>
            </a:r>
            <a:r>
              <a:rPr lang="en-GB" sz="1600" dirty="0"/>
              <a:t>) </a:t>
            </a:r>
            <a:r>
              <a:rPr lang="en-GB" sz="1600" i="1" dirty="0"/>
              <a:t>“Handbook of psychotherapy and </a:t>
            </a:r>
            <a:r>
              <a:rPr lang="en-GB" sz="1600" i="1" dirty="0" err="1"/>
              <a:t>behavior</a:t>
            </a:r>
            <a:r>
              <a:rPr lang="en-GB" sz="1600" i="1" dirty="0"/>
              <a:t> change (6th </a:t>
            </a:r>
            <a:r>
              <a:rPr lang="en-GB" sz="1600" i="1" dirty="0" err="1"/>
              <a:t>ed</a:t>
            </a:r>
            <a:r>
              <a:rPr lang="en-GB" sz="1600" i="1" dirty="0" smtClean="0"/>
              <a:t>)”</a:t>
            </a:r>
            <a:endParaRPr lang="en-GB" sz="1600" i="1" dirty="0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exploring a couple of areas</a:t>
            </a:r>
            <a:endParaRPr lang="en-US" dirty="0" smtClean="0"/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988840"/>
            <a:ext cx="5400600" cy="2808312"/>
          </a:xfrm>
        </p:spPr>
        <p:txBody>
          <a:bodyPr lIns="92075" tIns="46038" rIns="92075" bIns="46038"/>
          <a:lstStyle/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blast through the current rather shocking state of psychotherapy      </a:t>
            </a:r>
          </a:p>
          <a:p>
            <a:pPr marL="447675" indent="-447675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defRPr/>
            </a:pPr>
            <a:endParaRPr lang="en-US" sz="10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47675" indent="-447675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brief discussion of four possible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overlapping responses I’m exploring          </a:t>
            </a:r>
            <a:endParaRPr lang="en-US" sz="3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SzPct val="110000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413" y="-26988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therapist effects</a:t>
            </a: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5953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7463" y="6165851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Saxon, D. &amp; M. </a:t>
            </a:r>
            <a:r>
              <a:rPr lang="en-GB" altLang="en-US" sz="1600" dirty="0" err="1"/>
              <a:t>Barkham</a:t>
            </a:r>
            <a:r>
              <a:rPr lang="en-GB" altLang="en-US" sz="1600" dirty="0"/>
              <a:t> (2012). </a:t>
            </a:r>
            <a:r>
              <a:rPr lang="en-GB" altLang="en-US" sz="1600" i="1" dirty="0"/>
              <a:t>"Patterns of therapist variability: Therapist effects &amp; the contribution of patient severity and risk."</a:t>
            </a:r>
            <a:r>
              <a:rPr lang="en-GB" altLang="en-US" sz="1600" dirty="0"/>
              <a:t> J Consult </a:t>
            </a:r>
            <a:r>
              <a:rPr lang="en-GB" altLang="en-US" sz="1600" dirty="0" err="1"/>
              <a:t>Clin</a:t>
            </a:r>
            <a:r>
              <a:rPr lang="en-GB" altLang="en-US" sz="1600" dirty="0"/>
              <a:t> </a:t>
            </a:r>
            <a:r>
              <a:rPr lang="en-GB" altLang="en-US" sz="1600" dirty="0" err="1"/>
              <a:t>Psychol</a:t>
            </a:r>
            <a:r>
              <a:rPr lang="en-GB" altLang="en-US" sz="1600" dirty="0"/>
              <a:t> 80(4): 535-546.</a:t>
            </a:r>
            <a:r>
              <a:rPr lang="en-GB" altLang="en-US" sz="1600" u="sng" dirty="0"/>
              <a:t>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5"/>
            <a:ext cx="75628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80" y="2132856"/>
            <a:ext cx="4464620" cy="3672679"/>
          </a:xfrm>
        </p:spPr>
        <p:txBody>
          <a:bodyPr/>
          <a:lstStyle/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study of 119 therapists treating 10,786 patients</a:t>
            </a:r>
          </a:p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recovery used the standard Jacobson &amp; </a:t>
            </a:r>
            <a:r>
              <a:rPr lang="en-GB" sz="2200" dirty="0" err="1"/>
              <a:t>T</a:t>
            </a:r>
            <a:r>
              <a:rPr lang="en-GB" sz="2200" dirty="0" err="1" smtClean="0"/>
              <a:t>ruax</a:t>
            </a:r>
            <a:r>
              <a:rPr lang="en-GB" sz="2200" dirty="0" smtClean="0"/>
              <a:t> criteria: reliable change to below the clinical cut-off</a:t>
            </a:r>
          </a:p>
          <a:p>
            <a:pPr marL="355600" indent="-355600">
              <a:buSzPct val="110000"/>
              <a:buFont typeface="Wingdings" pitchFamily="2" charset="2"/>
              <a:buChar char="²"/>
              <a:defRPr/>
            </a:pPr>
            <a:r>
              <a:rPr lang="en-GB" sz="2200" dirty="0" smtClean="0"/>
              <a:t>three groups of therapists found, comprising 19 poor (16%), 79 average (66%), and 21 excellent (18%)</a:t>
            </a: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76264" y="61658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-26988"/>
            <a:ext cx="8568952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differences in recovery rates</a:t>
            </a:r>
            <a:endParaRPr lang="en-GB" sz="4000" b="0" dirty="0"/>
          </a:p>
        </p:txBody>
      </p:sp>
      <p:graphicFrame>
        <p:nvGraphicFramePr>
          <p:cNvPr id="1946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52652"/>
              </p:ext>
            </p:extLst>
          </p:nvPr>
        </p:nvGraphicFramePr>
        <p:xfrm>
          <a:off x="4388866" y="1250950"/>
          <a:ext cx="4719638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" r:id="rId3" imgW="4724809" imgH="5029636" progId="Excel.Chart.8">
                  <p:embed/>
                </p:oleObj>
              </mc:Choice>
              <mc:Fallback>
                <p:oleObj r:id="rId3" imgW="4724809" imgH="5029636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866" y="1250950"/>
                        <a:ext cx="4719638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-36512" y="6238876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Saxon, D. &amp; M.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Barkham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(2012).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"Patterns of therapist variability: Therapist effects &amp; the contribution of patient severity and risk."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Consult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80(4): 535-546.</a:t>
            </a:r>
            <a:r>
              <a:rPr lang="en-GB" alt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880844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research in UK NHS adult primary care </a:t>
            </a:r>
            <a:r>
              <a:rPr lang="en-GB" sz="2200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counseling</a:t>
            </a:r>
            <a:r>
              <a:rPr lang="en-GB" sz="2200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&amp; psychological therapy services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5537201" y="908051"/>
            <a:ext cx="2879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recovery rates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564904"/>
            <a:ext cx="6012160" cy="2592238"/>
          </a:xfrm>
        </p:spPr>
        <p:txBody>
          <a:bodyPr/>
          <a:lstStyle/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type of therapy being used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qualifications/training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duration of therapist experience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age </a:t>
            </a:r>
          </a:p>
          <a:p>
            <a:pPr eaLnBrk="1" hangingPunct="1">
              <a:buSzPct val="110000"/>
              <a:buFont typeface="Wingdings" pitchFamily="2" charset="2"/>
              <a:buChar char=""/>
              <a:defRPr/>
            </a:pPr>
            <a:r>
              <a:rPr lang="en-GB" sz="2600" dirty="0" smtClean="0"/>
              <a:t>therapist gender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684214" y="580526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0" y="2420941"/>
            <a:ext cx="2893876" cy="28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23528" y="1250951"/>
            <a:ext cx="734409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suggests that differences in therapist effectiveness are NOT due to: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35496" y="6021288"/>
            <a:ext cx="90360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Baldwin, S. A. and Z. E.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“Therapist effects: findings and methods”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80975" y="44450"/>
            <a:ext cx="9324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why therapist effects differences?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4624"/>
            <a:ext cx="856895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6165851"/>
            <a:ext cx="864096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Choudhry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N. K., et al. (2005).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"Systematic review: The relationship between clinical experience and quality of health care."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Ann Intern Med 142(4): 260-273. </a:t>
            </a:r>
          </a:p>
        </p:txBody>
      </p:sp>
      <p:graphicFrame>
        <p:nvGraphicFramePr>
          <p:cNvPr id="35845" name="Content Placeholder 9"/>
          <p:cNvGraphicFramePr>
            <a:graphicFrameLocks noGrp="1"/>
          </p:cNvGraphicFramePr>
          <p:nvPr>
            <p:ph idx="1"/>
          </p:nvPr>
        </p:nvGraphicFramePr>
        <p:xfrm>
          <a:off x="4160838" y="1100140"/>
          <a:ext cx="48895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0" r:id="rId3" imgW="4889416" imgH="5023539" progId="Excel.Chart.8">
                  <p:embed/>
                </p:oleObj>
              </mc:Choice>
              <mc:Fallback>
                <p:oleObj r:id="rId3" imgW="4889416" imgH="5023539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1100140"/>
                        <a:ext cx="48895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1268760"/>
            <a:ext cx="4968552" cy="449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systematic review of 62 studies published between 1966 and 2004 looking at physician experience  effects  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73% found increasing experience associated with decreasing performance 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for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some (21%) or all 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(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52%) outcomes assessed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there seems to be an inverse relationship between years of experience and the quality of care that is provided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44132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8426" y="5807076"/>
            <a:ext cx="8677275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Norcini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J. J., et al. (2000).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"Certification and specialization: Do they matter in the outcome of acute myocardial infarction?"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Academic Medicine 75(12): 1193-1198.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3" y="3906921"/>
            <a:ext cx="9289033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Mortality rates were </a:t>
            </a:r>
            <a:r>
              <a:rPr lang="en-GB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analyzed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for 39,007 hospitalized patients with acute 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myo-cardial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infarction managed by 4,546 cardiologists, internists &amp; family 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pract-itioners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 After controlling for patient’s probability of death, hospital location &amp;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practice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environment, physician specialty, board certification &amp; the volume of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patients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seen, the researchers found </a:t>
            </a:r>
            <a:r>
              <a:rPr lang="en-GB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 0.5% increase in mortality for every year since the treating physician had graduated from medical school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553" y="2628200"/>
            <a:ext cx="8677275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Hartz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A. J., et al. (1999).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“Prestige of training programs and experience of bypass surgeons as factors in adjusted patient mortality rates.”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Med Care. 37:93-103.</a:t>
            </a: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441326" y="35734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3892" y="1283855"/>
            <a:ext cx="8964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Researchers examined the association between experience and mortality rates for surgeons performing cardiac artery bypass grafting.  After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adjust-</a:t>
            </a:r>
            <a:r>
              <a:rPr lang="en-GB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ment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for both patient and doctor variables, they found that </a:t>
            </a:r>
            <a:r>
              <a:rPr lang="en-GB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surgeons who had been in practice longer had higher operative mortality rates (P&lt;0.001).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  <a:br>
              <a:rPr lang="en-GB" sz="3800" dirty="0" smtClean="0"/>
            </a:br>
            <a:r>
              <a:rPr lang="en-GB" sz="3800" dirty="0" smtClean="0"/>
              <a:t>not so relevant for psychotherapy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Goldberg, S. B., et al. (2016). "Do psychotherapists improve with time and experience? A longitudinal analysis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outcomes.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 J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Couns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63: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1-11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1988840"/>
            <a:ext cx="8964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“Therapists (170) achieved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outcomes comparable with benchmarks from clinical trials. However, a very small but statistically significant change in outcome was detected indicating that on the whole, therapists' patient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prepost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d tended to diminish as experience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(time mean&lt;5yr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or cases)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increases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Further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therapists were shown to vary significantly across time, with some therapists showing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improvement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despite the overall tendency for outcomes to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decline.”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1128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Hill , C. E. and S. Knox 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(2013). “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Training and supervision in psychotherapy”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/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M. J. Lambert (</a:t>
            </a:r>
            <a:r>
              <a:rPr lang="en-GB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“Handbook of psychotherapy &amp;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behavior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change 6th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”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443711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9552" y="5229200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“Two recent analyses of very large numbers of therapists (652) perhaps provide the most definitive evidence about therapist experience </a:t>
            </a:r>
            <a:r>
              <a:rPr lang="is-IS" alt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In summary ... more recent studies involving large numbers of therapists showing no effects.”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80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effects of increasing experience</a:t>
            </a:r>
            <a:br>
              <a:rPr lang="en-GB" sz="3800" dirty="0" smtClean="0"/>
            </a:br>
            <a:r>
              <a:rPr lang="en-GB" sz="3800" dirty="0" smtClean="0"/>
              <a:t>not so relevant for psychotherapy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58007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5293" y="5201905"/>
            <a:ext cx="8136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“data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collected on over 5,000 clients seen by 71 therapists over a 6-year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recovery could not be shown to be a function of differences in therapist gender, professional training, professional </a:t>
            </a:r>
            <a:r>
              <a:rPr lang="en-US" sz="2000" u="sng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or theoretical orientation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58007" y="393305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2328" y="2452827"/>
            <a:ext cx="7942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authors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analyzed the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outcomes of 6,146 patients seen by approximately 581 therapists in the context of managed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care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 age, gender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u="sng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and professional degree accounted for little of the variability in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outcomes.”</a:t>
            </a:r>
            <a:endParaRPr lang="en-GB" altLang="en-US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107" y="1484784"/>
            <a:ext cx="86772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E. and G. S. Brown (2005). "Estimating variability in outcomes attributable to therapists: a naturalistic study of outcomes in managed care." 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Consult </a:t>
            </a:r>
            <a:r>
              <a:rPr lang="en-US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  <a:r>
              <a:rPr lang="en-US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(5): 914-923</a:t>
            </a:r>
            <a:r>
              <a:rPr lang="en-US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149080"/>
            <a:ext cx="9036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Okiishi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J. C., M. J. Lambert, et al. (2006). </a:t>
            </a:r>
            <a:r>
              <a:rPr lang="en-GB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"An analysis of therapist treatment effects: Toward providing feedback to individual therapists on their clients' psychotherapy outcome."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Journal of Clinical Psychology 62(9): 1157-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1172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593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8438"/>
            <a:ext cx="91805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self-assessment isn’t accurate</a:t>
            </a: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594519" y="544522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71166" y="5592142"/>
            <a:ext cx="88381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Walfish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S., B. McAlister, et al. (2012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 "An investigation of self-assessment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bias in mental health providers."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Rep 110(2): 639-644.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Davis, D., et al. (2006).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"Accuracy of physician self-assessment compared with observed measures of competence: A systematic review."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JAMA 296: 1094-1102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-36512" y="1657831"/>
            <a:ext cx="4788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multidisciplinary sample of mental health professionals  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their own overall clinical skills &amp; performance to others in their profession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110000"/>
              <a:buFont typeface="Wingdings" pitchFamily="2" charset="2"/>
              <a:buChar char="²"/>
            </a:pP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25% assessed themselves to be in the top 10% of skills &amp; performance &amp; none viewed themselves as below average</a:t>
            </a:r>
          </a:p>
        </p:txBody>
      </p:sp>
      <p:graphicFrame>
        <p:nvGraphicFramePr>
          <p:cNvPr id="215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15210"/>
              </p:ext>
            </p:extLst>
          </p:nvPr>
        </p:nvGraphicFramePr>
        <p:xfrm>
          <a:off x="4427984" y="1238250"/>
          <a:ext cx="4716463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6" r:id="rId3" imgW="4718713" imgH="3993226" progId="Excel.Chart.8">
                  <p:embed/>
                </p:oleObj>
              </mc:Choice>
              <mc:Fallback>
                <p:oleObj r:id="rId3" imgW="4718713" imgH="399322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238250"/>
                        <a:ext cx="4716463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5652120" y="494116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assessment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496" y="1124744"/>
            <a:ext cx="8929687" cy="5257254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the difference in outcome between better &amp; worse therapists stands out most with more complex, challenging patients (Saxon &amp; </a:t>
            </a:r>
            <a:r>
              <a:rPr lang="en-GB" sz="2400" dirty="0" err="1" smtClean="0"/>
              <a:t>Barkham</a:t>
            </a:r>
            <a:r>
              <a:rPr lang="en-GB" sz="2400" dirty="0" smtClean="0"/>
              <a:t>, 2012).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more effective therapists seem to be more resilient &amp; mindful than less effective therapists (Pereira, 2015)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it seems that “facilitative interpersonal skills” demon-</a:t>
            </a:r>
            <a:r>
              <a:rPr lang="en-GB" sz="2400" dirty="0" err="1" smtClean="0"/>
              <a:t>strated</a:t>
            </a:r>
            <a:r>
              <a:rPr lang="en-GB" sz="2400" dirty="0" smtClean="0"/>
              <a:t> specifically in difficult interpersonal situations are of particular importance (Anderson, 2009/15/16)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more effective therapists’ better interpersonal skills also tend to become evident in general discussions &amp; seem predictive of future results (</a:t>
            </a:r>
            <a:r>
              <a:rPr lang="en-GB" sz="2400" dirty="0" err="1" smtClean="0"/>
              <a:t>Schottke</a:t>
            </a:r>
            <a:r>
              <a:rPr lang="en-GB" sz="2400" dirty="0" smtClean="0"/>
              <a:t>, 2016)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sessional outcome/alliance monitoring seems helpful especially for less effective therapists (Anker, 2009)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sz="2400" dirty="0" smtClean="0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539552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-26988"/>
            <a:ext cx="921657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therapist effects: tentative findings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2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476250"/>
            <a:ext cx="8172400" cy="129698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GB" sz="4000" dirty="0" smtClean="0">
                <a:latin typeface="Tahoma" charset="0"/>
                <a:cs typeface="+mj-cs"/>
              </a:rPr>
              <a:t>my </a:t>
            </a:r>
            <a:r>
              <a:rPr lang="en-GB" sz="4000" dirty="0">
                <a:latin typeface="Tahoma" charset="0"/>
                <a:cs typeface="+mj-cs"/>
              </a:rPr>
              <a:t>background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030288" y="6381328"/>
            <a:ext cx="70104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71438" y="1772816"/>
            <a:ext cx="8893175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personal fascination with what is involved in leading a really full, worthwhile, 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good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life – read philosophy at </a:t>
            </a:r>
            <a:r>
              <a:rPr lang="en-GB" sz="2100" i="1" dirty="0" err="1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cambridge</a:t>
            </a:r>
            <a:endParaRPr lang="en-GB" sz="2100" i="1" dirty="0" smtClean="0">
              <a:solidFill>
                <a:srgbClr val="CAE2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1970 changed to medicine, took up yoga &amp; meditation and (in 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‘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72) began exploring humanistic psychology &amp; </a:t>
            </a:r>
            <a:r>
              <a:rPr lang="en-GB" sz="2100" i="1" dirty="0" err="1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groupwork</a:t>
            </a:r>
            <a:endParaRPr lang="en-GB" sz="2100" i="1" dirty="0" smtClean="0">
              <a:solidFill>
                <a:srgbClr val="CAE2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late 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‘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70/early 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‘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80</a:t>
            </a:r>
            <a:r>
              <a:rPr lang="ja-JP" alt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’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 developed complimentary medical skills – </a:t>
            </a:r>
            <a:r>
              <a:rPr lang="en-GB" sz="2100" i="1" dirty="0" err="1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chinese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acupuncture, hypnosis, osteopathy, healing</a:t>
            </a:r>
          </a:p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became increasingly evidence-based and focused broadly on pain &amp; stress – trained in cognitive-behavioural 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therapy, psychosexua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 medicine, and emotions-focused therapy</a:t>
            </a:r>
            <a:endParaRPr lang="en-GB" sz="2100" i="1" dirty="0" smtClean="0">
              <a:solidFill>
                <a:srgbClr val="CAE2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worked through own charity, shifted to working with stress &amp; using the newly emerging evidence on wellbeing</a:t>
            </a:r>
          </a:p>
          <a:p>
            <a:pPr eaLnBrk="1" hangingPunct="1">
              <a:buClr>
                <a:srgbClr val="FFCC00"/>
              </a:buClr>
              <a:buSzPct val="120000"/>
              <a:buFont typeface="Wingdings" charset="0"/>
              <a:buChar char="Ø"/>
              <a:defRPr/>
            </a:pP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now one-to-one work, run groups (life skills &amp; opening up), teach, supervise &amp; write a blog (</a:t>
            </a:r>
            <a:r>
              <a:rPr lang="en-GB" sz="2100" i="1" dirty="0" err="1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www.goodmedicine.org.uk</a:t>
            </a:r>
            <a:r>
              <a:rPr lang="en-GB" sz="2100" i="1" dirty="0" smtClean="0">
                <a:solidFill>
                  <a:srgbClr val="CAE2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</a:t>
            </a:r>
            <a:endParaRPr lang="en-GB" sz="2100" i="1" dirty="0" smtClean="0">
              <a:solidFill>
                <a:srgbClr val="CAE2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91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-26988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practice-based evidence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496" y="2709418"/>
            <a:ext cx="9144000" cy="2951830"/>
          </a:xfrm>
        </p:spPr>
        <p:txBody>
          <a:bodyPr/>
          <a:lstStyle/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err="1" smtClean="0"/>
              <a:t>celesthealth</a:t>
            </a:r>
            <a:r>
              <a:rPr lang="en-GB" sz="2000" dirty="0" smtClean="0"/>
              <a:t> system for mental health &amp; college </a:t>
            </a:r>
            <a:r>
              <a:rPr lang="en-GB" sz="2000" dirty="0" err="1" smtClean="0"/>
              <a:t>counseling</a:t>
            </a:r>
            <a:r>
              <a:rPr lang="en-GB" sz="2000" dirty="0" smtClean="0"/>
              <a:t> settings (</a:t>
            </a:r>
            <a:r>
              <a:rPr lang="en-GB" sz="2000" dirty="0" err="1" smtClean="0"/>
              <a:t>chs-mh</a:t>
            </a:r>
            <a:r>
              <a:rPr lang="en-GB" sz="2000" dirty="0" smtClean="0"/>
              <a:t>) www.celesthealth.com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clinical outcomes in routine evaluation (core) www.coreims.co.uk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outcome questionnaire-45 (oq45) &amp; linked measures www.oqmeasures.com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partners for change outcome management system (</a:t>
            </a:r>
            <a:r>
              <a:rPr lang="en-GB" sz="2000" dirty="0" err="1" smtClean="0"/>
              <a:t>pcoms</a:t>
            </a:r>
            <a:r>
              <a:rPr lang="en-GB" sz="2000" dirty="0" smtClean="0"/>
              <a:t>) http://scottdmiller.com &amp; https://heartandsoulofchange.com</a:t>
            </a:r>
          </a:p>
          <a:p>
            <a:pPr marL="355600" indent="-355600" eaLnBrk="1" hangingPunct="1">
              <a:buSzTx/>
              <a:buFont typeface="Wingdings" pitchFamily="2" charset="2"/>
              <a:buChar char="²"/>
              <a:defRPr/>
            </a:pPr>
            <a:r>
              <a:rPr lang="en-GB" sz="2000" dirty="0" smtClean="0"/>
              <a:t>treatment outcome package (top) www.outcomereferrals.com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9389" y="6094413"/>
            <a:ext cx="871378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Castonguay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L., M.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Barkham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W. Lutz, et al.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“Practice-orientated research.”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539751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-108520" y="1117193"/>
            <a:ext cx="91455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“At its heart, practice-based evidence is premised on the adoption and ownership of a bona fide measurement system and its implementation as standard procedure within routine practice.”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539751" y="24209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115888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helping improve outcomes … especially when non-response risk</a:t>
            </a:r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557214" y="58769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00" y="1905793"/>
            <a:ext cx="8929688" cy="35394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… repeated assessment and immediate feed-back of a patient’s mental health functioning during the course of therapy can alert therapists to patient non-response or negative response, support decisions on treatment planning and strategies (e.g. when and how to repair </a:t>
            </a:r>
            <a:r>
              <a:rPr lang="en-GB" sz="2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thera-peutic</a:t>
            </a: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alliance ruptures) and help determine when treatment has been sufficient.”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6850" y="6021388"/>
            <a:ext cx="8712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Castonguay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L., M.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Barkham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W. Lutz, et al. (2013). 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“Practice-orientated research.”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M. J. Lambert (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“Handbook of psychotherapy and </a:t>
            </a:r>
            <a:r>
              <a:rPr lang="en-GB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behavior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change (6</a:t>
            </a:r>
            <a:r>
              <a:rPr lang="en-GB" sz="1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ed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)”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57214" y="15573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594519" y="60212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2081" y="6156592"/>
            <a:ext cx="889635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Hannan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C., M. J. Lambert, et al. (2005).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"A lab test and algorithms for identifying clients at risk for treatment failure."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Journal of Clinical Psychology 61(2): 155-163.</a:t>
            </a:r>
          </a:p>
        </p:txBody>
      </p:sp>
      <p:graphicFrame>
        <p:nvGraphicFramePr>
          <p:cNvPr id="2662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582802"/>
              </p:ext>
            </p:extLst>
          </p:nvPr>
        </p:nvGraphicFramePr>
        <p:xfrm>
          <a:off x="4644008" y="988284"/>
          <a:ext cx="3990975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22" r:id="rId3" imgW="3993226" imgH="2926334" progId="Excel.Chart.8">
                  <p:embed/>
                </p:oleObj>
              </mc:Choice>
              <mc:Fallback>
                <p:oleObj r:id="rId3" imgW="3993226" imgH="292633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8284"/>
                        <a:ext cx="3990975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96377"/>
              </p:ext>
            </p:extLst>
          </p:nvPr>
        </p:nvGraphicFramePr>
        <p:xfrm>
          <a:off x="4939481" y="3601086"/>
          <a:ext cx="3736975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23" r:id="rId5" imgW="3737172" imgH="2554445" progId="Excel.Chart.8">
                  <p:embed/>
                </p:oleObj>
              </mc:Choice>
              <mc:Fallback>
                <p:oleObj r:id="rId5" imgW="3737172" imgH="2554445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481" y="3601086"/>
                        <a:ext cx="3736975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496" y="980728"/>
            <a:ext cx="482453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550 clients &amp; 48 therapists (22 licensed, 26 trainees)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told that 8% of clients would probably deteriorate &amp; they were asked to identify them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40/550 (7.3%) of clients actually deteriorated (OQ-45)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actuarial feedback identified 36/40 – a 90% detection rate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therapists identified 3, only 1 of whom actually deteriorated – a 2.5% detection rate</a:t>
            </a:r>
          </a:p>
          <a:p>
            <a:pPr marL="355600" indent="-355600">
              <a:buClr>
                <a:srgbClr val="FFCC00"/>
              </a:buClr>
              <a:buFont typeface="Wingdings" pitchFamily="2" charset="2"/>
              <a:buChar char="²"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it was a trainee who was the only one who was accurate </a:t>
            </a: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00013"/>
            <a:ext cx="9180512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bad at identifying deterioration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44801"/>
            <a:ext cx="9144000" cy="460853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M. </a:t>
            </a:r>
            <a:r>
              <a:rPr lang="en-GB" sz="1600" dirty="0" err="1" smtClean="0"/>
              <a:t>Barkham</a:t>
            </a:r>
            <a:r>
              <a:rPr lang="en-GB" sz="1600" dirty="0" smtClean="0"/>
              <a:t>, G. E. Hardy &amp; J. Mellor-Clark (</a:t>
            </a:r>
            <a:r>
              <a:rPr lang="en-GB" sz="1600" dirty="0" err="1" smtClean="0"/>
              <a:t>ed’s</a:t>
            </a:r>
            <a:r>
              <a:rPr lang="en-GB" sz="1600" dirty="0" smtClean="0"/>
              <a:t>) (2010)  </a:t>
            </a:r>
            <a:r>
              <a:rPr lang="en-GB" sz="1600" i="1" dirty="0" smtClean="0"/>
              <a:t>“Developing and delivering practice-based evidence.”   </a:t>
            </a:r>
            <a:r>
              <a:rPr lang="en-GB" sz="1600" dirty="0" smtClean="0"/>
              <a:t>Chichester: John Wiley &amp; Sons.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 smtClean="0"/>
              <a:t>Newnham</a:t>
            </a:r>
            <a:r>
              <a:rPr lang="en-GB" sz="1600" dirty="0"/>
              <a:t>, E. A. and A. C. Page (2010). </a:t>
            </a:r>
            <a:r>
              <a:rPr lang="en-GB" sz="1600" i="1" dirty="0"/>
              <a:t>"Bridging the gap between best evidence and best practice in mental health."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Clin</a:t>
            </a:r>
            <a:r>
              <a:rPr lang="en-GB" sz="1600" dirty="0" smtClean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Rev 30(1): 127-142. </a:t>
            </a:r>
            <a:endParaRPr lang="en-GB" sz="1600" dirty="0" smtClean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/>
              <a:t>Shimokawa</a:t>
            </a:r>
            <a:r>
              <a:rPr lang="en-GB" sz="1600" dirty="0"/>
              <a:t>, K., M. J. Lambert, et al. (2010). </a:t>
            </a:r>
            <a:r>
              <a:rPr lang="en-GB" sz="1600" i="1" dirty="0"/>
              <a:t>"Enhancing treatment outcome of patients at risk of treatment failure: Meta-analytic and mega-analytic review of a psychotherapy quality assurance system."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/>
              <a:t>Consult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Psychol</a:t>
            </a:r>
            <a:r>
              <a:rPr lang="en-GB" sz="1600" dirty="0"/>
              <a:t> 78(3): 298-311.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Lambert, M. J. (2010) </a:t>
            </a:r>
            <a:r>
              <a:rPr lang="en-GB" sz="1600" i="1" dirty="0" smtClean="0"/>
              <a:t>"Prevention </a:t>
            </a:r>
            <a:r>
              <a:rPr lang="en-GB" sz="1600" i="1" dirty="0"/>
              <a:t>of treatment failure: the use of measuring, monitoring, and feedback in clinical practice".  </a:t>
            </a:r>
            <a:r>
              <a:rPr lang="en-GB" sz="1600" dirty="0"/>
              <a:t> </a:t>
            </a:r>
            <a:r>
              <a:rPr lang="en-GB" sz="1600" dirty="0" smtClean="0"/>
              <a:t>Washington: Am Psych Association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/>
              <a:t>Lutz, W., J. R. </a:t>
            </a:r>
            <a:r>
              <a:rPr lang="en-GB" sz="1600" dirty="0" err="1"/>
              <a:t>Bohnke</a:t>
            </a:r>
            <a:r>
              <a:rPr lang="en-GB" sz="1600" dirty="0"/>
              <a:t>, et al. (2011). </a:t>
            </a:r>
            <a:r>
              <a:rPr lang="en-GB" sz="1600" i="1" dirty="0"/>
              <a:t>"Lending an ear to feedback systems: Evaluation of recovery and non-response in psychotherapy in a </a:t>
            </a:r>
            <a:r>
              <a:rPr lang="en-GB" sz="1600" i="1" dirty="0" smtClean="0"/>
              <a:t>German </a:t>
            </a:r>
            <a:r>
              <a:rPr lang="en-GB" sz="1600" i="1" dirty="0"/>
              <a:t>outpatient setting." </a:t>
            </a:r>
            <a:r>
              <a:rPr lang="en-GB" sz="1600" dirty="0"/>
              <a:t>Community </a:t>
            </a:r>
            <a:r>
              <a:rPr lang="en-GB" sz="1600" dirty="0" err="1"/>
              <a:t>Ment</a:t>
            </a:r>
            <a:r>
              <a:rPr lang="en-GB" sz="1600" dirty="0"/>
              <a:t> Health J 47(3): 311-317.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smtClean="0"/>
              <a:t>Whipple</a:t>
            </a:r>
            <a:r>
              <a:rPr lang="en-GB" sz="1600" dirty="0"/>
              <a:t>, J. L. and M. J. Lambert (2011). </a:t>
            </a:r>
            <a:r>
              <a:rPr lang="en-GB" sz="1600" i="1" dirty="0"/>
              <a:t>"Outcome measures for practice." </a:t>
            </a:r>
            <a:r>
              <a:rPr lang="en-GB" sz="1600" i="1" dirty="0" smtClean="0"/>
              <a:t> </a:t>
            </a:r>
            <a:r>
              <a:rPr lang="en-GB" sz="1600" dirty="0" smtClean="0"/>
              <a:t>Annual </a:t>
            </a:r>
            <a:r>
              <a:rPr lang="en-GB" sz="1600" dirty="0"/>
              <a:t>review of clinical psychology 7: 87-111</a:t>
            </a:r>
            <a:r>
              <a:rPr lang="en-GB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600" dirty="0" err="1"/>
              <a:t>Carlier</a:t>
            </a:r>
            <a:r>
              <a:rPr lang="en-GB" sz="1600" dirty="0"/>
              <a:t>, I. V., D. </a:t>
            </a:r>
            <a:r>
              <a:rPr lang="en-GB" sz="1600" dirty="0" err="1"/>
              <a:t>Meuldijk</a:t>
            </a:r>
            <a:r>
              <a:rPr lang="en-GB" sz="1600" dirty="0"/>
              <a:t>, et al. (2012). </a:t>
            </a:r>
            <a:r>
              <a:rPr lang="en-GB" sz="1600" i="1" dirty="0"/>
              <a:t>"Routine outcome monitoring </a:t>
            </a:r>
            <a:r>
              <a:rPr lang="en-GB" sz="1600" i="1" dirty="0" smtClean="0"/>
              <a:t>&amp; </a:t>
            </a:r>
            <a:r>
              <a:rPr lang="en-GB" sz="1600" i="1" dirty="0"/>
              <a:t>feedback on physical or mental health status: Evidence and theory." </a:t>
            </a:r>
            <a:r>
              <a:rPr lang="en-GB" sz="1600" i="1" dirty="0" smtClean="0"/>
              <a:t> </a:t>
            </a:r>
            <a:r>
              <a:rPr lang="en-GB" sz="1600" dirty="0" smtClean="0"/>
              <a:t>J </a:t>
            </a:r>
            <a:r>
              <a:rPr lang="en-GB" sz="1600" dirty="0" err="1"/>
              <a:t>Eval</a:t>
            </a:r>
            <a:r>
              <a:rPr lang="en-GB" sz="1600" dirty="0"/>
              <a:t> </a:t>
            </a:r>
            <a:r>
              <a:rPr lang="en-GB" sz="1600" dirty="0" err="1"/>
              <a:t>Clin</a:t>
            </a:r>
            <a:r>
              <a:rPr lang="en-GB" sz="1600" dirty="0"/>
              <a:t> </a:t>
            </a:r>
            <a:r>
              <a:rPr lang="en-GB" sz="1600" dirty="0" err="1"/>
              <a:t>Pract</a:t>
            </a:r>
            <a:r>
              <a:rPr lang="en-GB" sz="1600" dirty="0"/>
              <a:t> </a:t>
            </a:r>
            <a:r>
              <a:rPr lang="en-GB" sz="1600" dirty="0" smtClean="0"/>
              <a:t>18: </a:t>
            </a:r>
            <a:r>
              <a:rPr lang="en-GB" sz="1600" dirty="0"/>
              <a:t>104-110. 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61277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68560" y="341784"/>
            <a:ext cx="993710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using regular sessional feedback helps therapists improve 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-109166" y="1052513"/>
            <a:ext cx="59053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best results typically depend on the therapists involved being committed to using feedback  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regular sessional assessment of outcome progress &amp; therapeutic alliance given to both therapist &amp; client for possible discussion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current evidence suggests this halves client deterioration rates</a:t>
            </a:r>
          </a:p>
          <a:p>
            <a:pPr marL="365125" indent="-365125">
              <a:buClr>
                <a:srgbClr val="FFCC00"/>
              </a:buClr>
              <a:buSzPct val="110000"/>
              <a:buFont typeface="Wingdings" pitchFamily="2" charset="2"/>
              <a:buChar char="²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there are encouraging increases in treatment gains as well - e.g. using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pcoms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reliable improve-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ment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rates increase by 3.5 x  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5496" y="6167438"/>
            <a:ext cx="885698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/>
              <a:t>Castonguay</a:t>
            </a:r>
            <a:r>
              <a:rPr lang="en-GB" altLang="en-US" sz="1600" dirty="0"/>
              <a:t>, L., M. </a:t>
            </a:r>
            <a:r>
              <a:rPr lang="en-GB" altLang="en-US" sz="1600" dirty="0" err="1"/>
              <a:t>Barkham</a:t>
            </a:r>
            <a:r>
              <a:rPr lang="en-GB" altLang="en-US" sz="1600" dirty="0"/>
              <a:t>, W. Lutz, et al. (2013). </a:t>
            </a:r>
            <a:r>
              <a:rPr lang="en-GB" altLang="en-US" sz="1600" i="1" dirty="0"/>
              <a:t>“Practice-orientated research.” </a:t>
            </a:r>
            <a:r>
              <a:rPr lang="en-GB" altLang="en-US" sz="1600" dirty="0"/>
              <a:t>in M. J. Lambert (</a:t>
            </a:r>
            <a:r>
              <a:rPr lang="en-GB" altLang="en-US" sz="1600" dirty="0" err="1"/>
              <a:t>ed</a:t>
            </a:r>
            <a:r>
              <a:rPr lang="en-GB" altLang="en-US" sz="1600" dirty="0"/>
              <a:t>) </a:t>
            </a:r>
            <a:r>
              <a:rPr lang="en-GB" altLang="en-US" sz="1600" i="1" dirty="0"/>
              <a:t>“Handbook of psychotherapy and </a:t>
            </a:r>
            <a:r>
              <a:rPr lang="en-GB" altLang="en-US" sz="1600" i="1" dirty="0" err="1"/>
              <a:t>behavior</a:t>
            </a:r>
            <a:r>
              <a:rPr lang="en-GB" altLang="en-US" sz="1600" i="1" dirty="0"/>
              <a:t> change (6</a:t>
            </a:r>
            <a:r>
              <a:rPr lang="en-GB" altLang="en-US" sz="1600" i="1" baseline="30000" dirty="0"/>
              <a:t>th</a:t>
            </a:r>
            <a:r>
              <a:rPr lang="en-GB" altLang="en-US" sz="1600" i="1" dirty="0"/>
              <a:t> </a:t>
            </a:r>
            <a:r>
              <a:rPr lang="en-GB" altLang="en-US" sz="1600" i="1" dirty="0" err="1"/>
              <a:t>ed</a:t>
            </a:r>
            <a:r>
              <a:rPr lang="en-GB" altLang="en-US" sz="1600" i="1" dirty="0"/>
              <a:t>)”</a:t>
            </a:r>
            <a:endParaRPr lang="en-GB" altLang="en-US" sz="1600" dirty="0"/>
          </a:p>
        </p:txBody>
      </p:sp>
      <p:pic>
        <p:nvPicPr>
          <p:cNvPr id="28674" name="Picture 3" descr="C:\Users\James\AppData\Local\Microsoft\Windows\Temporary Internet Files\Content.IE5\FTOPJ1H1\MC9001276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415925"/>
            <a:ext cx="3611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4450"/>
            <a:ext cx="91805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to get best results from feedback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41784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although caution &amp; further evolution of the ideas is needed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72816"/>
            <a:ext cx="9036496" cy="460853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Kendrick, T., et al. (2016). </a:t>
            </a:r>
            <a:r>
              <a:rPr lang="en-US" sz="1600" i="1" dirty="0"/>
              <a:t>"Routine use of patient reported outcome measures (PROMs) for improving treatment of common mental health disorders in adults." </a:t>
            </a:r>
            <a:r>
              <a:rPr lang="en-US" sz="1600" dirty="0"/>
              <a:t>Cochrane Database of Systematic Reviews </a:t>
            </a:r>
            <a:r>
              <a:rPr lang="en-US" sz="1600" b="1" dirty="0"/>
              <a:t>7</a:t>
            </a:r>
            <a:r>
              <a:rPr lang="en-US" sz="1600" dirty="0"/>
              <a:t>: 1-</a:t>
            </a:r>
            <a:r>
              <a:rPr lang="en-US" sz="1600" dirty="0" smtClean="0"/>
              <a:t>106.</a:t>
            </a:r>
            <a:r>
              <a:rPr lang="en-GB" sz="1600" dirty="0" smtClean="0"/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Davidson, K., et al. (2015). </a:t>
            </a:r>
            <a:r>
              <a:rPr lang="en-US" sz="1600" i="1" dirty="0"/>
              <a:t>"Would continuous feedback of patient's clinical outcomes to practitioners improve NHS psychological therapy services</a:t>
            </a:r>
            <a:r>
              <a:rPr lang="en-US" sz="1600" i="1" dirty="0" smtClean="0"/>
              <a:t>?" </a:t>
            </a:r>
            <a:r>
              <a:rPr lang="en-US" sz="1600" dirty="0"/>
              <a:t>Psychology and Psychotherapy: Theory, Research and Practice </a:t>
            </a:r>
            <a:r>
              <a:rPr lang="en-US" sz="1600" b="1" dirty="0"/>
              <a:t>88</a:t>
            </a:r>
            <a:r>
              <a:rPr lang="en-US" sz="1600" dirty="0"/>
              <a:t>(1): 21-37</a:t>
            </a:r>
            <a:r>
              <a:rPr lang="en-US" sz="1600" dirty="0" smtClean="0"/>
              <a:t>.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 err="1"/>
              <a:t>Guo</a:t>
            </a:r>
            <a:r>
              <a:rPr lang="en-US" sz="1600" dirty="0"/>
              <a:t>, T., et al. (2015). </a:t>
            </a:r>
            <a:r>
              <a:rPr lang="en-US" sz="1600" i="1" dirty="0"/>
              <a:t>"Measurement-Based Care Versus Standard Care for Major Depression: A Randomized Controlled </a:t>
            </a:r>
            <a:r>
              <a:rPr lang="en-US" sz="1600" i="1" dirty="0" smtClean="0"/>
              <a:t>Trial.</a:t>
            </a:r>
            <a:r>
              <a:rPr lang="en-US" sz="1600" i="1" dirty="0"/>
              <a:t>" </a:t>
            </a:r>
            <a:r>
              <a:rPr lang="en-US" sz="1600" dirty="0"/>
              <a:t>Am J Psychiatry </a:t>
            </a:r>
            <a:r>
              <a:rPr lang="en-US" sz="1600" b="1" dirty="0"/>
              <a:t>172</a:t>
            </a:r>
            <a:r>
              <a:rPr lang="en-US" sz="1600" dirty="0"/>
              <a:t>(10): 1004-1013</a:t>
            </a:r>
            <a:r>
              <a:rPr lang="en-US" sz="1600" dirty="0" smtClean="0"/>
              <a:t>.</a:t>
            </a:r>
            <a:endParaRPr lang="en-GB" sz="1600" dirty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Connolly Gibbons, M. B., et al. (2015). </a:t>
            </a:r>
            <a:r>
              <a:rPr lang="en-US" sz="1600" i="1" dirty="0"/>
              <a:t>"The effectiveness of clinician feedback in the treatment of depression in the community mental health system." </a:t>
            </a:r>
            <a:r>
              <a:rPr lang="en-US" sz="1600" dirty="0"/>
              <a:t>J Consult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Psychol</a:t>
            </a:r>
            <a:r>
              <a:rPr lang="en-US" sz="1600" dirty="0"/>
              <a:t> </a:t>
            </a:r>
            <a:r>
              <a:rPr lang="en-US" sz="1600" b="1" dirty="0"/>
              <a:t>83</a:t>
            </a:r>
            <a:r>
              <a:rPr lang="en-US" sz="1600" dirty="0"/>
              <a:t>(4): 748-759</a:t>
            </a:r>
            <a:r>
              <a:rPr lang="en-US" sz="1600" dirty="0" smtClean="0"/>
              <a:t>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Slone, N. C., et al. (2015). "Evaluating the efficacy of client feedback in group psychotherapy." Group Dynamics: Theory, Research, and Practice </a:t>
            </a:r>
            <a:r>
              <a:rPr lang="en-US" sz="1600" b="1" dirty="0"/>
              <a:t>19</a:t>
            </a:r>
            <a:r>
              <a:rPr lang="en-US" sz="1600" dirty="0"/>
              <a:t>(2): 122-136.</a:t>
            </a:r>
            <a:endParaRPr lang="en-US" sz="1600" dirty="0" smtClean="0"/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Lutz, W., et al. (2015). </a:t>
            </a:r>
            <a:r>
              <a:rPr lang="en-US" sz="1600" i="1" dirty="0"/>
              <a:t>"Feedback and therapist effects in the context of treatment outcome and treatment length." </a:t>
            </a:r>
            <a:r>
              <a:rPr lang="en-US" sz="1600" dirty="0" err="1"/>
              <a:t>Psychother</a:t>
            </a:r>
            <a:r>
              <a:rPr lang="en-US" sz="1600" dirty="0"/>
              <a:t> Res </a:t>
            </a:r>
            <a:r>
              <a:rPr lang="en-US" sz="1600" b="1" dirty="0"/>
              <a:t>25</a:t>
            </a:r>
            <a:r>
              <a:rPr lang="en-US" sz="1600" dirty="0"/>
              <a:t>(6): 647-660.</a:t>
            </a:r>
            <a:r>
              <a:rPr lang="en-GB" sz="1600" dirty="0" smtClean="0"/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600" dirty="0"/>
              <a:t>Boswell, J. F., et al. (2015). "Implementing routine outcome monitoring in clinical practice: Benefits, challenges, &amp;</a:t>
            </a:r>
            <a:r>
              <a:rPr lang="en-US" sz="1600" dirty="0" smtClean="0"/>
              <a:t> </a:t>
            </a:r>
            <a:r>
              <a:rPr lang="en-US" sz="1600" dirty="0"/>
              <a:t>solutions." Psychotherapy Research </a:t>
            </a:r>
            <a:r>
              <a:rPr lang="en-US" sz="1600" b="1" dirty="0"/>
              <a:t>25</a:t>
            </a:r>
            <a:r>
              <a:rPr lang="en-US" sz="1600" dirty="0"/>
              <a:t>(1): 6-19.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endParaRPr lang="en-GB" sz="1600" dirty="0" smtClean="0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612776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81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teaching &amp; specific training in ‘facilitative interpersonal skills’</a:t>
            </a:r>
            <a:endParaRPr lang="en-US" sz="2400" dirty="0">
              <a:solidFill>
                <a:srgbClr val="FFCC00"/>
              </a:solidFill>
            </a:endParaRPr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3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2" y="44624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 (</a:t>
            </a:r>
            <a:r>
              <a:rPr lang="en-GB" sz="3600" dirty="0" err="1" smtClean="0"/>
              <a:t>fis</a:t>
            </a:r>
            <a:r>
              <a:rPr lang="en-GB" sz="3600" dirty="0" smtClean="0"/>
              <a:t>)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45333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59401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here is evidence that differences between poor, good &amp; excellent therapists become more obvious when working with more complex, challenging clients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hen assessing expertise in other disciplines 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for example airline pilots ... assessments often involve videoing pilot responses to simulated plane crises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is-I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ssessing therapist responses to simulated ‘crises’ with challenging clients therefore has considerable face validity</a:t>
            </a:r>
          </a:p>
          <a:p>
            <a:pPr marL="342900" indent="-342900">
              <a:buClr>
                <a:srgbClr val="FFCC00"/>
              </a:buClr>
              <a:buSzPct val="120000"/>
              <a:buFont typeface="Wingdings" charset="2"/>
              <a:buChar char="Ø"/>
            </a:pPr>
            <a:r>
              <a:rPr lang="is-I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here are intriguing implications for the use of recorded, assessed, problem-solved &amp; then repeated interactions with acted out therapist-client challenges 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124744"/>
            <a:ext cx="2808312" cy="49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1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4624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949280"/>
            <a:ext cx="9144000" cy="720080"/>
          </a:xfrm>
        </p:spPr>
        <p:txBody>
          <a:bodyPr/>
          <a:lstStyle/>
          <a:p>
            <a:pPr marL="0" indent="0" eaLnBrk="1" hangingPunct="1">
              <a:buSzTx/>
              <a:buNone/>
              <a:defRPr/>
            </a:pP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B. M. Ogles, et al. (2009).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inter-personal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as a predictor of therapist success."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sz="1800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1800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65: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755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-68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580526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2922091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124744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This study examined sources of therapist effects in a sample of 25 therapists who saw 1,141 clients at a university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counsel-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ing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center </a:t>
            </a:r>
            <a:r>
              <a:rPr lang="is-I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Therapists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'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facilitative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inter-personal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skills (FIS) were assessed with a performance task that measures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therapists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' interpersonal skills by rating therapist responses to video simulations of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challenging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client–therapist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interactions </a:t>
            </a:r>
            <a:r>
              <a:rPr lang="is-I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only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FIS accounted for variance in </a:t>
            </a: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out-comes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suggesting that a portion of the variance in outcome between therapists is due to their ability to handle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interperson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-ally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challenging encounters with clients.</a:t>
            </a:r>
          </a:p>
        </p:txBody>
      </p:sp>
    </p:spTree>
    <p:extLst>
      <p:ext uri="{BB962C8B-B14F-4D97-AF65-F5344CB8AC3E}">
        <p14:creationId xmlns:p14="http://schemas.microsoft.com/office/powerpoint/2010/main" val="39819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fis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809926" cy="5112568"/>
          </a:xfrm>
        </p:spPr>
        <p:txBody>
          <a:bodyPr/>
          <a:lstStyle/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7 brief (1-2 min) video clips of challenging situations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 clips cover a variety of difficult client interactions – both friendly/hostile and dominant/submissive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 therapist watches and then immediately records their response to what the client has been saying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this response is then scored on (currently) eight scales to give an overall FIS score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300176"/>
            <a:ext cx="4269996" cy="2857016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6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5620" y="228600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reasons to be pleased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926" y="1557463"/>
            <a:ext cx="9001570" cy="3887761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100’s of psychotherapy meta-analyses  show effect sizes of approximately 0.6 (0.4 to 0.8)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social sciences, this is a ‘medium’ to ‘strong’ effect size (for </a:t>
            </a:r>
            <a:r>
              <a:rPr lang="en-GB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ohen’s </a:t>
            </a:r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makes psychotherapy as or more potent than many well established EBM procedures including (for example) almost all </a:t>
            </a:r>
            <a:r>
              <a:rPr lang="en-GB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</a:t>
            </a:r>
            <a:r>
              <a:rPr lang="en-GB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-ions in asthma, geriatrics, and cardiology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dirty="0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7950" y="6021388"/>
            <a:ext cx="89281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684214" y="573325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20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fis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59735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033610"/>
            <a:ext cx="4824536" cy="29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263" y="134076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eight criteria are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72" y="1916832"/>
            <a:ext cx="420099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verbal fluency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hope and positive expectations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persuasiveness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 expression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warmth, acceptance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and understanding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empathy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 bond capacity</a:t>
            </a:r>
          </a:p>
          <a:p>
            <a:pPr marL="414000" indent="-414000">
              <a:buClr>
                <a:srgbClr val="FFCC00"/>
              </a:buClr>
              <a:buFont typeface="+mj-lt"/>
              <a:buAutoNum type="arabicPeriod"/>
            </a:pP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 rupture-repair responsiveness</a:t>
            </a:r>
            <a:endParaRPr lang="en-US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00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843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facilitative interpersonal skills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5856" y="1340768"/>
            <a:ext cx="5832648" cy="4968552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B. M. Ogles, et al. (2009). </a:t>
            </a:r>
            <a:r>
              <a:rPr lang="en-GB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interpersonal skills as a predictor of therapist success." </a:t>
            </a:r>
            <a:r>
              <a:rPr lang="en-GB" sz="1800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Clinical Psychology 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65: </a:t>
            </a:r>
            <a:r>
              <a:rPr lang="en-GB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755-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768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 prospective study of therapist facilitative interpersonal skills as a predictor of treatment outcome.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 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Consult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84(1): 57-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66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facilitative interpersonal skills and training status: A randomized clinical trial on alliance and outcome."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26(5): 511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-29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"/>
              <a:defRPr/>
            </a:pP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Schöttke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H., et al. (2016). </a:t>
            </a:r>
            <a:r>
              <a:rPr lang="en-US" sz="1800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"Predicting psychotherapy outcome based on therapist interpersonal skills: A five-year longitudinal study of a therapist assessment protocol." </a:t>
            </a:r>
            <a:r>
              <a:rPr lang="en-US" sz="1800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sz="18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Res.  Published online 6 Jan</a:t>
            </a:r>
            <a:r>
              <a:rPr lang="en-GB" sz="18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sz="1800" b="1" i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348880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0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1282" y="115888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emerging </a:t>
            </a:r>
            <a:r>
              <a:rPr lang="en-GB" sz="3800" dirty="0" err="1" smtClean="0"/>
              <a:t>fis</a:t>
            </a:r>
            <a:r>
              <a:rPr lang="en-GB" sz="3800" dirty="0" smtClean="0"/>
              <a:t>-related research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B. M. Ogles, et al. (2009). </a:t>
            </a:r>
            <a:r>
              <a:rPr lang="en-GB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effects: Facilitative </a:t>
            </a:r>
            <a:r>
              <a:rPr lang="en-GB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inter-personal </a:t>
            </a:r>
            <a:r>
              <a:rPr lang="en-GB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as a predictor of therapist </a:t>
            </a:r>
            <a:r>
              <a:rPr lang="en-GB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success"   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 </a:t>
            </a:r>
            <a:r>
              <a:rPr lang="en-GB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65: 755</a:t>
            </a:r>
            <a:r>
              <a:rPr lang="en-GB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-68</a:t>
            </a:r>
            <a:endParaRPr lang="en-GB" b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56" y="2033553"/>
            <a:ext cx="89644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”This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study examined sources of therapist effects in a sample of 25 therapists who saw 1,141 clients at a university counseling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(from a wide variety of therapist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characteristics – therapeutic orientation qualifications, etc)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only FIS accounted for variance in outcomes”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934797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Anderson, T., et al. (2016).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"A prospective study of therapist facilitative interpersonal skills as a predictor of treatment outcome.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 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JCCP 84: 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57-66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371703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756" y="4653136"/>
            <a:ext cx="8964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</a:t>
            </a:r>
            <a:r>
              <a:rPr lang="is-IS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examined whether therapists’ (44 </a:t>
            </a:r>
            <a:r>
              <a:rPr lang="en-US" sz="2000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clin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psychology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PhD students)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facilitative interpersonal skills (FIS) would prospectively predict the outcomes of therapies that occurred more than one year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later (when they began work as trainees in the department’s training clinic)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therapist FIS significantly predicted client symptom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change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higher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FIS therapists were more effective than lower FIS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therapists”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6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1282" y="-171400"/>
            <a:ext cx="8361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emerging </a:t>
            </a:r>
            <a:r>
              <a:rPr lang="en-GB" sz="3800" dirty="0" err="1" smtClean="0"/>
              <a:t>fis</a:t>
            </a:r>
            <a:r>
              <a:rPr lang="en-GB" sz="3800" dirty="0" smtClean="0"/>
              <a:t>-related research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576263" y="681337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80932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Anderson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T., et al. (2016).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"Therapist </a:t>
            </a:r>
            <a:r>
              <a:rPr lang="en-US" b="1" i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FIS </a:t>
            </a:r>
            <a:r>
              <a:rPr lang="en-US" b="1" i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training status: A randomized clinical trial on alliance and outcome." </a:t>
            </a:r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26(5): 511-529</a:t>
            </a:r>
            <a:r>
              <a:rPr lang="en-GB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24" y="1370871"/>
            <a:ext cx="88737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”tested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the efficacy of therapists who were selected by their facilitative interpersonal skills (FIS) and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training status (11 with at least 2 years of clinical psychology training &amp; 12 from various other university subjects with no psychotherapy training) </a:t>
            </a:r>
            <a:r>
              <a:rPr lang="is-I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Outcome and alliance differences for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training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tatus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were negligible.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High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FIS therapists had greater pre–post client outcome, and higher rates of change across sessions, than low FIS therapists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.”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7" y="3689648"/>
            <a:ext cx="8712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Schöttke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H., et al. (2016). "Predicting psychotherapy outcome based on therapist interpersonal skills: A five-year longitudinal study of a therapist assessment protocol." </a:t>
            </a:r>
            <a:r>
              <a:rPr lang="en-US" b="1" dirty="0" err="1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Res. </a:t>
            </a:r>
            <a:r>
              <a:rPr lang="en-US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Published online 6th Jan</a:t>
            </a:r>
            <a:endParaRPr lang="en-GB" b="1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76263" y="36896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756" y="4494599"/>
            <a:ext cx="8964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“ </a:t>
            </a:r>
            <a:r>
              <a:rPr lang="is-IS" alt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trainees' with more positively rated interpersonal behaviors assessed in the observer-rated group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format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showed 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superior outcomes over the five-year period. This effect remained controlling for therapist characteristics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(gender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theoretical orientation [cognitive behavioral or psychodynamic], amount of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supervision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is-I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…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)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and patient characteristics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(age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, gender, number of comorbid diagnoses, global severity, and personality disorder diagnosis). </a:t>
            </a:r>
            <a:endParaRPr lang="en-GB" sz="2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88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44624"/>
            <a:ext cx="8540750" cy="1143000"/>
          </a:xfrm>
        </p:spPr>
        <p:txBody>
          <a:bodyPr/>
          <a:lstStyle/>
          <a:p>
            <a:r>
              <a:rPr lang="en-US" dirty="0" err="1" smtClean="0"/>
              <a:t>trib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052736"/>
            <a:ext cx="4932040" cy="5400600"/>
          </a:xfrm>
        </p:spPr>
        <p:txBody>
          <a:bodyPr/>
          <a:lstStyle/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groups of 6-12 participants 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shown a ‘provocative 15 min film clip’ (which included a demonstration of a </a:t>
            </a:r>
            <a:r>
              <a:rPr lang="en-US" sz="2400" dirty="0" err="1" smtClean="0"/>
              <a:t>therap-eutic</a:t>
            </a:r>
            <a:r>
              <a:rPr lang="en-US" sz="2400" dirty="0" smtClean="0"/>
              <a:t> intervention that was not part of the training offered at the institute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participants were asked to monitor their feelings &amp; thoughts during the clip &amp; discuss them afterwards</a:t>
            </a:r>
          </a:p>
          <a:p>
            <a:pPr>
              <a:buSzPct val="120000"/>
              <a:buFont typeface="Wingdings" charset="2"/>
              <a:buChar char="Ø"/>
            </a:pPr>
            <a:r>
              <a:rPr lang="en-US" sz="2400" dirty="0" smtClean="0"/>
              <a:t>therapist interpersonal behaviours (TRIB) were observed and rated</a:t>
            </a:r>
            <a:endParaRPr lang="en-US" sz="24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6264" y="66690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07" y="1959608"/>
            <a:ext cx="4112781" cy="34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7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30" y="228600"/>
            <a:ext cx="8540750" cy="1143000"/>
          </a:xfrm>
        </p:spPr>
        <p:txBody>
          <a:bodyPr/>
          <a:lstStyle/>
          <a:p>
            <a:r>
              <a:rPr lang="en-US" dirty="0" err="1" smtClean="0"/>
              <a:t>trib</a:t>
            </a:r>
            <a:r>
              <a:rPr lang="en-US" dirty="0" smtClean="0"/>
              <a:t> assessment &amp; scoring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26368" y="616530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35910" y="1537628"/>
            <a:ext cx="459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nine behaviours are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4" y="2203117"/>
            <a:ext cx="4489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C00"/>
              </a:buClr>
            </a:pPr>
            <a:r>
              <a:rPr lang="en-US" sz="2500" dirty="0" smtClean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1-2.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clear &amp; positive communication (2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3-4.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empathy &amp; positive attunement (2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respect &amp; warmth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6-8.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managing criticism   (3 items)</a:t>
            </a:r>
          </a:p>
          <a:p>
            <a:pPr>
              <a:buClr>
                <a:srgbClr val="FFCC00"/>
              </a:buClr>
            </a:pPr>
            <a:r>
              <a:rPr lang="en-US" sz="25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9.</a:t>
            </a:r>
            <a:r>
              <a:rPr lang="en-US" sz="2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willingness to cooperate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84482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76264" y="61658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-26988"/>
            <a:ext cx="8784976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effect </a:t>
            </a:r>
            <a:r>
              <a:rPr lang="en-GB" sz="4000" b="0" dirty="0"/>
              <a:t>sizes of</a:t>
            </a:r>
            <a:r>
              <a:rPr lang="en-GB" sz="4000" b="0" dirty="0" smtClean="0"/>
              <a:t> </a:t>
            </a:r>
            <a:r>
              <a:rPr lang="en-GB" sz="4000" b="0" dirty="0"/>
              <a:t>therapeutic factors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833240"/>
              </p:ext>
            </p:extLst>
          </p:nvPr>
        </p:nvGraphicFramePr>
        <p:xfrm>
          <a:off x="21332" y="1052736"/>
          <a:ext cx="8862888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07504" y="6238876"/>
            <a:ext cx="89644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&amp;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2015)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”The great psychotherapy debate: the evidence for what makes psychotherapy work (2</a:t>
            </a:r>
            <a:r>
              <a:rPr lang="en-GB" altLang="en-US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p.258 (adapted). 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Routledge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New York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alt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 rot="16200000">
            <a:off x="-642583" y="3295826"/>
            <a:ext cx="1985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</a:t>
            </a:r>
            <a:r>
              <a:rPr lang="en-GB" altLang="en-US" sz="28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size</a:t>
            </a:r>
            <a:endParaRPr lang="en-GB" altLang="en-US" sz="28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75313" y="5517232"/>
            <a:ext cx="2604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specific factors</a:t>
            </a:r>
            <a:endParaRPr lang="en-GB" altLang="en-US" sz="2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499992" y="5517232"/>
            <a:ext cx="3089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contextual factors</a:t>
            </a:r>
            <a:endParaRPr lang="en-GB" altLang="en-US" sz="2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 rot="1800000">
            <a:off x="6853694" y="998089"/>
            <a:ext cx="1600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collaboration</a:t>
            </a:r>
            <a:endParaRPr lang="en-GB" altLang="en-US" sz="1600" i="1" dirty="0">
              <a:solidFill>
                <a:srgbClr val="99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1800000">
            <a:off x="6569086" y="1617122"/>
            <a:ext cx="1087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empathy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 rot="1800000">
            <a:off x="5631485" y="1743489"/>
            <a:ext cx="1381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</a:t>
            </a:r>
            <a:endParaRPr lang="en-GB" altLang="en-US" sz="24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800000">
            <a:off x="4921480" y="1817392"/>
            <a:ext cx="1421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affirmation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 rot="1800000">
            <a:off x="4050228" y="1748323"/>
            <a:ext cx="13719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naturalistic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 rot="1800000">
            <a:off x="3411789" y="2171721"/>
            <a:ext cx="1384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congruence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 rot="1800000">
            <a:off x="2929745" y="2900451"/>
            <a:ext cx="13719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therapists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err="1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rct’s</a:t>
            </a:r>
            <a:endParaRPr lang="en-GB" altLang="en-US" sz="16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 rot="1800000">
            <a:off x="1563898" y="3255996"/>
            <a:ext cx="21073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2100" b="1" i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treatment differences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 rot="1800000">
            <a:off x="1242375" y="4006158"/>
            <a:ext cx="1521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competence</a:t>
            </a:r>
            <a:endParaRPr lang="en-GB" altLang="en-US" sz="16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 rot="1800000">
            <a:off x="678070" y="4534805"/>
            <a:ext cx="1345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ingredients</a:t>
            </a:r>
            <a:endParaRPr lang="en-GB" altLang="en-US" sz="16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91680" y="1268760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many more research studies in these 2 areas</a:t>
            </a:r>
            <a:endParaRPr lang="en-GB" altLang="en-US" sz="14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stCxn id="21" idx="3"/>
            <a:endCxn id="11" idx="1"/>
          </p:cNvCxnSpPr>
          <p:nvPr/>
        </p:nvCxnSpPr>
        <p:spPr>
          <a:xfrm>
            <a:off x="3995936" y="1530370"/>
            <a:ext cx="1728078" cy="9863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83768" y="1844824"/>
            <a:ext cx="216024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69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594011" y="558924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89448" y="179610"/>
            <a:ext cx="5400600" cy="873126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a contextual model  </a:t>
            </a:r>
            <a:endParaRPr lang="en-GB" sz="4000" b="0" dirty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07504" y="5949280"/>
            <a:ext cx="89644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Wampold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&amp;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Imel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2015)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”The great psychotherapy debate: the evidence for what makes psychotherapy work (2</a:t>
            </a:r>
            <a:r>
              <a:rPr lang="en-GB" altLang="en-US" sz="1600" i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p.54 (adapted).  </a:t>
            </a:r>
            <a:r>
              <a:rPr lang="en-GB" altLang="en-US" sz="16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Routledge</a:t>
            </a:r>
            <a:r>
              <a:rPr lang="en-GB" alt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New York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alt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2" idx="3"/>
            <a:endCxn id="29" idx="1"/>
          </p:cNvCxnSpPr>
          <p:nvPr/>
        </p:nvCxnSpPr>
        <p:spPr>
          <a:xfrm flipV="1">
            <a:off x="7254044" y="2559968"/>
            <a:ext cx="360040" cy="723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35" idx="1"/>
          </p:cNvCxnSpPr>
          <p:nvPr/>
        </p:nvCxnSpPr>
        <p:spPr>
          <a:xfrm>
            <a:off x="5669868" y="432997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3"/>
            <a:endCxn id="34" idx="1"/>
          </p:cNvCxnSpPr>
          <p:nvPr/>
        </p:nvCxnSpPr>
        <p:spPr>
          <a:xfrm>
            <a:off x="3725652" y="432997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83" name="Group 19482"/>
          <p:cNvGrpSpPr/>
          <p:nvPr/>
        </p:nvGrpSpPr>
        <p:grpSpPr>
          <a:xfrm>
            <a:off x="125252" y="1872986"/>
            <a:ext cx="8928992" cy="2780150"/>
            <a:chOff x="107504" y="1913056"/>
            <a:chExt cx="8928992" cy="2780150"/>
          </a:xfrm>
        </p:grpSpPr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395536" y="2865710"/>
              <a:ext cx="1872208" cy="92333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trust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understanding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expertise</a:t>
              </a:r>
              <a:endParaRPr lang="en-GB" altLang="en-US" sz="1800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596336" y="2276872"/>
              <a:ext cx="1440160" cy="2016224"/>
              <a:chOff x="7596336" y="2276872"/>
              <a:chExt cx="1440160" cy="2016224"/>
            </a:xfrm>
          </p:grpSpPr>
          <p:sp>
            <p:nvSpPr>
              <p:cNvPr id="29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2276872"/>
                <a:ext cx="1440160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better life quality</a:t>
                </a:r>
                <a:endParaRPr lang="en-GB" altLang="en-US" sz="1800" i="1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3646765"/>
                <a:ext cx="1440160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symptom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reduction</a:t>
                </a:r>
                <a:endParaRPr lang="en-GB" altLang="en-US" sz="1800" i="1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627784" y="1953126"/>
              <a:ext cx="4608512" cy="2740080"/>
              <a:chOff x="2627784" y="1839307"/>
              <a:chExt cx="4608512" cy="2740080"/>
            </a:xfrm>
          </p:grpSpPr>
          <p:sp>
            <p:nvSpPr>
              <p:cNvPr id="31" name="TextBox 1"/>
              <p:cNvSpPr txBox="1">
                <a:spLocks noChangeArrowheads="1"/>
              </p:cNvSpPr>
              <p:nvPr/>
            </p:nvSpPr>
            <p:spPr bwMode="auto">
              <a:xfrm>
                <a:off x="2627784" y="1839307"/>
                <a:ext cx="4608512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real relationship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belongingness, social connection</a:t>
                </a:r>
              </a:p>
            </p:txBody>
          </p:sp>
          <p:sp>
            <p:nvSpPr>
              <p:cNvPr id="32" name="TextBox 1"/>
              <p:cNvSpPr txBox="1">
                <a:spLocks noChangeArrowheads="1"/>
              </p:cNvSpPr>
              <p:nvPr/>
            </p:nvSpPr>
            <p:spPr bwMode="auto">
              <a:xfrm>
                <a:off x="2627784" y="2886182"/>
                <a:ext cx="4608512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  <a:prstDash val="dash"/>
                <a:round/>
              </a:ln>
              <a:extLst/>
            </p:spPr>
            <p:txBody>
              <a:bodyPr wrap="square" anchor="ctr" anchorCtr="1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charset="0"/>
                  <a:buChar char="►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800" i="1" dirty="0" smtClean="0">
                    <a:solidFill>
                      <a:schemeClr val="tx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creation of expectation through explanation &amp; some form of treatment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627784" y="3933056"/>
                <a:ext cx="4608512" cy="646331"/>
                <a:chOff x="2627784" y="3933056"/>
                <a:chExt cx="4608512" cy="646331"/>
              </a:xfrm>
            </p:grpSpPr>
            <p:sp>
              <p:nvSpPr>
                <p:cNvPr id="33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627784" y="3933056"/>
                  <a:ext cx="1080120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tasks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goals</a:t>
                  </a:r>
                </a:p>
              </p:txBody>
            </p:sp>
            <p:sp>
              <p:nvSpPr>
                <p:cNvPr id="34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139952" y="3933056"/>
                  <a:ext cx="1512168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therapeutic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actions</a:t>
                  </a:r>
                </a:p>
              </p:txBody>
            </p:sp>
            <p:sp>
              <p:nvSpPr>
                <p:cNvPr id="35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6084168" y="3933056"/>
                  <a:ext cx="1152128" cy="646331"/>
                </a:xfrm>
                <a:prstGeom prst="rect">
                  <a:avLst/>
                </a:prstGeom>
                <a:noFill/>
                <a:ln w="15875">
                  <a:solidFill>
                    <a:schemeClr val="tx2"/>
                  </a:solidFill>
                  <a:prstDash val="dash"/>
                  <a:round/>
                </a:ln>
                <a:extLst/>
              </p:spPr>
              <p:txBody>
                <a:bodyPr wrap="square" anchor="ctr" anchorCtr="1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charset="0"/>
                    <a:buChar char="►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healthy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800" i="1" dirty="0" smtClean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actions</a:t>
                  </a:r>
                </a:p>
              </p:txBody>
            </p:sp>
          </p:grpSp>
        </p:grpSp>
        <p:sp>
          <p:nvSpPr>
            <p:cNvPr id="39" name="TextBox 1"/>
            <p:cNvSpPr txBox="1">
              <a:spLocks noChangeArrowheads="1"/>
            </p:cNvSpPr>
            <p:nvPr/>
          </p:nvSpPr>
          <p:spPr bwMode="auto">
            <a:xfrm>
              <a:off x="107504" y="1913056"/>
              <a:ext cx="1440160" cy="40011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therapist</a:t>
              </a:r>
            </a:p>
          </p:txBody>
        </p:sp>
        <p:sp>
          <p:nvSpPr>
            <p:cNvPr id="41" name="TextBox 1"/>
            <p:cNvSpPr txBox="1">
              <a:spLocks noChangeArrowheads="1"/>
            </p:cNvSpPr>
            <p:nvPr/>
          </p:nvSpPr>
          <p:spPr bwMode="auto">
            <a:xfrm>
              <a:off x="107504" y="4293096"/>
              <a:ext cx="1440160" cy="40011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dash"/>
              <a:round/>
            </a:ln>
            <a:extLst/>
          </p:spPr>
          <p:txBody>
            <a:bodyPr wrap="squar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charset="0"/>
                <a:buChar char="►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i="1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client</a:t>
              </a:r>
            </a:p>
          </p:txBody>
        </p:sp>
        <p:cxnSp>
          <p:nvCxnSpPr>
            <p:cNvPr id="3" name="Straight Arrow Connector 2"/>
            <p:cNvCxnSpPr>
              <a:stCxn id="39" idx="2"/>
              <a:endCxn id="21" idx="0"/>
            </p:cNvCxnSpPr>
            <p:nvPr/>
          </p:nvCxnSpPr>
          <p:spPr>
            <a:xfrm>
              <a:off x="827584" y="2313166"/>
              <a:ext cx="504056" cy="5525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1" idx="0"/>
              <a:endCxn id="21" idx="2"/>
            </p:cNvCxnSpPr>
            <p:nvPr/>
          </p:nvCxnSpPr>
          <p:spPr>
            <a:xfrm flipV="1">
              <a:off x="827584" y="3789040"/>
              <a:ext cx="50405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3"/>
              <a:endCxn id="31" idx="1"/>
            </p:cNvCxnSpPr>
            <p:nvPr/>
          </p:nvCxnSpPr>
          <p:spPr>
            <a:xfrm flipV="1">
              <a:off x="2267744" y="2276292"/>
              <a:ext cx="360040" cy="1051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3"/>
              <a:endCxn id="33" idx="1"/>
            </p:cNvCxnSpPr>
            <p:nvPr/>
          </p:nvCxnSpPr>
          <p:spPr>
            <a:xfrm>
              <a:off x="2267744" y="3327375"/>
              <a:ext cx="360040" cy="1042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1" idx="3"/>
              <a:endCxn id="32" idx="1"/>
            </p:cNvCxnSpPr>
            <p:nvPr/>
          </p:nvCxnSpPr>
          <p:spPr>
            <a:xfrm flipV="1">
              <a:off x="2267744" y="3323167"/>
              <a:ext cx="360040" cy="4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3"/>
              <a:endCxn id="29" idx="1"/>
            </p:cNvCxnSpPr>
            <p:nvPr/>
          </p:nvCxnSpPr>
          <p:spPr>
            <a:xfrm>
              <a:off x="7236296" y="2276292"/>
              <a:ext cx="360040" cy="323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3"/>
              <a:endCxn id="30" idx="1"/>
            </p:cNvCxnSpPr>
            <p:nvPr/>
          </p:nvCxnSpPr>
          <p:spPr>
            <a:xfrm>
              <a:off x="7236296" y="3323167"/>
              <a:ext cx="360040" cy="646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5" idx="3"/>
              <a:endCxn id="30" idx="1"/>
            </p:cNvCxnSpPr>
            <p:nvPr/>
          </p:nvCxnSpPr>
          <p:spPr>
            <a:xfrm flipV="1">
              <a:off x="7236296" y="3969931"/>
              <a:ext cx="360040" cy="400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2"/>
              <a:endCxn id="30" idx="0"/>
            </p:cNvCxnSpPr>
            <p:nvPr/>
          </p:nvCxnSpPr>
          <p:spPr>
            <a:xfrm>
              <a:off x="8316416" y="2923203"/>
              <a:ext cx="0" cy="7235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1520" y="2313166"/>
              <a:ext cx="0" cy="1979930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448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53676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my own (recent) experience with therapy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80920" cy="5400600"/>
          </a:xfrm>
        </p:spPr>
        <p:txBody>
          <a:bodyPr lIns="92075" tIns="46038" rIns="92075" bIns="46038"/>
          <a:lstStyle/>
          <a:p>
            <a:pPr marL="0" indent="0" eaLnBrk="1" hangingPunct="1">
              <a:buSzTx/>
              <a:buNone/>
              <a:defRPr/>
            </a:pPr>
            <a:endParaRPr lang="en-US" sz="8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dirty="0" smtClean="0"/>
              <a:t>chose five therapists with good reputations – </a:t>
            </a:r>
            <a:r>
              <a:rPr lang="en-US" dirty="0" err="1" smtClean="0"/>
              <a:t>cbt</a:t>
            </a:r>
            <a:r>
              <a:rPr lang="en-US" dirty="0" smtClean="0"/>
              <a:t>, psychodynamic </a:t>
            </a:r>
            <a:r>
              <a:rPr lang="en-US" dirty="0"/>
              <a:t>gestalt</a:t>
            </a:r>
            <a:r>
              <a:rPr lang="en-US" dirty="0" smtClean="0"/>
              <a:t>, and 2 person-centered</a:t>
            </a:r>
          </a:p>
          <a:p>
            <a:pPr marL="0" indent="0" eaLnBrk="1" hangingPunct="1">
              <a:buSzTx/>
              <a:buNone/>
              <a:defRPr/>
            </a:pPr>
            <a:endParaRPr lang="en-US" sz="8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dirty="0" smtClean="0"/>
              <a:t>saw each for a few initial sessions (typically 1 to 3) to “see if we click” </a:t>
            </a:r>
          </a:p>
          <a:p>
            <a:pPr marL="0" indent="0" eaLnBrk="1" hangingPunct="1">
              <a:buSzPct val="120000"/>
              <a:buNone/>
              <a:defRPr/>
            </a:pPr>
            <a:endParaRPr lang="en-US" sz="8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dirty="0" smtClean="0"/>
              <a:t>chose one to work with longer term</a:t>
            </a:r>
            <a:endParaRPr lang="en-US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800" dirty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dirty="0" smtClean="0"/>
              <a:t>importance of empathy, warmth &amp; somatic sense of “trust in their hold”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74136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25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teaching &amp; specific training in ‘facilitative interpersonal skills’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97768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reasons to be pleased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485009"/>
            <a:ext cx="8856984" cy="3600175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reductions in relapse rates compared to medication or no treatment – so for depression a meta-analysis by De </a:t>
            </a:r>
            <a:r>
              <a:rPr lang="en-GB" sz="2400" dirty="0" err="1" smtClean="0"/>
              <a:t>Maat</a:t>
            </a:r>
            <a:r>
              <a:rPr lang="en-GB" sz="2400" dirty="0" smtClean="0"/>
              <a:t> et al (2006) reported a relapse rate of 27% for psychotherapy but a rate of 57% for pharmacotherapy (if medication was discontinued)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400" dirty="0" smtClean="0"/>
              <a:t>there is also a growing research literature (Smith &amp; Williams, 2013) highlighting reductions in medical &amp; psychological treatment costs and reductions in time off work achievable with psychological interventions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endParaRPr lang="en-GB" sz="2800" dirty="0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571525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n-GB" altLang="en-US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Maat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S., et al. (2006).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"Relative efficacy of psychotherapy and pharmacotherapy in the treatment of depression: A meta-analysis."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Psychotherapy Research 16(5): 566-578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Smith, T. W. &amp; P. Williams (2013).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medicine and clinical health psychology.”  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4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684214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036496" cy="547211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Ericsson, K. A.  (2013)  </a:t>
            </a:r>
            <a:r>
              <a:rPr lang="en-GB" sz="1600" i="1" dirty="0" smtClean="0"/>
              <a:t>“The science of excellence meets psychotherapy.”       </a:t>
            </a:r>
            <a:r>
              <a:rPr lang="en-GB" sz="1600" dirty="0" smtClean="0"/>
              <a:t>lecture at </a:t>
            </a:r>
            <a:r>
              <a:rPr lang="en-GB" sz="1600" i="1" dirty="0" smtClean="0"/>
              <a:t>“Achieving clinical excellence .” </a:t>
            </a:r>
            <a:r>
              <a:rPr lang="en-GB" sz="1600" dirty="0" smtClean="0"/>
              <a:t>conference. May 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, Amsterdam.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</a:t>
            </a:r>
            <a:r>
              <a:rPr lang="en-GB" sz="1600" dirty="0"/>
              <a:t>, K. A., K. </a:t>
            </a:r>
            <a:r>
              <a:rPr lang="en-GB" sz="1600" dirty="0" err="1"/>
              <a:t>Nandagopal</a:t>
            </a:r>
            <a:r>
              <a:rPr lang="en-GB" sz="1600" dirty="0"/>
              <a:t>, et al. (2009). </a:t>
            </a:r>
            <a:r>
              <a:rPr lang="en-GB" sz="1600" i="1" dirty="0"/>
              <a:t>"Toward a science of exceptional achievement: Attaining superior performance through deliberate practice."</a:t>
            </a:r>
            <a:r>
              <a:rPr lang="en-GB" sz="1600" dirty="0"/>
              <a:t> </a:t>
            </a:r>
            <a:r>
              <a:rPr lang="en-GB" sz="1600" dirty="0" smtClean="0"/>
              <a:t> Ann </a:t>
            </a:r>
            <a:r>
              <a:rPr lang="en-GB" sz="1600" dirty="0"/>
              <a:t>N Y </a:t>
            </a:r>
            <a:r>
              <a:rPr lang="en-GB" sz="1600" dirty="0" err="1"/>
              <a:t>Acad</a:t>
            </a:r>
            <a:r>
              <a:rPr lang="en-GB" sz="1600" dirty="0"/>
              <a:t> </a:t>
            </a:r>
            <a:r>
              <a:rPr lang="en-GB" sz="1600" dirty="0" err="1"/>
              <a:t>Sci</a:t>
            </a:r>
            <a:r>
              <a:rPr lang="en-GB" sz="1600" dirty="0"/>
              <a:t> 1172: 199-217. 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(2008). </a:t>
            </a:r>
            <a:r>
              <a:rPr lang="en-GB" sz="1600" i="1" dirty="0"/>
              <a:t>"Deliberate practice and acquisition of expert performance: A general overview."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Acad</a:t>
            </a:r>
            <a:r>
              <a:rPr lang="en-GB" sz="1600" dirty="0" smtClean="0"/>
              <a:t> </a:t>
            </a:r>
            <a:r>
              <a:rPr lang="en-GB" sz="1600" dirty="0" err="1"/>
              <a:t>Emerg</a:t>
            </a:r>
            <a:r>
              <a:rPr lang="en-GB" sz="1600" dirty="0"/>
              <a:t> Med 15(11): </a:t>
            </a:r>
            <a:r>
              <a:rPr lang="en-GB" sz="1600" dirty="0" smtClean="0"/>
              <a:t>988-994.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J. t. Whyte, et al. (2007). </a:t>
            </a:r>
            <a:r>
              <a:rPr lang="en-GB" sz="1600" i="1" dirty="0"/>
              <a:t>"Expert performance in nursing: Reviewing research on expertise in nursing within the framework of the expert-performance approach</a:t>
            </a:r>
            <a:r>
              <a:rPr lang="en-GB" sz="1600" i="1" dirty="0" smtClean="0"/>
              <a:t>.“  </a:t>
            </a:r>
            <a:r>
              <a:rPr lang="fr-FR" sz="1600" dirty="0" smtClean="0"/>
              <a:t>ANS </a:t>
            </a:r>
            <a:r>
              <a:rPr lang="fr-FR" sz="1600" dirty="0" err="1"/>
              <a:t>Adv</a:t>
            </a:r>
            <a:r>
              <a:rPr lang="fr-FR" sz="1600" dirty="0"/>
              <a:t> </a:t>
            </a:r>
            <a:r>
              <a:rPr lang="fr-FR" sz="1600" dirty="0" err="1"/>
              <a:t>Nurs</a:t>
            </a:r>
            <a:r>
              <a:rPr lang="fr-FR" sz="1600" dirty="0"/>
              <a:t> </a:t>
            </a:r>
            <a:r>
              <a:rPr lang="fr-FR" sz="1600" dirty="0" err="1"/>
              <a:t>Sci</a:t>
            </a:r>
            <a:r>
              <a:rPr lang="fr-FR" sz="1600" dirty="0"/>
              <a:t> 30(1): E58-71.</a:t>
            </a:r>
            <a:endParaRPr lang="en-GB" sz="1600" i="1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M. J. </a:t>
            </a:r>
            <a:r>
              <a:rPr lang="en-GB" sz="1600" dirty="0" err="1"/>
              <a:t>Prietula</a:t>
            </a:r>
            <a:r>
              <a:rPr lang="en-GB" sz="1600" dirty="0"/>
              <a:t>, et al. (2007). </a:t>
            </a:r>
            <a:r>
              <a:rPr lang="en-GB" sz="1600" i="1" dirty="0"/>
              <a:t>"The making of an expert."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Harv</a:t>
            </a:r>
            <a:r>
              <a:rPr lang="en-GB" sz="1600" dirty="0" smtClean="0"/>
              <a:t> </a:t>
            </a:r>
            <a:r>
              <a:rPr lang="en-GB" sz="1600" dirty="0"/>
              <a:t>Bus Rev 85(7-8): 114-121, 193.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(2007). </a:t>
            </a:r>
            <a:r>
              <a:rPr lang="en-GB" sz="1600" i="1" dirty="0"/>
              <a:t>"An expert-performance perspective of research on medical expertise: The study of clinical performance."</a:t>
            </a:r>
            <a:r>
              <a:rPr lang="en-GB" sz="1600" dirty="0"/>
              <a:t> </a:t>
            </a:r>
            <a:r>
              <a:rPr lang="en-GB" sz="1600" dirty="0" smtClean="0"/>
              <a:t>  Med </a:t>
            </a:r>
            <a:r>
              <a:rPr lang="en-GB" sz="1600" dirty="0" err="1"/>
              <a:t>Educ</a:t>
            </a:r>
            <a:r>
              <a:rPr lang="en-GB" sz="1600" dirty="0"/>
              <a:t> 41(12): 1124-1130</a:t>
            </a:r>
            <a:r>
              <a:rPr lang="en-GB" sz="1600" dirty="0" smtClean="0"/>
              <a:t>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</a:t>
            </a:r>
            <a:r>
              <a:rPr lang="en-GB" sz="1600" dirty="0"/>
              <a:t>, K. A. (2004</a:t>
            </a:r>
            <a:r>
              <a:rPr lang="en-GB" sz="1600" dirty="0" smtClean="0"/>
              <a:t>).</a:t>
            </a:r>
            <a:r>
              <a:rPr lang="en-GB" sz="1600" i="1" dirty="0" smtClean="0"/>
              <a:t>"</a:t>
            </a:r>
            <a:r>
              <a:rPr lang="en-GB" sz="1600" i="1" dirty="0"/>
              <a:t>Deliberate practice &amp;</a:t>
            </a:r>
            <a:r>
              <a:rPr lang="en-GB" sz="1600" i="1" dirty="0" smtClean="0"/>
              <a:t> </a:t>
            </a:r>
            <a:r>
              <a:rPr lang="en-GB" sz="1600" i="1" dirty="0"/>
              <a:t>the acquisition </a:t>
            </a:r>
            <a:r>
              <a:rPr lang="en-GB" sz="1600" i="1" dirty="0" smtClean="0"/>
              <a:t>&amp; </a:t>
            </a:r>
            <a:r>
              <a:rPr lang="en-GB" sz="1600" i="1" dirty="0"/>
              <a:t>maintenance of expert performance in medicine </a:t>
            </a:r>
            <a:r>
              <a:rPr lang="en-GB" sz="1600" i="1" dirty="0" smtClean="0"/>
              <a:t>&amp; </a:t>
            </a:r>
            <a:r>
              <a:rPr lang="en-GB" sz="1600" i="1" dirty="0"/>
              <a:t>related domains."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Acad</a:t>
            </a:r>
            <a:r>
              <a:rPr lang="en-GB" sz="1600" dirty="0" smtClean="0"/>
              <a:t> </a:t>
            </a:r>
            <a:r>
              <a:rPr lang="en-GB" sz="1600" dirty="0"/>
              <a:t>Med </a:t>
            </a:r>
            <a:r>
              <a:rPr lang="en-GB" sz="1600" dirty="0" smtClean="0"/>
              <a:t>79(10 </a:t>
            </a:r>
            <a:r>
              <a:rPr lang="en-GB" sz="1600" dirty="0" err="1" smtClean="0"/>
              <a:t>Suppl</a:t>
            </a:r>
            <a:r>
              <a:rPr lang="en-GB" sz="1600" dirty="0" smtClean="0"/>
              <a:t>): </a:t>
            </a:r>
            <a:r>
              <a:rPr lang="en-GB" sz="1600" dirty="0"/>
              <a:t>S70-81</a:t>
            </a:r>
            <a:r>
              <a:rPr lang="en-GB" sz="1600" dirty="0" smtClean="0"/>
              <a:t>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</a:t>
            </a:r>
            <a:r>
              <a:rPr lang="en-GB" sz="1600" dirty="0" err="1"/>
              <a:t>Krampe</a:t>
            </a:r>
            <a:r>
              <a:rPr lang="en-GB" sz="1600" dirty="0"/>
              <a:t>, R. T. &amp; </a:t>
            </a:r>
            <a:r>
              <a:rPr lang="en-GB" sz="1600" dirty="0" err="1"/>
              <a:t>Tesch-Romer</a:t>
            </a:r>
            <a:r>
              <a:rPr lang="en-GB" sz="1600" dirty="0"/>
              <a:t>, C. (1993). </a:t>
            </a:r>
            <a:r>
              <a:rPr lang="en-GB" sz="1600" i="1" dirty="0"/>
              <a:t>“The role of deliberate practice </a:t>
            </a:r>
            <a:r>
              <a:rPr lang="en-GB" sz="1600" i="1" dirty="0" smtClean="0"/>
              <a:t>in </a:t>
            </a:r>
            <a:r>
              <a:rPr lang="en-GB" sz="1600" i="1" dirty="0"/>
              <a:t>the acquisition of expert performance."</a:t>
            </a:r>
            <a:r>
              <a:rPr lang="en-GB" sz="1600" dirty="0"/>
              <a:t>  </a:t>
            </a:r>
            <a:r>
              <a:rPr lang="en-GB" sz="1600" dirty="0" err="1"/>
              <a:t>Psychol</a:t>
            </a:r>
            <a:r>
              <a:rPr lang="en-GB" sz="1600" dirty="0"/>
              <a:t> Review 100(3): 363-406. 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84225" y="6669088"/>
            <a:ext cx="753268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0175"/>
            <a:ext cx="8612188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err="1" smtClean="0"/>
              <a:t>ericsson</a:t>
            </a:r>
            <a:r>
              <a:rPr lang="en-US" sz="4000" dirty="0" smtClean="0"/>
              <a:t> &amp; achieving excellence</a:t>
            </a:r>
          </a:p>
        </p:txBody>
      </p:sp>
    </p:spTree>
    <p:extLst>
      <p:ext uri="{BB962C8B-B14F-4D97-AF65-F5344CB8AC3E}">
        <p14:creationId xmlns:p14="http://schemas.microsoft.com/office/powerpoint/2010/main" val="2331572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9" y="981398"/>
            <a:ext cx="8785225" cy="208756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(2009)  </a:t>
            </a:r>
            <a:r>
              <a:rPr lang="en-GB" sz="1600" i="1" dirty="0" smtClean="0"/>
              <a:t>“Development of professional expertise: Toward measurement of expert performance and design of optimal learning environ-</a:t>
            </a:r>
            <a:r>
              <a:rPr lang="en-GB" sz="1600" i="1" dirty="0" err="1" smtClean="0"/>
              <a:t>ments</a:t>
            </a:r>
            <a:r>
              <a:rPr lang="en-GB" sz="1600" i="1" dirty="0" smtClean="0"/>
              <a:t>.”   </a:t>
            </a:r>
            <a:r>
              <a:rPr lang="en-GB" sz="1600" dirty="0" smtClean="0"/>
              <a:t>Cambridge, England: Cambridge University Press.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Ericsson, et al. (</a:t>
            </a:r>
            <a:r>
              <a:rPr lang="en-GB" sz="1600" dirty="0" err="1" smtClean="0"/>
              <a:t>ed</a:t>
            </a:r>
            <a:r>
              <a:rPr lang="en-GB" sz="1600" dirty="0" smtClean="0"/>
              <a:t>) (2006). </a:t>
            </a:r>
            <a:r>
              <a:rPr lang="en-GB" sz="1600" i="1" dirty="0" smtClean="0"/>
              <a:t>"The Cambridge handbook of expertise and expert performance.”</a:t>
            </a:r>
            <a:r>
              <a:rPr lang="en-GB" sz="1600" dirty="0" smtClean="0"/>
              <a:t>  Cambridge, England: Cambridge University Press.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(1996)  </a:t>
            </a:r>
            <a:r>
              <a:rPr lang="en-GB" sz="1600" i="1" dirty="0" smtClean="0"/>
              <a:t>“The road to excellence: The acquisition of expert performance in the arts and sciences, sports, and games.”  </a:t>
            </a:r>
            <a:r>
              <a:rPr lang="en-GB" sz="1600" dirty="0" smtClean="0"/>
              <a:t>New Jersey: Erlbaum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04864" y="6742113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3140968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Lemov</a:t>
            </a:r>
            <a:r>
              <a:rPr lang="en-GB" sz="1600" kern="0" dirty="0" smtClean="0"/>
              <a:t>, D., </a:t>
            </a:r>
            <a:r>
              <a:rPr lang="en-GB" sz="1600" kern="0" dirty="0" err="1" smtClean="0"/>
              <a:t>Woolway</a:t>
            </a:r>
            <a:r>
              <a:rPr lang="en-GB" sz="1600" kern="0" dirty="0" smtClean="0"/>
              <a:t>, E. &amp; </a:t>
            </a:r>
            <a:r>
              <a:rPr lang="en-GB" sz="1600" kern="0" dirty="0" err="1" smtClean="0"/>
              <a:t>Yezzi</a:t>
            </a:r>
            <a:r>
              <a:rPr lang="en-GB" sz="1600" kern="0" dirty="0" smtClean="0"/>
              <a:t>, K. (2012)  </a:t>
            </a:r>
            <a:r>
              <a:rPr lang="en-GB" sz="1600" i="1" kern="0" dirty="0" smtClean="0"/>
              <a:t>“Practice perfect: 42 rules for getting better at getting better.”   </a:t>
            </a:r>
            <a:r>
              <a:rPr lang="en-GB" sz="1600" kern="0" dirty="0" smtClean="0"/>
              <a:t>San Francisco: </a:t>
            </a:r>
            <a:r>
              <a:rPr lang="en-GB" sz="1600" kern="0" dirty="0" err="1" smtClean="0"/>
              <a:t>Jossey</a:t>
            </a:r>
            <a:r>
              <a:rPr lang="en-GB" sz="1600" kern="0" dirty="0" smtClean="0"/>
              <a:t>-Bass.</a:t>
            </a:r>
            <a:r>
              <a:rPr lang="en-GB" sz="1600" i="1" kern="0" dirty="0" smtClean="0"/>
              <a:t> </a:t>
            </a:r>
            <a:endParaRPr lang="en-GB" sz="1600" kern="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Ankerson</a:t>
            </a:r>
            <a:r>
              <a:rPr lang="en-GB" sz="1600" kern="0" dirty="0" smtClean="0"/>
              <a:t>, R. (2012)  </a:t>
            </a:r>
            <a:r>
              <a:rPr lang="en-GB" sz="1600" i="1" kern="0" dirty="0" smtClean="0"/>
              <a:t>“The gold mine effect.”  </a:t>
            </a:r>
            <a:r>
              <a:rPr lang="en-GB" sz="1600" kern="0" dirty="0" smtClean="0"/>
              <a:t> 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Shenk</a:t>
            </a:r>
            <a:r>
              <a:rPr lang="en-GB" sz="1600" kern="0" dirty="0" smtClean="0"/>
              <a:t>, D. (2010)  </a:t>
            </a:r>
            <a:r>
              <a:rPr lang="en-GB" sz="1600" i="1" kern="0" dirty="0" smtClean="0"/>
              <a:t>“The genius in all of us.”   </a:t>
            </a:r>
            <a:r>
              <a:rPr lang="en-GB" sz="1600" kern="0" dirty="0" smtClean="0"/>
              <a:t>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(2010)  </a:t>
            </a:r>
            <a:r>
              <a:rPr lang="en-GB" sz="1600" i="1" kern="0" dirty="0" smtClean="0"/>
              <a:t>“Bounce: The myth of talent and the power of practice.”   </a:t>
            </a:r>
            <a:r>
              <a:rPr lang="en-GB" sz="1600" kern="0" dirty="0" smtClean="0"/>
              <a:t>London: Fourth Estate.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Coyle, D. (2009)  </a:t>
            </a:r>
            <a:r>
              <a:rPr lang="en-GB" sz="1600" i="1" kern="0" dirty="0" smtClean="0"/>
              <a:t>“The talent code.”  </a:t>
            </a:r>
            <a:r>
              <a:rPr lang="en-GB" sz="1600" kern="0" dirty="0" smtClean="0"/>
              <a:t>New York: Bantam.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Gladwell</a:t>
            </a:r>
            <a:r>
              <a:rPr lang="en-GB" sz="1600" kern="0" dirty="0" smtClean="0"/>
              <a:t>, M. (2008) </a:t>
            </a:r>
            <a:r>
              <a:rPr lang="en-GB" sz="1600" i="1" kern="0" dirty="0" smtClean="0"/>
              <a:t>“Outliers."</a:t>
            </a:r>
            <a:r>
              <a:rPr lang="en-GB" sz="1600" kern="0" dirty="0" smtClean="0"/>
              <a:t>  Little, Brown and Company.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Colvin, G. (2008</a:t>
            </a:r>
            <a:r>
              <a:rPr lang="en-GB" sz="1600" i="1" kern="0" dirty="0" smtClean="0"/>
              <a:t>)  “Talent is overrated: What really separates world-class performers from everybody else.”  </a:t>
            </a:r>
            <a:r>
              <a:rPr lang="en-GB" sz="1600" kern="0" dirty="0" smtClean="0"/>
              <a:t>New York: Penguin.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Dweck</a:t>
            </a:r>
            <a:r>
              <a:rPr lang="en-GB" sz="1600" kern="0" dirty="0" smtClean="0"/>
              <a:t>, C. (2006)  </a:t>
            </a:r>
            <a:r>
              <a:rPr lang="en-GB" sz="1600" i="1" kern="0" dirty="0" smtClean="0"/>
              <a:t>“</a:t>
            </a:r>
            <a:r>
              <a:rPr lang="en-GB" sz="1600" i="1" kern="0" dirty="0" err="1" smtClean="0"/>
              <a:t>Mindset</a:t>
            </a:r>
            <a:r>
              <a:rPr lang="en-GB" sz="1600" i="1" kern="0" dirty="0" smtClean="0"/>
              <a:t>: How you can fulfil your potential.”  </a:t>
            </a:r>
            <a:r>
              <a:rPr lang="en-GB" sz="1600" kern="0" dirty="0" smtClean="0"/>
              <a:t>NY: Ballantine.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(2015)  </a:t>
            </a:r>
            <a:r>
              <a:rPr lang="en-GB" sz="1600" i="1" kern="0" dirty="0" smtClean="0"/>
              <a:t>“Black box thinking: Marginal gains &amp; secrets of high performance”</a:t>
            </a:r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804864" y="3068638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15875"/>
            <a:ext cx="9252520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smtClean="0"/>
              <a:t>growing numbers of relevant books</a:t>
            </a:r>
          </a:p>
        </p:txBody>
      </p:sp>
    </p:spTree>
    <p:extLst>
      <p:ext uri="{BB962C8B-B14F-4D97-AF65-F5344CB8AC3E}">
        <p14:creationId xmlns:p14="http://schemas.microsoft.com/office/powerpoint/2010/main" val="3097878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052515"/>
            <a:ext cx="8497888" cy="4896765"/>
          </a:xfrm>
        </p:spPr>
        <p:txBody>
          <a:bodyPr/>
          <a:lstStyle/>
          <a:p>
            <a:pPr marL="0" indent="0" eaLnBrk="1" hangingPunct="1">
              <a:buSzTx/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“Traditionally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professional expertise has been judged by length of experience, reputation, and perceived mastery of knowledge and skill. Unfortunately, recent research demonstrates only a weak relationship between these indicators of expertise and actual, observed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Expert performance can, however, be traced to active engagement in deliberate practice (DP), where training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(often designed and arranged by their teachers and coaches)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focused on improving particular tasks. </a:t>
            </a:r>
            <a:r>
              <a:rPr lang="en-GB" sz="2400" i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DP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400" i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</a:t>
            </a:r>
            <a:r>
              <a:rPr lang="en-GB" sz="2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528" y="6165852"/>
            <a:ext cx="84960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Ericsson, K. A. (2008).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"Deliberate practice and acquisition of expert performance: A general overview."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Acad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Emerg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Med 15(11): 988-994. 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57626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08520" y="53975"/>
            <a:ext cx="93610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true expertise &amp; 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3441938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42" y="1663604"/>
            <a:ext cx="3510508" cy="262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“Deliberate Practice </a:t>
            </a: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8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deliberate practice requires rapid feedback to refine performance</a:t>
            </a:r>
            <a:endParaRPr lang="en-US" sz="4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0259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43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145310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66" y="1485131"/>
            <a:ext cx="8496498" cy="4104109"/>
          </a:xfrm>
        </p:spPr>
        <p:txBody>
          <a:bodyPr/>
          <a:lstStyle/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it was time spent in </a:t>
            </a:r>
            <a:r>
              <a:rPr lang="en-GB" sz="2000" i="1" dirty="0" smtClean="0"/>
              <a:t>“serious analysis of chess positions on one’s own”</a:t>
            </a:r>
            <a:r>
              <a:rPr lang="en-GB" sz="2000" dirty="0" smtClean="0"/>
              <a:t>  that was found to build expert performance (e.g. predicting key moves in games involving chess masters).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i="1" dirty="0" smtClean="0"/>
              <a:t>“active participation in chess tournaments” </a:t>
            </a:r>
            <a:r>
              <a:rPr lang="en-GB" sz="2000" dirty="0"/>
              <a:t> </a:t>
            </a:r>
            <a:r>
              <a:rPr lang="en-GB" sz="2000" dirty="0" smtClean="0"/>
              <a:t>was unrelated   to improvement, and </a:t>
            </a:r>
            <a:r>
              <a:rPr lang="en-GB" sz="2000" i="1" dirty="0" smtClean="0"/>
              <a:t>“playing chess games outside chess tournaments” </a:t>
            </a:r>
            <a:r>
              <a:rPr lang="en-GB" sz="2000" dirty="0"/>
              <a:t> </a:t>
            </a:r>
            <a:r>
              <a:rPr lang="en-GB" sz="2000" dirty="0" smtClean="0"/>
              <a:t>was a negative predictor of improvement.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 increased availability of chess computer programmes   has been associated with a reduction in the time taken to become a grandmaster from about 10 years to 5 – 6 years.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there has also been the emergence of world class players from small countries (with little significant chess history) such as Norway (Magnus </a:t>
            </a:r>
            <a:r>
              <a:rPr lang="en-GB" sz="2000" dirty="0" err="1" smtClean="0"/>
              <a:t>Carlsen</a:t>
            </a:r>
            <a:r>
              <a:rPr lang="en-GB" sz="2000" dirty="0" smtClean="0"/>
              <a:t>).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2000" dirty="0"/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>
            <a:off x="611189" y="58769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59499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250031"/>
            <a:ext cx="8928992" cy="874713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chess players/deliberate practice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2322059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-36512" y="587692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539751" y="58054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7755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520" y="-100013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chess players/deliberate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2164089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204591"/>
            <a:ext cx="3923927" cy="3456657"/>
          </a:xfrm>
        </p:spPr>
        <p:txBody>
          <a:bodyPr/>
          <a:lstStyle/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painstaking series of interviews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students sorted into 3 groups    by professors’ assessments and success in open competitions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groups indistinguishable by average age of starting violin (age 8), average age at which decided to become musicians (just before age 15), number      of teachers, etc. etc.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what stood out dramatically were the differences in hours spent practising – with no exceptions!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1800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07950" y="6165851"/>
            <a:ext cx="89281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Ericsson, K. A.,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Krampe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R. T. &amp;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Tesch-Romer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C. (1993).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deliberate practice  in the acquisition of expert performance."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Review 100(3): 363-406. 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6842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280" y="188915"/>
            <a:ext cx="8388224" cy="873125"/>
          </a:xfrm>
        </p:spPr>
        <p:txBody>
          <a:bodyPr/>
          <a:lstStyle/>
          <a:p>
            <a:pPr>
              <a:defRPr/>
            </a:pPr>
            <a:r>
              <a:rPr lang="en-GB" sz="4000" b="0" dirty="0" smtClean="0"/>
              <a:t>musicians &amp; deliberate practice</a:t>
            </a:r>
            <a:endParaRPr lang="en-GB" sz="4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07950" y="1137518"/>
            <a:ext cx="403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classic early study on 20 </a:t>
            </a:r>
            <a:r>
              <a:rPr lang="en-GB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yr</a:t>
            </a: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old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violin students at the renowned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Music Academy of West Berlin</a:t>
            </a:r>
          </a:p>
        </p:txBody>
      </p:sp>
      <p:graphicFrame>
        <p:nvGraphicFramePr>
          <p:cNvPr id="39943" name="Content Placeholder 2"/>
          <p:cNvGraphicFramePr>
            <a:graphicFrameLocks noGrp="1"/>
          </p:cNvGraphicFramePr>
          <p:nvPr>
            <p:ph idx="1"/>
          </p:nvPr>
        </p:nvGraphicFramePr>
        <p:xfrm>
          <a:off x="3513138" y="882652"/>
          <a:ext cx="5573712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r:id="rId3" imgW="5578323" imgH="5956308" progId="Excel.Chart.8">
                  <p:embed/>
                </p:oleObj>
              </mc:Choice>
              <mc:Fallback>
                <p:oleObj r:id="rId3" imgW="5578323" imgH="595630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882652"/>
                        <a:ext cx="5573712" cy="595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019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7376" y="-26988"/>
            <a:ext cx="781367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maintaining expertise</a:t>
            </a: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498476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27089" y="2133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1750" y="2411009"/>
            <a:ext cx="85187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Krampe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R. T. and K. A. Ericsson (1996).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"Maintaining excellence: Deliberate practice and elite performance in young and older pianists."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J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Gen 125(4): 331-359. Two studies investigated the role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deliberate practice in the maintenance of cognitive-motor skills in expert and accomplished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amateur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pianists. 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Older expert and amateur pianists showed the normal pattern of large age-related reductions in standard measures of general processing speed.  Performance on music-related tasks showed similar age-graded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dec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amateur pianists but not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for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expert pianists, whose average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performance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level was only slightly below that of young expert pianists.  The degree of maintenance of relevant pianistic skills for older expert pianists was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predicted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by the amount of deliberate practice during later adulthood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 The role of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delib-erate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practice in the active maintenance of superior domain-specific performance in spite of general age-related decline is discussed.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184" y="1074739"/>
            <a:ext cx="7765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"If I don't practice one day, I know it; two days, the critics know it; three days, the public knows it.“  </a:t>
            </a:r>
            <a:r>
              <a:rPr lang="en-GB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Jascha</a:t>
            </a: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Heifetz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498476" y="213360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96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396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326784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7438" y="413792"/>
            <a:ext cx="939653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/>
              <a:t>reasons to be </a:t>
            </a:r>
            <a:r>
              <a:rPr lang="en-GB" sz="4000" strike="sngStrike" dirty="0" smtClean="0"/>
              <a:t>pleased</a:t>
            </a:r>
            <a:r>
              <a:rPr lang="en-GB" sz="4000" dirty="0" smtClean="0"/>
              <a:t> disappointed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9471"/>
            <a:ext cx="9144000" cy="3815753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100’s of psychotherapy meta-analyses  show effect sizes of approximately 0.6 (0.4 to 0.8)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but since Smith, Glass &amp; Miller’s estimate of an 0.85 effect size from a meta-analysis of 475 studies in 1980, there has been no general effectiveness increase over the next 35 years 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800" dirty="0" smtClean="0"/>
              <a:t>in fact improved statistical methods suggest we have been over-estimating effectiveness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07504" y="5949280"/>
            <a:ext cx="892809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684214" y="566124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093296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role of deliberate practice in the development of highly effective psychotherapists."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576264" y="59492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-36511" y="1268090"/>
            <a:ext cx="8928991" cy="4393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17 therapists &amp; 1,632 clients were studied – therapists were classified into four quartiles depending on their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as expected – qualifications, profession, experience, age, and gender were found to be unrelated to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fascinatingly, when asked about their use of client feedback, more successful therapists were much more likely to report being “surprised” by it – possibly a measure both of how well they had “set up” the feedback &amp; of their openness/receptivity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also significant was their answer to the question: </a:t>
            </a:r>
            <a:r>
              <a:rPr lang="en-GB" sz="2000" dirty="0"/>
              <a:t>“</a:t>
            </a:r>
            <a:r>
              <a:rPr lang="en-GB" sz="2000" i="1" dirty="0"/>
              <a:t>How many hours per week (on average) do you spend </a:t>
            </a:r>
            <a:r>
              <a:rPr lang="en-GB" sz="2000" b="1" i="1" dirty="0"/>
              <a:t>alone </a:t>
            </a:r>
            <a:r>
              <a:rPr lang="en-GB" sz="2000" i="1" dirty="0"/>
              <a:t>seriously </a:t>
            </a:r>
            <a:r>
              <a:rPr lang="en-GB" sz="2000" i="1" dirty="0" smtClean="0"/>
              <a:t>engaging in </a:t>
            </a:r>
            <a:r>
              <a:rPr lang="en-GB" sz="2000" i="1" dirty="0"/>
              <a:t>activities related to </a:t>
            </a:r>
            <a:r>
              <a:rPr lang="en-GB" sz="2000" b="1" i="1" dirty="0"/>
              <a:t>improving </a:t>
            </a:r>
            <a:r>
              <a:rPr lang="en-GB" sz="2000" i="1" dirty="0"/>
              <a:t>your therapy skills in the current year</a:t>
            </a:r>
            <a:r>
              <a:rPr lang="en-GB" sz="2000" i="1" dirty="0" smtClean="0"/>
              <a:t>?</a:t>
            </a:r>
            <a:r>
              <a:rPr lang="en-GB" sz="2000" dirty="0" smtClean="0"/>
              <a:t>” – the quartiles answered on average 7.39 (1</a:t>
            </a:r>
            <a:r>
              <a:rPr lang="en-GB" sz="2000" baseline="30000" dirty="0" smtClean="0"/>
              <a:t>st </a:t>
            </a:r>
            <a:r>
              <a:rPr lang="en-GB" sz="2000" dirty="0" smtClean="0"/>
              <a:t>quartile); 4.13 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); 2.00 (3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) &amp; 0.50 hours (4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quartile).</a:t>
            </a:r>
            <a:endParaRPr lang="en-GB" sz="2000" kern="0" dirty="0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25759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2383584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-36512" y="609282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"The role of deliberate practice in the development of highly effective psychotherapists." 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GB" alt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576264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66851" y="1434257"/>
            <a:ext cx="8137597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“solitary activities” </a:t>
            </a: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included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”reviewing therapy recordings alone, reviewing difficult/challenging cases alone, mentally running through &amp; reflecting on past sessions in one’s mind, mentally running through &amp; reflecting on what to do in future sessions, writing down reflections of past sessions, writing down plans for future sessions, viewing master therapist videos with the aim of developing specific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therapeutic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as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therapist, reading case examples (e.g. narratives, transcripts, case studies), reading of journals pertaining to psychotherapy &amp; counselling, reading/re-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reading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core counselling &amp; therapeutic skills in psychotherapy.”   </a:t>
            </a: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7768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2376669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603251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5060" name="Chart 3"/>
          <p:cNvGraphicFramePr>
            <a:graphicFrameLocks/>
          </p:cNvGraphicFramePr>
          <p:nvPr/>
        </p:nvGraphicFramePr>
        <p:xfrm>
          <a:off x="236538" y="785815"/>
          <a:ext cx="86709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r:id="rId3" imgW="8669263" imgH="5230821" progId="Excel.Chart.8">
                  <p:embed/>
                </p:oleObj>
              </mc:Choice>
              <mc:Fallback>
                <p:oleObj r:id="rId3" imgW="8669263" imgH="52308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785815"/>
                        <a:ext cx="8670925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751" y="5622339"/>
            <a:ext cx="79930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cumulative time spent in solitary practice over the first eight years of work as a psychotherapist</a:t>
            </a: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8478" y="53975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3029300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404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 &amp; sequencing of training</a:t>
            </a:r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541339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81200"/>
            <a:ext cx="8913812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9" y="6094413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25" y="96044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ideally one monitors current performance &amp; then designs specific individualized training activities: there is relevance here both for psychotherapists &amp; clients.</a:t>
            </a:r>
          </a:p>
        </p:txBody>
      </p:sp>
    </p:spTree>
    <p:extLst>
      <p:ext uri="{BB962C8B-B14F-4D97-AF65-F5344CB8AC3E}">
        <p14:creationId xmlns:p14="http://schemas.microsoft.com/office/powerpoint/2010/main" val="701941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541339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439" y="6167438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1062038"/>
            <a:ext cx="6983413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designing optimal level of practice</a:t>
            </a:r>
          </a:p>
        </p:txBody>
      </p:sp>
    </p:spTree>
    <p:extLst>
      <p:ext uri="{BB962C8B-B14F-4D97-AF65-F5344CB8AC3E}">
        <p14:creationId xmlns:p14="http://schemas.microsoft.com/office/powerpoint/2010/main" val="972603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600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i="1">
              <a:latin typeface="CG Omega" pitchFamily="34" charset="0"/>
            </a:endParaRPr>
          </a:p>
        </p:txBody>
      </p: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498475" y="200183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9388" y="1124744"/>
            <a:ext cx="892968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clarify overall starting point and overall goal –    an obvious example is an aim to improve the proportion of clients who get to “recovery”.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choose an important sub-goal that will be a    good building block in reaching the overall goal.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again clarify one’s starting point and what the targeted sub-goal end state will look like.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deliberate practice </a:t>
            </a: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of sub-goal building block</a:t>
            </a:r>
            <a:endParaRPr lang="en-GB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fast, accurate feedback, the challenge repeated  many times, gradual incremental progress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select further building block sub-goals to work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monitor progress to main over-arching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goal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                                … badminton example!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576264" y="659735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52" y="57943"/>
            <a:ext cx="9185276" cy="1066801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developing expertise research</a:t>
            </a:r>
          </a:p>
        </p:txBody>
      </p:sp>
    </p:spTree>
    <p:extLst>
      <p:ext uri="{BB962C8B-B14F-4D97-AF65-F5344CB8AC3E}">
        <p14:creationId xmlns:p14="http://schemas.microsoft.com/office/powerpoint/2010/main" val="218513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4420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where should therapists focus?</a:t>
            </a:r>
          </a:p>
        </p:txBody>
      </p:sp>
      <p:sp>
        <p:nvSpPr>
          <p:cNvPr id="49155" name="Line 6"/>
          <p:cNvSpPr>
            <a:spLocks noChangeShapeType="1"/>
          </p:cNvSpPr>
          <p:nvPr/>
        </p:nvSpPr>
        <p:spPr bwMode="auto">
          <a:xfrm>
            <a:off x="576264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4926" y="1138679"/>
            <a:ext cx="9074150" cy="1354217"/>
            <a:chOff x="35496" y="2595429"/>
            <a:chExt cx="9073008" cy="1353636"/>
          </a:xfrm>
        </p:grpSpPr>
        <p:sp>
          <p:nvSpPr>
            <p:cNvPr id="3" name="Left-Right Arrow 2"/>
            <p:cNvSpPr/>
            <p:nvPr/>
          </p:nvSpPr>
          <p:spPr>
            <a:xfrm>
              <a:off x="2987874" y="2777913"/>
              <a:ext cx="2952378" cy="10806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2595429"/>
              <a:ext cx="3096823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common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quality relationship, good goal agreement, confidence in methods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8825" y="2595429"/>
              <a:ext cx="3239679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specific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appropriate evidence based therapy, skilfully executed &amp; supervised</a:t>
              </a:r>
            </a:p>
          </p:txBody>
        </p:sp>
      </p:grp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576264" y="28527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6513" y="3118316"/>
            <a:ext cx="90730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Both camps can potentially make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considerable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gains in the results they achieve through better understanding and application of research on how individuals develop expertise – careful, measured assessment of one’s base-line; identification of key areas to work on; clarity about what better performance will look like; repeated, focused practice with rapid feedback; monitoring of whether performance improves &amp; skilled supervision/mentoring</a:t>
            </a:r>
          </a:p>
        </p:txBody>
      </p:sp>
    </p:spTree>
    <p:extLst>
      <p:ext uri="{BB962C8B-B14F-4D97-AF65-F5344CB8AC3E}">
        <p14:creationId xmlns:p14="http://schemas.microsoft.com/office/powerpoint/2010/main" val="2320078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teaching &amp; specific training in ‘facilitative interpersonal skills’</a:t>
            </a:r>
            <a:endParaRPr lang="en-US" sz="2400" dirty="0"/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/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4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9379"/>
            <a:ext cx="8193087" cy="78335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exploring a couple of areas</a:t>
            </a:r>
            <a:endParaRPr lang="en-US" dirty="0" smtClean="0"/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988840"/>
            <a:ext cx="5400600" cy="280831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blast through the current rather shocking state of psychotherapy      </a:t>
            </a:r>
          </a:p>
          <a:p>
            <a:pPr marL="0" indent="0" eaLnBrk="1" hangingPunct="1">
              <a:lnSpc>
                <a:spcPct val="90000"/>
              </a:lnSpc>
              <a:buClr>
                <a:srgbClr val="FFCC00"/>
              </a:buClr>
              <a:buSzPct val="120000"/>
              <a:buNone/>
              <a:defRPr/>
            </a:pPr>
            <a:endParaRPr lang="en-US" sz="10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SzPct val="120000"/>
              <a:buFont typeface="Wingdings" charset="2"/>
              <a:buChar char="ü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brief discussion of four possible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overlapping responses I’m exploring          </a:t>
            </a:r>
            <a:endParaRPr lang="en-US" sz="3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SzPct val="110000"/>
              <a:buNone/>
              <a:defRPr/>
            </a:pPr>
            <a:endParaRPr lang="en-US" sz="1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93750" y="6525344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gray">
          <a:xfrm>
            <a:off x="762000" y="6016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" y="1700808"/>
            <a:ext cx="3544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9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44624"/>
            <a:ext cx="8540750" cy="1143000"/>
          </a:xfrm>
        </p:spPr>
        <p:txBody>
          <a:bodyPr/>
          <a:lstStyle/>
          <a:p>
            <a:r>
              <a:rPr lang="en-US" dirty="0" smtClean="0"/>
              <a:t>revolution not just 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283968" y="4032448"/>
            <a:ext cx="4824536" cy="2420888"/>
          </a:xfrm>
        </p:spPr>
        <p:txBody>
          <a:bodyPr/>
          <a:lstStyle/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 selection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 &amp; training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 monitoring</a:t>
            </a:r>
          </a:p>
          <a:p>
            <a:pPr marL="450000" indent="-450000">
              <a:buSzPct val="110000"/>
              <a:buFont typeface="Wingdings" charset="2"/>
              <a:buChar char="Ø"/>
            </a:pPr>
            <a:r>
              <a:rPr lang="en-US" sz="3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supervision &amp; </a:t>
            </a:r>
            <a:r>
              <a:rPr lang="en-US" sz="31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cpd</a:t>
            </a:r>
            <a:endParaRPr lang="en-US" sz="3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65" y="1196752"/>
            <a:ext cx="4275073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4018756"/>
            <a:ext cx="428396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implications of a large &amp; growing body of research are huge for the whole field of psychotherapy:</a:t>
            </a:r>
            <a:endParaRPr lang="en-US" sz="29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75495" y="6669360"/>
            <a:ext cx="759301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07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6512" y="1556792"/>
            <a:ext cx="5472608" cy="3529012"/>
          </a:xfrm>
        </p:spPr>
        <p:txBody>
          <a:bodyPr/>
          <a:lstStyle/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dodo bird: no large differences in efficacy between seven different approaches (</a:t>
            </a:r>
            <a:r>
              <a:rPr lang="en-GB" sz="2200" dirty="0" err="1" smtClean="0"/>
              <a:t>Cuijpers</a:t>
            </a:r>
            <a:r>
              <a:rPr lang="en-GB" sz="2200" dirty="0" smtClean="0"/>
              <a:t> et al, 2008)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research quality for third wave therapies such as ACT, DBT, </a:t>
            </a:r>
            <a:r>
              <a:rPr lang="en-GB" sz="2200" dirty="0" err="1" smtClean="0"/>
              <a:t>etc</a:t>
            </a:r>
            <a:r>
              <a:rPr lang="en-GB" sz="2200" dirty="0" smtClean="0"/>
              <a:t> somewhat poor (</a:t>
            </a:r>
            <a:r>
              <a:rPr lang="en-GB" sz="2200" dirty="0" err="1" smtClean="0"/>
              <a:t>Ost</a:t>
            </a:r>
            <a:r>
              <a:rPr lang="en-GB" sz="2200" dirty="0" smtClean="0"/>
              <a:t>, 2014)</a:t>
            </a:r>
          </a:p>
          <a:p>
            <a:pPr marL="449263" indent="-449263" eaLnBrk="1" hangingPunct="1">
              <a:buSzTx/>
              <a:buFont typeface="Wingdings" pitchFamily="2" charset="2"/>
              <a:buChar char="²"/>
              <a:defRPr/>
            </a:pPr>
            <a:r>
              <a:rPr lang="en-GB" sz="2200" dirty="0" smtClean="0"/>
              <a:t>publication bias seems to have considerably over-estimated effect sizes (</a:t>
            </a:r>
            <a:r>
              <a:rPr lang="en-GB" sz="2200" dirty="0" err="1" smtClean="0"/>
              <a:t>Cuijpers</a:t>
            </a:r>
            <a:r>
              <a:rPr lang="en-GB" sz="2200" dirty="0" smtClean="0"/>
              <a:t> et al, 2010)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-13395" y="5229200"/>
            <a:ext cx="91090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Cuijpers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P., et al. (2008).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"Psychotherapy for depression in adults: A meta-analysis of comparative outcome studies."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J Consult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Clin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76(6): 909-922.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Öst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L.-G. (2014).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efficacy of Acceptance and Commitment Therapy: An updated systematic review and meta-analysis." </a:t>
            </a:r>
            <a:r>
              <a:rPr lang="en-US" sz="1600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Res and Therapy </a:t>
            </a:r>
            <a:r>
              <a:rPr lang="en-US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61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(10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): 105-121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GB" alt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en-GB" altLang="en-US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Cuijpers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P., et al. (2010).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"Efficacy of CBT &amp; other psychological treatments for adult depression: Meta-analytic study of publication bias."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Br J Psychiatry 196: 173-178.  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684214" y="515719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27175"/>
            <a:ext cx="3484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188913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concerns about how well we help those struggling with depression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7"/>
          <p:cNvSpPr>
            <a:spLocks noChangeShapeType="1"/>
          </p:cNvSpPr>
          <p:nvPr/>
        </p:nvSpPr>
        <p:spPr bwMode="auto">
          <a:xfrm flipV="1">
            <a:off x="1168401" y="6651897"/>
            <a:ext cx="6805613" cy="17463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2227" name="Picture 3" descr="C:\Users\James\Desktop\long-road-596x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635"/>
            <a:ext cx="89646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5329192" y="6001543"/>
            <a:ext cx="3275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© Copyright 2012, Erik Johansson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6632"/>
            <a:ext cx="89281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let’s make our own roads!</a:t>
            </a:r>
          </a:p>
        </p:txBody>
      </p:sp>
    </p:spTree>
    <p:extLst>
      <p:ext uri="{BB962C8B-B14F-4D97-AF65-F5344CB8AC3E}">
        <p14:creationId xmlns:p14="http://schemas.microsoft.com/office/powerpoint/2010/main" val="89988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4000" dirty="0" smtClean="0"/>
              <a:t>... &amp; those struggling with anxiety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2875" y="5613400"/>
            <a:ext cx="8929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Lambert, M. J. (2013).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efficacy and effectiveness of psychotherapy”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M. J. Lambert (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“Handbook of psychotherapy and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change (6</a:t>
            </a:r>
            <a:r>
              <a:rPr lang="en-GB" altLang="en-US" sz="16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 G. (2008).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"Cognitive </a:t>
            </a:r>
            <a:r>
              <a:rPr lang="en-GB" altLang="en-US" sz="16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therapy for anxiety disorders: 40 years of progress."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Nord J Psychiatry 62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47: 5-10.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12776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5496" y="1065510"/>
            <a:ext cx="90360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“Psychological therapies, in general, have been found to be highly effective for anxiety-based problems.  The family of cognitive and 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therapies have been studied most often and extensively … “  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(Lambert, 2013)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5496" y="2438885"/>
            <a:ext cx="9053513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“Cognitive-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therapies (CBT) have been evaluated in randomized controlled studies (RCT) and anxiety disorders since 1966 … (No meta-analysis) … has looked at whether modern CBT studies lead to better treat-</a:t>
            </a:r>
            <a:r>
              <a:rPr lang="en-GB" altLang="en-US" sz="18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effects than were obtained 10-40 years ago.  </a:t>
            </a:r>
            <a:r>
              <a:rPr lang="en-GB" altLang="en-US" sz="18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aim of this paper is to present a meta-analysis focusing on the mean extent of change achieved by the CBT treatments across decades (from the 1970s onwards) … The results showed that in most instances there was no significant change in ES (effect size) across time</a:t>
            </a:r>
            <a:r>
              <a:rPr lang="en-GB" altLang="en-US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… If the single studies that gave the highest ES each decade were compared, all anxiety disorders besides panic disorder and obsessive-compulsive disorder showed a positive development.”  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alt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</a:t>
            </a:r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2008)</a:t>
            </a:r>
            <a:endParaRPr lang="en-GB" altLang="en-US" sz="1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84981" y="227687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454" y="-26988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 more concerns with depression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789119"/>
            <a:ext cx="9037192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Johnsen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T. J. and O.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Friborg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(2015).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effects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cognitive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ehavioral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herapy as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anti-depressive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reatment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falling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eta-analysis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." </a:t>
            </a:r>
            <a:r>
              <a:rPr lang="en-US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Bull. 141(4): 747-768</a:t>
            </a:r>
            <a:endParaRPr lang="en-US" sz="16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://uit.no/Content/418448/The%20effect%20of%20CBT%20is%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20falling.pdf</a:t>
            </a:r>
            <a:endParaRPr lang="en-GB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12776" y="5516563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67544" y="1065510"/>
            <a:ext cx="81369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GB" altLang="en-US" sz="3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ffect sizes achieved by CBT treatment for depression over the last 40 years</a:t>
            </a:r>
            <a:endParaRPr lang="en-GB" altLang="en-US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12776" y="23488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2914779"/>
            <a:ext cx="842493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have effect sizes changed over the years?</a:t>
            </a:r>
          </a:p>
          <a:p>
            <a:pPr marL="285750" indent="-285750">
              <a:buFont typeface="Wingdings" charset="2"/>
              <a:buChar char="Ø"/>
            </a:pPr>
            <a:endParaRPr lang="en-US" sz="1100" dirty="0" smtClean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if so, what are the causes?</a:t>
            </a:r>
          </a:p>
          <a:p>
            <a:pPr marL="285750" indent="-285750">
              <a:buFont typeface="Wingdings" charset="2"/>
              <a:buChar char="v"/>
            </a:pPr>
            <a:endParaRPr lang="en-US" sz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study quality?  depression severity?  comorbidity?  use of manual?  therapist training/experience? 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807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ass 6">
    <a:dk1>
      <a:srgbClr val="526133"/>
    </a:dk1>
    <a:lt1>
      <a:srgbClr val="FFFFFF"/>
    </a:lt1>
    <a:dk2>
      <a:srgbClr val="4E5D31"/>
    </a:dk2>
    <a:lt2>
      <a:srgbClr val="FFFFCC"/>
    </a:lt2>
    <a:accent1>
      <a:srgbClr val="99CC00"/>
    </a:accent1>
    <a:accent2>
      <a:srgbClr val="7A9505"/>
    </a:accent2>
    <a:accent3>
      <a:srgbClr val="B2B6AD"/>
    </a:accent3>
    <a:accent4>
      <a:srgbClr val="DADADA"/>
    </a:accent4>
    <a:accent5>
      <a:srgbClr val="CAE2AA"/>
    </a:accent5>
    <a:accent6>
      <a:srgbClr val="6E8704"/>
    </a:accent6>
    <a:hlink>
      <a:srgbClr val="FFCC00"/>
    </a:hlink>
    <a:folHlink>
      <a:srgbClr val="CCCC00"/>
    </a:folHlink>
  </a:clrScheme>
  <a:fontScheme name="Compas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ass 6">
    <a:dk1>
      <a:srgbClr val="526133"/>
    </a:dk1>
    <a:lt1>
      <a:srgbClr val="FFFFFF"/>
    </a:lt1>
    <a:dk2>
      <a:srgbClr val="4E5D31"/>
    </a:dk2>
    <a:lt2>
      <a:srgbClr val="FFFFCC"/>
    </a:lt2>
    <a:accent1>
      <a:srgbClr val="99CC00"/>
    </a:accent1>
    <a:accent2>
      <a:srgbClr val="7A9505"/>
    </a:accent2>
    <a:accent3>
      <a:srgbClr val="B2B6AD"/>
    </a:accent3>
    <a:accent4>
      <a:srgbClr val="DADADA"/>
    </a:accent4>
    <a:accent5>
      <a:srgbClr val="CAE2AA"/>
    </a:accent5>
    <a:accent6>
      <a:srgbClr val="6E8704"/>
    </a:accent6>
    <a:hlink>
      <a:srgbClr val="FFCC00"/>
    </a:hlink>
    <a:folHlink>
      <a:srgbClr val="CCCC00"/>
    </a:folHlink>
  </a:clrScheme>
  <a:fontScheme name="Compas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10068</TotalTime>
  <Words>8365</Words>
  <Application>Microsoft Macintosh PowerPoint</Application>
  <PresentationFormat>On-screen Show (4:3)</PresentationFormat>
  <Paragraphs>497</Paragraphs>
  <Slides>70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Compass</vt:lpstr>
      <vt:lpstr>Excel.Chart.8</vt:lpstr>
      <vt:lpstr>psychotherapy  effectiveness &amp; possible responses </vt:lpstr>
      <vt:lpstr>exploring a couple of areas</vt:lpstr>
      <vt:lpstr>my background</vt:lpstr>
      <vt:lpstr>reasons to be pleased</vt:lpstr>
      <vt:lpstr>reasons to be pleased</vt:lpstr>
      <vt:lpstr>reasons to be pleased disappointed</vt:lpstr>
      <vt:lpstr>concerns about how well we help those struggling with depression</vt:lpstr>
      <vt:lpstr> ... &amp; those struggling with anxiety</vt:lpstr>
      <vt:lpstr>&amp; more concerns with depression</vt:lpstr>
      <vt:lpstr> &amp; more concerns with depression</vt:lpstr>
      <vt:lpstr>what is Cohen’s d?</vt:lpstr>
      <vt:lpstr>interpreting Cohen’s d effect size</vt:lpstr>
      <vt:lpstr>effect sizes with interpretations</vt:lpstr>
      <vt:lpstr>effect sizes of therapeutic factors  </vt:lpstr>
      <vt:lpstr>a contextual model  </vt:lpstr>
      <vt:lpstr>exploring a couple of areas</vt:lpstr>
      <vt:lpstr>four suggestions for ways out of our impasse</vt:lpstr>
      <vt:lpstr>a focus only on therapy differences misses other crucial sources of help</vt:lpstr>
      <vt:lpstr>increasingly research shows major differences between therapists</vt:lpstr>
      <vt:lpstr>therapist effects</vt:lpstr>
      <vt:lpstr>differences in recovery rates</vt:lpstr>
      <vt:lpstr> why therapist effects differences? </vt:lpstr>
      <vt:lpstr>effects of increasing experience</vt:lpstr>
      <vt:lpstr>effects of increasing experience</vt:lpstr>
      <vt:lpstr>effects of increasing experience not so relevant for psychotherapy</vt:lpstr>
      <vt:lpstr>effects of increasing experience not so relevant for psychotherapy</vt:lpstr>
      <vt:lpstr>self-assessment isn’t accurate</vt:lpstr>
      <vt:lpstr>therapist effects: tentative findings</vt:lpstr>
      <vt:lpstr>four suggestions for ways out of our impasse</vt:lpstr>
      <vt:lpstr>practice-based evidence</vt:lpstr>
      <vt:lpstr> helping improve outcomes … especially when non-response risk</vt:lpstr>
      <vt:lpstr>bad at identifying deterioration</vt:lpstr>
      <vt:lpstr>using regular sessional feedback helps therapists improve outcomes</vt:lpstr>
      <vt:lpstr>to get best results from feedback</vt:lpstr>
      <vt:lpstr>although caution &amp; further evolution of the ideas is needed</vt:lpstr>
      <vt:lpstr>four suggestions for ways out of our impasse</vt:lpstr>
      <vt:lpstr>facilitative interpersonal skills (fis)</vt:lpstr>
      <vt:lpstr>facilitative interpersonal skills</vt:lpstr>
      <vt:lpstr>fis assessment &amp; scoring</vt:lpstr>
      <vt:lpstr>fis assessment &amp; scoring</vt:lpstr>
      <vt:lpstr>facilitative interpersonal skills</vt:lpstr>
      <vt:lpstr>emerging fis-related research</vt:lpstr>
      <vt:lpstr>emerging fis-related research</vt:lpstr>
      <vt:lpstr>trib assessment &amp; scoring</vt:lpstr>
      <vt:lpstr>trib assessment &amp; scoring</vt:lpstr>
      <vt:lpstr>effect sizes of therapeutic factors  </vt:lpstr>
      <vt:lpstr>a contextual model  </vt:lpstr>
      <vt:lpstr>my own (recent) experience with therapy</vt:lpstr>
      <vt:lpstr>four suggestions for ways out of our impasse</vt:lpstr>
      <vt:lpstr>ericsson &amp; achieving excellence</vt:lpstr>
      <vt:lpstr>growing numbers of relevant books</vt:lpstr>
      <vt:lpstr>true expertise &amp; deliberate practice</vt:lpstr>
      <vt:lpstr>deliberate practice requires rapid feedback to refine performance</vt:lpstr>
      <vt:lpstr>experience &amp; variety of outcomes</vt:lpstr>
      <vt:lpstr>chess players/deliberate practice</vt:lpstr>
      <vt:lpstr>chess players/deliberate practice</vt:lpstr>
      <vt:lpstr>musicians &amp; deliberate practice</vt:lpstr>
      <vt:lpstr>maintaining expertise</vt:lpstr>
      <vt:lpstr>experience &amp; variety of outcomes</vt:lpstr>
      <vt:lpstr>psychotherapy/deliberate practice</vt:lpstr>
      <vt:lpstr>psychotherapy/deliberate practice</vt:lpstr>
      <vt:lpstr>psychotherapy/deliberate practice</vt:lpstr>
      <vt:lpstr>design &amp; sequencing of training</vt:lpstr>
      <vt:lpstr>designing optimal level of practice</vt:lpstr>
      <vt:lpstr>developing expertise research</vt:lpstr>
      <vt:lpstr>where should therapists focus?</vt:lpstr>
      <vt:lpstr>four suggestions for ways out of our impasse</vt:lpstr>
      <vt:lpstr>exploring a couple of areas</vt:lpstr>
      <vt:lpstr>revolution not just evolution</vt:lpstr>
      <vt:lpstr>let’s make our own roads!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experience as a client important for being an effective cognitive therapist?</dc:title>
  <dc:creator>James Hawkins.</dc:creator>
  <cp:lastModifiedBy>James Hawkins</cp:lastModifiedBy>
  <cp:revision>617</cp:revision>
  <dcterms:created xsi:type="dcterms:W3CDTF">2003-01-22T11:21:49Z</dcterms:created>
  <dcterms:modified xsi:type="dcterms:W3CDTF">2016-11-22T13:32:43Z</dcterms:modified>
</cp:coreProperties>
</file>