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83" r:id="rId2"/>
    <p:sldMasterId id="2147483795" r:id="rId3"/>
  </p:sldMasterIdLst>
  <p:notesMasterIdLst>
    <p:notesMasterId r:id="rId28"/>
  </p:notesMasterIdLst>
  <p:handoutMasterIdLst>
    <p:handoutMasterId r:id="rId29"/>
  </p:handoutMasterIdLst>
  <p:sldIdLst>
    <p:sldId id="697" r:id="rId4"/>
    <p:sldId id="712" r:id="rId5"/>
    <p:sldId id="698" r:id="rId6"/>
    <p:sldId id="594" r:id="rId7"/>
    <p:sldId id="699" r:id="rId8"/>
    <p:sldId id="700" r:id="rId9"/>
    <p:sldId id="601" r:id="rId10"/>
    <p:sldId id="701" r:id="rId11"/>
    <p:sldId id="702" r:id="rId12"/>
    <p:sldId id="653" r:id="rId13"/>
    <p:sldId id="703" r:id="rId14"/>
    <p:sldId id="704" r:id="rId15"/>
    <p:sldId id="705" r:id="rId16"/>
    <p:sldId id="715" r:id="rId17"/>
    <p:sldId id="406" r:id="rId18"/>
    <p:sldId id="716" r:id="rId19"/>
    <p:sldId id="713" r:id="rId20"/>
    <p:sldId id="256" r:id="rId21"/>
    <p:sldId id="257" r:id="rId22"/>
    <p:sldId id="706" r:id="rId23"/>
    <p:sldId id="714" r:id="rId24"/>
    <p:sldId id="407" r:id="rId25"/>
    <p:sldId id="707" r:id="rId26"/>
    <p:sldId id="708" r:id="rId2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969696"/>
    <a:srgbClr val="3399FF"/>
    <a:srgbClr val="FF0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1993" autoAdjust="0"/>
  </p:normalViewPr>
  <p:slideViewPr>
    <p:cSldViewPr>
      <p:cViewPr>
        <p:scale>
          <a:sx n="140" d="100"/>
          <a:sy n="140" d="100"/>
        </p:scale>
        <p:origin x="23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3784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1557338" y="8523288"/>
            <a:ext cx="397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i="1"/>
              <a:t>James Hawkins, 78 Polwarth Terrace, Edinburgh</a:t>
            </a: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60648" y="263525"/>
            <a:ext cx="62985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i="1" u="sng" dirty="0"/>
              <a:t>how to live well: a shared exploration 3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66647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7E701F-A92E-40A4-A34F-E6BB03AFC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B7A9BE11-9433-2840-8B40-46F6313D7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993775"/>
            <a:ext cx="4019550" cy="3402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762" tIns="42881" rIns="85762" bIns="42881" anchor="ctr"/>
          <a:lstStyle>
            <a:lvl1pPr eaLnBrk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2545A979-D5A1-EE41-AD84-79D343AF442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36638" y="4724400"/>
            <a:ext cx="4729162" cy="3776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79375" indent="-79375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77863" algn="l"/>
                <a:tab pos="1357313" algn="l"/>
                <a:tab pos="2036763" algn="l"/>
                <a:tab pos="2714625" algn="l"/>
                <a:tab pos="3394075" algn="l"/>
                <a:tab pos="4073525" algn="l"/>
                <a:tab pos="4751388" algn="l"/>
              </a:tabLst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Design of the Dunedin Multidisciplinary Health and Development Study.</a:t>
            </a:r>
          </a:p>
        </p:txBody>
      </p:sp>
    </p:spTree>
    <p:extLst>
      <p:ext uri="{BB962C8B-B14F-4D97-AF65-F5344CB8AC3E}">
        <p14:creationId xmlns:p14="http://schemas.microsoft.com/office/powerpoint/2010/main" val="93646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AA31C310-58E0-A347-9F51-ABCF15CB0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993775"/>
            <a:ext cx="4019550" cy="3402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762" tIns="42881" rIns="85762" bIns="42881" anchor="ctr"/>
          <a:lstStyle>
            <a:lvl1pPr eaLnBrk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>
              <a:buFont typeface="Wingdings" charset="0"/>
              <a:buNone/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1" name="Text Box 2">
            <a:extLst>
              <a:ext uri="{FF2B5EF4-FFF2-40B4-BE49-F238E27FC236}">
                <a16:creationId xmlns:a16="http://schemas.microsoft.com/office/drawing/2014/main" id="{142C2EE6-EC0A-DF44-8632-9DE4068FCCA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36638" y="4724400"/>
            <a:ext cx="4729162" cy="3776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79375" indent="-79375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77863" algn="l"/>
                <a:tab pos="1357313" algn="l"/>
                <a:tab pos="2036763" algn="l"/>
                <a:tab pos="2714625" algn="l"/>
                <a:tab pos="3394075" algn="l"/>
                <a:tab pos="4073525" algn="l"/>
                <a:tab pos="4751388" algn="l"/>
              </a:tabLst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Self-control gradient. Children with low self-control had poorer health (A), more wealth problems (B), more single-parent child rearing (C), and more criminal convictions (D) than those with high self-control.</a:t>
            </a:r>
          </a:p>
        </p:txBody>
      </p:sp>
    </p:spTree>
    <p:extLst>
      <p:ext uri="{BB962C8B-B14F-4D97-AF65-F5344CB8AC3E}">
        <p14:creationId xmlns:p14="http://schemas.microsoft.com/office/powerpoint/2010/main" val="59202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6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6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919785A-2F85-41A0-89A1-04898DFD1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506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2493-A22B-4EA1-9D96-6A6CB788B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022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D3EC-4590-4BA8-8C63-24C237B12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680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A112-4C98-458D-B188-C47FC1B10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5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8F52-FCD6-4DDA-B8A8-0DCA042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91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09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37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825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915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872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02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3654-7D12-4773-8B22-B6B2D4751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198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60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82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12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411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951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3"/>
            <a:ext cx="9009185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4" y="1604"/>
              <a:ext cx="450" cy="299"/>
              <a:chOff x="719" y="336"/>
              <a:chExt cx="626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19" y="336"/>
                <a:ext cx="385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9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5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955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55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1932DD9-76B3-1A40-B7FC-AF1D1CEDB001}" type="slidenum">
              <a:rPr lang="en-GB">
                <a:solidFill>
                  <a:srgbClr val="1C1C1C"/>
                </a:solidFill>
                <a:latin typeface="Tahoma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1C1C1C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0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584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266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79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59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737F-3A87-4CED-AE2A-C25D40C08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396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69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664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909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06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1093" y="228600"/>
            <a:ext cx="1973874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5077" y="228600"/>
            <a:ext cx="5785338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264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566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064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82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774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ADB7-018F-4D26-B865-F557CB62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82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118-3393-4F5B-9ECB-C0C1C8DFE6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951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7D3D-1893-4EA3-8FCF-4188F60A3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32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D3F17-CC74-46B4-9262-FA19EC612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228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3257-2213-4C30-9238-7BB91032A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05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7589-10A0-457B-A449-20DBDE0CEC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28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5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5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1C1F47D9-841C-4D57-92F4-9A39A81E5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5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EF97A27-5B9A-5D4B-AA92-F4BD3641F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CCFC4DC-3881-434D-B532-2E262CA0C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2873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9pPr>
    </p:titleStyle>
    <p:bodyStyle>
      <a:lvl1pPr marL="391686" indent="-293764" algn="l" defTabSz="414726" rtl="0" eaLnBrk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814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83372" indent="-26064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2" charset="2"/>
        <a:buChar char=""/>
        <a:defRPr sz="2358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2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636" y="709613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3"/>
            <a:ext cx="328246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0729" y="1292228"/>
            <a:ext cx="423496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471" y="1131888"/>
            <a:ext cx="367812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490" y="1058866"/>
            <a:ext cx="55977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2" y="601663"/>
            <a:ext cx="32238" cy="10525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548" y="1392238"/>
            <a:ext cx="8226669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328" y="228600"/>
            <a:ext cx="77943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5078" y="1828800"/>
            <a:ext cx="78998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04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one/article?id=10.1371/journal.pone.004313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orientation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923680" y="1268760"/>
            <a:ext cx="5040808" cy="4320476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looking at diet and dependencies/addictions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r>
              <a:rPr lang="en-US" sz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crucial importance of willpower, self-control, grit and conscientiousness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CC66FF"/>
              </a:buClr>
              <a:buSzPct val="110000"/>
              <a:buFont typeface="Wingdings 2" pitchFamily="18" charset="2"/>
              <a:buNone/>
              <a:tabLst>
                <a:tab pos="533400" algn="l"/>
              </a:tabLst>
              <a:defRPr/>
            </a:pPr>
            <a:endParaRPr lang="en-US" sz="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introducing wooping, mental contrasting and implementation intentions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None/>
              <a:tabLst>
                <a:tab pos="533400" algn="l"/>
              </a:tabLst>
              <a:defRPr/>
            </a:pPr>
            <a:endParaRPr lang="en-US" sz="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EA4E94-F3D7-544C-B748-C09CA8DC2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86" y="1700808"/>
            <a:ext cx="3355010" cy="3312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4427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7504" y="2348880"/>
            <a:ext cx="1512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dietary intervention used in    the very successful SMILES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66" y="0"/>
            <a:ext cx="59413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8864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72E18"/>
                </a:solidFill>
              </a:rPr>
              <a:t>© 2012 </a:t>
            </a:r>
            <a:r>
              <a:rPr lang="en-US" sz="1400" dirty="0" err="1">
                <a:solidFill>
                  <a:srgbClr val="272E18"/>
                </a:solidFill>
              </a:rPr>
              <a:t>rachelle</a:t>
            </a:r>
            <a:r>
              <a:rPr lang="en-US" sz="1400" dirty="0">
                <a:solidFill>
                  <a:srgbClr val="272E18"/>
                </a:solidFill>
              </a:rPr>
              <a:t>    s </a:t>
            </a:r>
            <a:r>
              <a:rPr lang="en-US" sz="1400" dirty="0" err="1">
                <a:solidFill>
                  <a:srgbClr val="272E18"/>
                </a:solidFill>
              </a:rPr>
              <a:t>opie</a:t>
            </a:r>
            <a:endParaRPr lang="en-US" sz="1400" dirty="0">
              <a:solidFill>
                <a:srgbClr val="272E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3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3528" y="6095037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Bach-</a:t>
            </a:r>
            <a:r>
              <a:rPr lang="en-US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Faig</a:t>
            </a:r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A., et al. (2011). "Mediterranean diet pyramid today. Science and cultural updates." Public Health Nutrition 14(12A): 2274-2284.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48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5" y="1098177"/>
            <a:ext cx="8659091" cy="41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273" y="246529"/>
            <a:ext cx="8509000" cy="307777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400" b="1">
                <a:solidFill>
                  <a:schemeClr val="tx2"/>
                </a:solidFill>
              </a:rPr>
              <a:t>Table 1. Validated 14-item Questionnaire of Mediterranean diet adherence.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512" y="5748618"/>
            <a:ext cx="8843819" cy="5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/>
          <a:p>
            <a:pPr algn="ctr" eaLnBrk="1" hangingPunct="1"/>
            <a:r>
              <a:rPr lang="en-US" sz="1100" dirty="0"/>
              <a:t>Martínez-González MA, García-Arellano A, Toledo E, Salas-</a:t>
            </a:r>
            <a:r>
              <a:rPr lang="en-US" sz="1100" dirty="0" err="1"/>
              <a:t>Salvadó</a:t>
            </a:r>
            <a:r>
              <a:rPr lang="en-US" sz="1100" dirty="0"/>
              <a:t> J, </a:t>
            </a:r>
            <a:r>
              <a:rPr lang="en-US" sz="1100" dirty="0" err="1"/>
              <a:t>Buil-Cosiales</a:t>
            </a:r>
            <a:r>
              <a:rPr lang="en-US" sz="1100" dirty="0"/>
              <a:t> P, et al. (2012) A 14-Item Mediterranean Diet Assessment Tool and Obesity Indexes among High-Risk Subjects: The PREDIMED Trial. PLOS ONE 7(8): e43134. doi:10.1371/journal.pone.0043134</a:t>
            </a:r>
          </a:p>
          <a:p>
            <a:pPr algn="ctr" eaLnBrk="1" hangingPunct="1"/>
            <a:r>
              <a:rPr lang="en-US" sz="1100" dirty="0">
                <a:hlinkClick r:id="rId3"/>
              </a:rPr>
              <a:t>http://journals.plos.org/plosone/article?id=10.1371/journal.pone.0043134</a:t>
            </a:r>
            <a:endParaRPr lang="en-US" sz="11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91" y="6152030"/>
            <a:ext cx="2205182" cy="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65976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25760"/>
            <a:ext cx="8819456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dangers of alcohol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006" y="5949280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6165304"/>
            <a:ext cx="899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FFCC"/>
                </a:solidFill>
              </a:rPr>
              <a:t>GBD Alcohol Collaborators (2018). </a:t>
            </a:r>
            <a:r>
              <a:rPr lang="en-GB" sz="1600" i="1" dirty="0">
                <a:solidFill>
                  <a:srgbClr val="FFFFCC"/>
                </a:solidFill>
              </a:rPr>
              <a:t>"Alcohol use and burden for 195 countries and territories, 1990-2016: a systematic analysis for the Global Burden of Disease Study 2016." </a:t>
            </a:r>
            <a:r>
              <a:rPr lang="en-GB" sz="1600" dirty="0">
                <a:solidFill>
                  <a:srgbClr val="FFFFCC"/>
                </a:solidFill>
              </a:rPr>
              <a:t>Lancet Aug 23rd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70A36-60E8-3D4A-BA5F-9F461EA63C00}"/>
              </a:ext>
            </a:extLst>
          </p:cNvPr>
          <p:cNvSpPr txBox="1"/>
          <p:nvPr/>
        </p:nvSpPr>
        <p:spPr>
          <a:xfrm>
            <a:off x="845047" y="904942"/>
            <a:ext cx="74883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(Available in free full text) Background Alcohol use is a leading risk factor for death and disability, but its overall association with health remains complex … </a:t>
            </a:r>
            <a:r>
              <a:rPr lang="en-GB" sz="1400" i="1" dirty="0">
                <a:solidFill>
                  <a:schemeClr val="accent1"/>
                </a:solidFill>
              </a:rPr>
              <a:t>we generated improved estimates of alcohol use and alcohol-attributable deaths and disability-adjusted life-years </a:t>
            </a:r>
            <a:r>
              <a:rPr lang="en-GB" sz="1400" dirty="0"/>
              <a:t>(DALYs) for 195 locations from 1990 to 2016 ... Findings Globally, alcohol use was the seventh leading risk factor for both deaths and DALYs in 2016, accounting for 2·2% (95% uncertainty interval [UI] 1·5–3·0) of age-standardised female deaths and 6·8% (5·8–8·0) of age-standardised male deaths. </a:t>
            </a:r>
            <a:r>
              <a:rPr lang="en-GB" sz="1400" i="1" dirty="0">
                <a:solidFill>
                  <a:schemeClr val="accent1"/>
                </a:solidFill>
              </a:rPr>
              <a:t>Among the population aged 15–49 years, alcohol use was the leading risk factor globally in 2016</a:t>
            </a:r>
            <a:r>
              <a:rPr lang="en-GB" sz="1400" dirty="0"/>
              <a:t>, with 3·8% (95% UI 3·2–4·3) of female deaths and 12·2% (10·8–13·6) of male deaths attributable to alcohol use. For the population aged 15–49 years, female attributable DALYs were 2·3% (95% UI 2·0–2·6) and male attributable DALYs were 8·9% (7·8–9·9). The three leading causes of attributable deaths in this age group were tuberculosis (1·4% [95% UI 1·0–1·7] of total deaths), road injuries (1·2% [0·7–1·9]), and self-harm (1·1% [0·6–1·5]).  </a:t>
            </a:r>
            <a:r>
              <a:rPr lang="en-GB" sz="1400" i="1" dirty="0">
                <a:solidFill>
                  <a:schemeClr val="accent1"/>
                </a:solidFill>
              </a:rPr>
              <a:t>For populations aged 50 years and older, cancers accounted for a large proportion of total alcohol-attributable deaths</a:t>
            </a:r>
            <a:r>
              <a:rPr lang="en-GB" sz="1400" dirty="0"/>
              <a:t> in 2016, constituting 27·1% (95% UI 21·2–33·3) of total alcohol-attributable female deaths and 18·9% (15·3–22·6) of male deaths. </a:t>
            </a:r>
            <a:r>
              <a:rPr lang="en-GB" sz="1400" i="1" dirty="0">
                <a:solidFill>
                  <a:schemeClr val="accent1"/>
                </a:solidFill>
              </a:rPr>
              <a:t>The level of alcohol consumption that minimised harm across health outcomes was zero</a:t>
            </a:r>
            <a:r>
              <a:rPr lang="en-GB" sz="1400" dirty="0"/>
              <a:t> (95% UI 0·0–0·8) standard drinks per week.  Interpretation Alcohol use is a leading risk factor for global disease burden and causes substantial health loss. We found that the risk of all-cause mortality, and of cancers specifically, rises with increasing levels of consumption, and the level of consumption that minimises health loss is zero. </a:t>
            </a:r>
            <a:r>
              <a:rPr lang="en-GB" sz="1400" i="1" dirty="0">
                <a:solidFill>
                  <a:schemeClr val="accent1"/>
                </a:solidFill>
              </a:rPr>
              <a:t>These results suggest that alcohol control policies might need to be revised worldwide, refocusing on efforts to lower overall population-level consumption.</a:t>
            </a:r>
          </a:p>
        </p:txBody>
      </p:sp>
    </p:spTree>
    <p:extLst>
      <p:ext uri="{BB962C8B-B14F-4D97-AF65-F5344CB8AC3E}">
        <p14:creationId xmlns:p14="http://schemas.microsoft.com/office/powerpoint/2010/main" val="3333973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97768"/>
            <a:ext cx="8819456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drugs ordered by overall harm scores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29246" y="6741368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4067" y="6084585"/>
            <a:ext cx="810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FFCC"/>
                </a:solidFill>
              </a:rPr>
              <a:t>Nutt, D. J., et al. (2010). </a:t>
            </a:r>
            <a:r>
              <a:rPr lang="en-GB" sz="1600" i="1" dirty="0">
                <a:solidFill>
                  <a:srgbClr val="FFFFCC"/>
                </a:solidFill>
              </a:rPr>
              <a:t>"Drug harms in the UK: a multicriteria de</a:t>
            </a:r>
            <a:r>
              <a:rPr lang="en-GB" sz="1600" i="1" dirty="0">
                <a:solidFill>
                  <a:schemeClr val="tx2"/>
                </a:solidFill>
              </a:rPr>
              <a:t>cisi</a:t>
            </a:r>
            <a:r>
              <a:rPr lang="en-GB" sz="1600" i="1" dirty="0">
                <a:solidFill>
                  <a:srgbClr val="FFFFCC"/>
                </a:solidFill>
              </a:rPr>
              <a:t>on analysis." </a:t>
            </a:r>
            <a:r>
              <a:rPr lang="en-GB" sz="1600" dirty="0">
                <a:solidFill>
                  <a:srgbClr val="FFFFCC"/>
                </a:solidFill>
              </a:rPr>
              <a:t>Lancet 376(9752): 1558-1565.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A443E-B9FB-6644-AEF5-E772640A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9" y="1114772"/>
            <a:ext cx="8100381" cy="49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2048" y="1124744"/>
            <a:ext cx="8208912" cy="724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2200" b="1" i="1" spc="-10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managing these 4 foundational practices well gives us so much more vitality and wellbeing … as well as longer healthier lives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4816" y="4489666"/>
            <a:ext cx="160652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sleep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0200" y="2851368"/>
            <a:ext cx="130356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diet</a:t>
            </a:r>
          </a:p>
        </p:txBody>
      </p:sp>
      <p:sp>
        <p:nvSpPr>
          <p:cNvPr id="17" name="Line 4">
            <a:extLst>
              <a:ext uri="{FF2B5EF4-FFF2-40B4-BE49-F238E27FC236}">
                <a16:creationId xmlns:a16="http://schemas.microsoft.com/office/drawing/2014/main" id="{BF739C47-0AF8-4D40-8F06-0E59A8EDD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570" y="6597352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8311CDF-84CE-EA4C-A012-71BB9386266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6004" y="269776"/>
            <a:ext cx="9001000" cy="71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400" i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four foundational lifestyle practices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AEE5C-8618-EF4A-8075-E15317253232}"/>
              </a:ext>
            </a:extLst>
          </p:cNvPr>
          <p:cNvSpPr txBox="1"/>
          <p:nvPr/>
        </p:nvSpPr>
        <p:spPr>
          <a:xfrm>
            <a:off x="4499991" y="4181889"/>
            <a:ext cx="3096345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i="1" spc="-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depend-</a:t>
            </a:r>
            <a:r>
              <a:rPr lang="en-US" sz="4400" b="1" i="1" spc="-1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encies</a:t>
            </a:r>
            <a:endParaRPr lang="en-US" sz="4400" b="1" i="1" spc="-1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50E43F9-BBAD-5A43-B429-23F9845C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2525705"/>
            <a:ext cx="2257443" cy="31355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200" b="1" i="1" spc="-10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good self-control helps us manage these 4  practices well … and managing them well feeds back to build our self-control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DF4169-489C-7B42-9C04-85213A8BE09C}"/>
              </a:ext>
            </a:extLst>
          </p:cNvPr>
          <p:cNvSpPr/>
          <p:nvPr/>
        </p:nvSpPr>
        <p:spPr>
          <a:xfrm>
            <a:off x="4617737" y="3861048"/>
            <a:ext cx="2668488" cy="2088232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A8FF73-7615-0446-B730-05AB3BDD9D96}"/>
              </a:ext>
            </a:extLst>
          </p:cNvPr>
          <p:cNvSpPr/>
          <p:nvPr/>
        </p:nvSpPr>
        <p:spPr>
          <a:xfrm>
            <a:off x="4651528" y="2222750"/>
            <a:ext cx="2600907" cy="2088232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33836" y="2222750"/>
            <a:ext cx="2668488" cy="2088232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917605"/>
            <a:ext cx="3464768" cy="6985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4800" b="1" i="1" spc="-100" dirty="0">
                <a:solidFill>
                  <a:srgbClr val="FFC000"/>
                </a:solidFill>
                <a:latin typeface="Comic Sans MS" pitchFamily="66" charset="0"/>
              </a:rPr>
              <a:t>exercise</a:t>
            </a:r>
            <a:endParaRPr lang="en-GB" sz="4800" b="1" i="1" spc="-100" dirty="0">
              <a:solidFill>
                <a:srgbClr val="FFC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E3173F-AC93-B941-BD84-A6F5C54C94A6}"/>
              </a:ext>
            </a:extLst>
          </p:cNvPr>
          <p:cNvSpPr/>
          <p:nvPr/>
        </p:nvSpPr>
        <p:spPr>
          <a:xfrm>
            <a:off x="2206577" y="3861048"/>
            <a:ext cx="2723006" cy="208823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73BDA4B-5F59-324C-89E7-A429B93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654" y="2924944"/>
            <a:ext cx="1962849" cy="22230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200" b="1" i="1" spc="-10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dependencies include sugar alcohol and  smoking as well as legal  &amp; illegal drugs</a:t>
            </a:r>
          </a:p>
        </p:txBody>
      </p:sp>
    </p:spTree>
    <p:extLst>
      <p:ext uri="{BB962C8B-B14F-4D97-AF65-F5344CB8AC3E}">
        <p14:creationId xmlns:p14="http://schemas.microsoft.com/office/powerpoint/2010/main" val="400774096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1043207" y="228600"/>
            <a:ext cx="7837368" cy="1143000"/>
          </a:xfrm>
        </p:spPr>
        <p:txBody>
          <a:bodyPr/>
          <a:lstStyle/>
          <a:p>
            <a:r>
              <a:rPr lang="en-GB" sz="3400" dirty="0">
                <a:latin typeface="Tahoma" charset="0"/>
                <a:cs typeface="Tahoma" charset="0"/>
              </a:rPr>
              <a:t>do you want to be 14 </a:t>
            </a:r>
            <a:r>
              <a:rPr lang="en-GB" sz="3400" dirty="0" err="1">
                <a:latin typeface="Tahoma" charset="0"/>
                <a:cs typeface="Tahoma" charset="0"/>
              </a:rPr>
              <a:t>yrs</a:t>
            </a:r>
            <a:r>
              <a:rPr lang="en-GB" sz="3400" dirty="0">
                <a:latin typeface="Tahoma" charset="0"/>
                <a:cs typeface="Tahoma" charset="0"/>
              </a:rPr>
              <a:t> younger?</a:t>
            </a:r>
          </a:p>
        </p:txBody>
      </p:sp>
      <p:sp>
        <p:nvSpPr>
          <p:cNvPr id="11266" name="Text Placeholder 2"/>
          <p:cNvSpPr>
            <a:spLocks noGrp="1"/>
          </p:cNvSpPr>
          <p:nvPr>
            <p:ph type="body" sz="half" idx="1"/>
          </p:nvPr>
        </p:nvSpPr>
        <p:spPr>
          <a:xfrm>
            <a:off x="184637" y="1916113"/>
            <a:ext cx="4840933" cy="3948112"/>
          </a:xfrm>
        </p:spPr>
        <p:txBody>
          <a:bodyPr/>
          <a:lstStyle/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20,224 UK adults</a:t>
            </a:r>
          </a:p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aged 45 to 79 </a:t>
            </a:r>
          </a:p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no initial cancer/CHD</a:t>
            </a:r>
          </a:p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health behaviours rated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not smoking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physically active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at least 5 fruit &amp; veg daily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1-14 alcohol units weekly</a:t>
            </a:r>
          </a:p>
        </p:txBody>
      </p:sp>
      <p:graphicFrame>
        <p:nvGraphicFramePr>
          <p:cNvPr id="11267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637945" y="1571625"/>
          <a:ext cx="4088423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hart" r:id="rId3" imgW="4426080" imgH="4645555" progId="Excel.Chart.8">
                  <p:embed/>
                </p:oleObj>
              </mc:Choice>
              <mc:Fallback>
                <p:oleObj name="Chart" r:id="rId3" imgW="4426080" imgH="4645555" progId="Excel.Chart.8">
                  <p:embed/>
                  <p:pic>
                    <p:nvPicPr>
                      <p:cNvPr id="11267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945" y="1571625"/>
                        <a:ext cx="4088423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67105" y="6388105"/>
            <a:ext cx="90332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Khaw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 K-T, et al.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“Combined impact of health behaviours …” 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PLoS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 Med 2008;5(1):e12 </a:t>
            </a:r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1230926" y="6237288"/>
            <a:ext cx="67056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8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4">
            <a:extLst>
              <a:ext uri="{FF2B5EF4-FFF2-40B4-BE49-F238E27FC236}">
                <a16:creationId xmlns:a16="http://schemas.microsoft.com/office/drawing/2014/main" id="{BF739C47-0AF8-4D40-8F06-0E59A8EDD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57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8311CDF-84CE-EA4C-A012-71BB9386266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6004" y="269776"/>
            <a:ext cx="9001000" cy="71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400" i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 do, want to, will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6477" y="1789366"/>
            <a:ext cx="236475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mindset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A8FF73-7615-0446-B730-05AB3BDD9D96}"/>
              </a:ext>
            </a:extLst>
          </p:cNvPr>
          <p:cNvSpPr/>
          <p:nvPr/>
        </p:nvSpPr>
        <p:spPr>
          <a:xfrm>
            <a:off x="395536" y="1340768"/>
            <a:ext cx="3126633" cy="1728192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83843" y="4735923"/>
            <a:ext cx="3119170" cy="6985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4800" b="1" i="1" spc="-100" dirty="0">
                <a:solidFill>
                  <a:srgbClr val="FF8148"/>
                </a:solidFill>
                <a:latin typeface="Comic Sans MS" pitchFamily="66" charset="0"/>
              </a:rPr>
              <a:t>willpower</a:t>
            </a:r>
            <a:endParaRPr lang="en-GB" sz="4800" b="1" i="1" spc="-100" dirty="0">
              <a:solidFill>
                <a:srgbClr val="FF8148"/>
              </a:solidFill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73BDA4B-5F59-324C-89E7-A429B93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0" y="3190285"/>
            <a:ext cx="1849812" cy="8766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800" b="1" i="1" spc="-100" dirty="0">
                <a:solidFill>
                  <a:srgbClr val="92D050"/>
                </a:solidFill>
                <a:latin typeface="Comic Sans MS" pitchFamily="66" charset="0"/>
                <a:ea typeface="+mj-ea"/>
                <a:cs typeface="+mj-cs"/>
              </a:rPr>
              <a:t>growth not </a:t>
            </a:r>
            <a:r>
              <a:rPr lang="en-GB" sz="2800" b="1" i="1" strike="sngStrike" spc="-100" dirty="0">
                <a:solidFill>
                  <a:srgbClr val="92D050"/>
                </a:solidFill>
                <a:latin typeface="Comic Sans MS" pitchFamily="66" charset="0"/>
                <a:ea typeface="+mj-ea"/>
                <a:cs typeface="+mj-cs"/>
              </a:rPr>
              <a:t>fixed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5303" y="3198912"/>
            <a:ext cx="307167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motivation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43FB31-B959-DF4C-9ECE-946A23371B01}"/>
              </a:ext>
            </a:extLst>
          </p:cNvPr>
          <p:cNvSpPr/>
          <p:nvPr/>
        </p:nvSpPr>
        <p:spPr>
          <a:xfrm>
            <a:off x="2987824" y="2750314"/>
            <a:ext cx="3126633" cy="172819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E9E3ED-C866-DE4D-AA1D-0FF20EAEEE13}"/>
              </a:ext>
            </a:extLst>
          </p:cNvPr>
          <p:cNvSpPr/>
          <p:nvPr/>
        </p:nvSpPr>
        <p:spPr>
          <a:xfrm>
            <a:off x="5580112" y="4221088"/>
            <a:ext cx="3126633" cy="1728192"/>
          </a:xfrm>
          <a:prstGeom prst="ellipse">
            <a:avLst/>
          </a:prstGeom>
          <a:noFill/>
          <a:ln w="50800">
            <a:solidFill>
              <a:srgbClr val="FF8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2E18B5BC-B43E-4145-9A43-66686398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766537"/>
            <a:ext cx="2520280" cy="8766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800" b="1" i="1" spc="-100" dirty="0">
                <a:solidFill>
                  <a:srgbClr val="00B0F0"/>
                </a:solidFill>
                <a:latin typeface="Comic Sans MS" pitchFamily="66" charset="0"/>
                <a:ea typeface="+mj-ea"/>
                <a:cs typeface="+mj-cs"/>
              </a:rPr>
              <a:t>autonomous not </a:t>
            </a:r>
            <a:r>
              <a:rPr lang="en-GB" sz="2800" b="1" i="1" strike="sngStrike" spc="-100" dirty="0">
                <a:solidFill>
                  <a:srgbClr val="00B0F0"/>
                </a:solidFill>
                <a:latin typeface="Comic Sans MS" pitchFamily="66" charset="0"/>
                <a:ea typeface="+mj-ea"/>
                <a:cs typeface="+mj-cs"/>
              </a:rPr>
              <a:t>controlled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DC44E467-3FEC-C441-8A85-A5BE77D7B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5373216"/>
            <a:ext cx="1800200" cy="8766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800" b="1" i="1" spc="-100" dirty="0">
                <a:solidFill>
                  <a:srgbClr val="FF8148"/>
                </a:solidFill>
                <a:latin typeface="Comic Sans MS" pitchFamily="66" charset="0"/>
                <a:ea typeface="+mj-ea"/>
                <a:cs typeface="+mj-cs"/>
              </a:rPr>
              <a:t>strong not </a:t>
            </a:r>
            <a:r>
              <a:rPr lang="en-GB" sz="2800" b="1" i="1" strike="sngStrike" spc="-100" dirty="0">
                <a:solidFill>
                  <a:srgbClr val="FF8148"/>
                </a:solidFill>
                <a:latin typeface="Comic Sans MS" pitchFamily="66" charset="0"/>
                <a:ea typeface="+mj-ea"/>
                <a:cs typeface="+mj-cs"/>
              </a:rPr>
              <a:t>weak</a:t>
            </a:r>
          </a:p>
        </p:txBody>
      </p:sp>
    </p:spTree>
    <p:extLst>
      <p:ext uri="{BB962C8B-B14F-4D97-AF65-F5344CB8AC3E}">
        <p14:creationId xmlns:p14="http://schemas.microsoft.com/office/powerpoint/2010/main" val="20308781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>
            <a:extLst>
              <a:ext uri="{FF2B5EF4-FFF2-40B4-BE49-F238E27FC236}">
                <a16:creationId xmlns:a16="http://schemas.microsoft.com/office/drawing/2014/main" id="{571D79A2-A034-044D-800B-8B88313A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41" y="446761"/>
            <a:ext cx="8493120" cy="6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2268" b="1" i="1">
                <a:solidFill>
                  <a:srgbClr val="000000"/>
                </a:solidFill>
                <a:latin typeface="Tahoma" charset="0"/>
                <a:cs typeface="Tahoma" charset="0"/>
              </a:rPr>
              <a:t>design of the dunedin multidisciplinary </a:t>
            </a:r>
          </a:p>
          <a:p>
            <a:pPr algn="ctr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2268" b="1" i="1">
                <a:solidFill>
                  <a:srgbClr val="000000"/>
                </a:solidFill>
                <a:latin typeface="Tahoma" charset="0"/>
                <a:cs typeface="Tahoma" charset="0"/>
              </a:rPr>
              <a:t>health and development study</a:t>
            </a: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50CE29A9-0F81-5347-8FA5-95B9B0A9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5943241"/>
            <a:ext cx="9106560" cy="9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A23D6E6D-2C0B-484A-BB75-892EFC1A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1" y="1768681"/>
            <a:ext cx="8838720" cy="29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3" name="Text Box 4">
            <a:extLst>
              <a:ext uri="{FF2B5EF4-FFF2-40B4-BE49-F238E27FC236}">
                <a16:creationId xmlns:a16="http://schemas.microsoft.com/office/drawing/2014/main" id="{A7722C09-5E2C-8B45-92CD-375EC721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001" y="5972041"/>
            <a:ext cx="2923200" cy="2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lang="en-GB" sz="1089" b="1">
                <a:solidFill>
                  <a:srgbClr val="000000"/>
                </a:solidFill>
                <a:latin typeface="Arial" charset="0"/>
              </a:rPr>
              <a:t>Moffitt T E et al. PNAS 2011;108:2693-2698</a:t>
            </a:r>
          </a:p>
        </p:txBody>
      </p:sp>
      <p:sp>
        <p:nvSpPr>
          <p:cNvPr id="2054" name="Text Box 5">
            <a:extLst>
              <a:ext uri="{FF2B5EF4-FFF2-40B4-BE49-F238E27FC236}">
                <a16:creationId xmlns:a16="http://schemas.microsoft.com/office/drawing/2014/main" id="{FCA9E245-E00D-2A4D-A42C-B9666DE56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0" y="661284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77761" indent="-77761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altLang="en-US" sz="907">
                <a:solidFill>
                  <a:srgbClr val="000000"/>
                </a:solidFill>
                <a:latin typeface="Arial" panose="020B0604020202020204" pitchFamily="34" charset="0"/>
              </a:rPr>
              <a:t>©2011 by National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897239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>
            <a:extLst>
              <a:ext uri="{FF2B5EF4-FFF2-40B4-BE49-F238E27FC236}">
                <a16:creationId xmlns:a16="http://schemas.microsoft.com/office/drawing/2014/main" id="{6794E32E-1543-0D4A-A6E7-D6D2958F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41" y="227880"/>
            <a:ext cx="849312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eaLnBrk="1">
              <a:buFont typeface="Wingdings" charset="0"/>
              <a:buNone/>
              <a:defRPr/>
            </a:pPr>
            <a:r>
              <a:rPr lang="en-GB" sz="2268" b="1" i="1" dirty="0">
                <a:solidFill>
                  <a:srgbClr val="000000"/>
                </a:solidFill>
                <a:latin typeface="Tahoma" charset="0"/>
                <a:cs typeface="Tahoma" charset="0"/>
              </a:rPr>
              <a:t>self-control gradient</a:t>
            </a: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65CA9158-0E74-8E45-B659-BC7745F7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5943241"/>
            <a:ext cx="9106560" cy="9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6" name="Picture 3">
            <a:extLst>
              <a:ext uri="{FF2B5EF4-FFF2-40B4-BE49-F238E27FC236}">
                <a16:creationId xmlns:a16="http://schemas.microsoft.com/office/drawing/2014/main" id="{A1C482A2-9429-6645-8342-3FC7E19AC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61" y="619560"/>
            <a:ext cx="5878080" cy="580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Text Box 4">
            <a:extLst>
              <a:ext uri="{FF2B5EF4-FFF2-40B4-BE49-F238E27FC236}">
                <a16:creationId xmlns:a16="http://schemas.microsoft.com/office/drawing/2014/main" id="{2B41C48D-4A51-6E44-9D59-863333CE4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960" y="6527881"/>
            <a:ext cx="2868480" cy="2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>
              <a:buFont typeface="Wingdings" charset="0"/>
              <a:buNone/>
              <a:defRPr/>
            </a:pPr>
            <a:r>
              <a:rPr lang="en-GB" sz="1089" b="1">
                <a:solidFill>
                  <a:srgbClr val="000000"/>
                </a:solidFill>
                <a:latin typeface="Arial" charset="0"/>
              </a:rPr>
              <a:t>Moffitt T E et al. PNAS 2011;108:2693-2698</a:t>
            </a:r>
          </a:p>
        </p:txBody>
      </p:sp>
      <p:sp>
        <p:nvSpPr>
          <p:cNvPr id="3078" name="Text Box 5">
            <a:extLst>
              <a:ext uri="{FF2B5EF4-FFF2-40B4-BE49-F238E27FC236}">
                <a16:creationId xmlns:a16="http://schemas.microsoft.com/office/drawing/2014/main" id="{D4B0433F-4BB8-944D-8DDD-67BFC3A80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0" y="661284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GB" altLang="en-US" sz="907">
                <a:solidFill>
                  <a:srgbClr val="000000"/>
                </a:solidFill>
                <a:latin typeface="Arial" panose="020B0604020202020204" pitchFamily="34" charset="0"/>
              </a:rPr>
              <a:t>©2011 by National Academy of Sciences</a:t>
            </a:r>
          </a:p>
        </p:txBody>
      </p:sp>
      <p:sp>
        <p:nvSpPr>
          <p:cNvPr id="6150" name="TextBox 1">
            <a:extLst>
              <a:ext uri="{FF2B5EF4-FFF2-40B4-BE49-F238E27FC236}">
                <a16:creationId xmlns:a16="http://schemas.microsoft.com/office/drawing/2014/main" id="{D7D8142B-EBA0-C345-91F4-A6632BEAB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20" y="839881"/>
            <a:ext cx="1707519" cy="4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poor physical health index</a:t>
            </a:r>
          </a:p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substance dependence index</a:t>
            </a:r>
          </a:p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informant substance dependence</a:t>
            </a:r>
          </a:p>
        </p:txBody>
      </p:sp>
      <p:sp>
        <p:nvSpPr>
          <p:cNvPr id="6151" name="TextBox 7">
            <a:extLst>
              <a:ext uri="{FF2B5EF4-FFF2-40B4-BE49-F238E27FC236}">
                <a16:creationId xmlns:a16="http://schemas.microsoft.com/office/drawing/2014/main" id="{C333B084-9920-DC4F-9ADD-B6B1091CC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20" y="3776040"/>
            <a:ext cx="1370888" cy="2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single-parent child-raising</a:t>
            </a:r>
          </a:p>
        </p:txBody>
      </p:sp>
      <p:sp>
        <p:nvSpPr>
          <p:cNvPr id="6152" name="TextBox 8">
            <a:extLst>
              <a:ext uri="{FF2B5EF4-FFF2-40B4-BE49-F238E27FC236}">
                <a16:creationId xmlns:a16="http://schemas.microsoft.com/office/drawing/2014/main" id="{4477E29A-4A6B-F240-9B0C-3C552BE9F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41" y="3776040"/>
            <a:ext cx="1297150" cy="2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adult criminal conviction</a:t>
            </a:r>
          </a:p>
        </p:txBody>
      </p:sp>
      <p:sp>
        <p:nvSpPr>
          <p:cNvPr id="6153" name="TextBox 9">
            <a:extLst>
              <a:ext uri="{FF2B5EF4-FFF2-40B4-BE49-F238E27FC236}">
                <a16:creationId xmlns:a16="http://schemas.microsoft.com/office/drawing/2014/main" id="{B104CDE6-FD97-4C4F-8A79-5EF74BE0D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41" y="704521"/>
            <a:ext cx="1495922" cy="72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socioeconomic status</a:t>
            </a:r>
          </a:p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financial planfulness</a:t>
            </a:r>
          </a:p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income</a:t>
            </a:r>
          </a:p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financial struggles</a:t>
            </a:r>
          </a:p>
          <a:p>
            <a:pPr eaLnBrk="1"/>
            <a:r>
              <a:rPr lang="en-GB" altLang="en-US" sz="816" i="1">
                <a:latin typeface="Tahoma" panose="020B0604030504040204" pitchFamily="34" charset="0"/>
              </a:rPr>
              <a:t>informant financial problems</a:t>
            </a:r>
          </a:p>
        </p:txBody>
      </p:sp>
    </p:spTree>
    <p:extLst>
      <p:ext uri="{BB962C8B-B14F-4D97-AF65-F5344CB8AC3E}">
        <p14:creationId xmlns:p14="http://schemas.microsoft.com/office/powerpoint/2010/main" val="1977401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052736"/>
            <a:ext cx="5436096" cy="5532195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/>
            </a:pPr>
            <a:r>
              <a:rPr lang="en-US" sz="2800" i="1" spc="-50" dirty="0"/>
              <a:t>values, self-determination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2"/>
            </a:pPr>
            <a:r>
              <a:rPr lang="en-US" sz="2800" i="1" dirty="0"/>
              <a:t>mindset, exercise &amp; sleep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3"/>
            </a:pPr>
            <a:r>
              <a:rPr lang="en-US" sz="2800" i="1" dirty="0"/>
              <a:t>willpower, diet, dependencies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4"/>
            </a:pPr>
            <a:r>
              <a:rPr lang="en-US" sz="2800" i="1" spc="-50" dirty="0" err="1"/>
              <a:t>mindbus</a:t>
            </a:r>
            <a:r>
              <a:rPr lang="en-US" sz="2800" i="1" spc="-50" dirty="0"/>
              <a:t> &amp; coping responses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5"/>
            </a:pPr>
            <a:r>
              <a:rPr lang="en-US" sz="2800" i="1" dirty="0"/>
              <a:t>savouring &amp; gratitude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6"/>
            </a:pPr>
            <a:r>
              <a:rPr lang="en-US" sz="2800" i="1" dirty="0"/>
              <a:t>work, expertise, strengths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7"/>
            </a:pPr>
            <a:r>
              <a:rPr lang="en-US" sz="2800" i="1" spc="-50" dirty="0" err="1"/>
              <a:t>dunbar</a:t>
            </a:r>
            <a:r>
              <a:rPr lang="en-US" sz="2800" i="1" spc="-50" dirty="0"/>
              <a:t>, roles, needs, dyads 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8"/>
            </a:pPr>
            <a:r>
              <a:rPr lang="en-US" sz="2800" i="1" spc="-50" dirty="0"/>
              <a:t>nourishing, conflict, wisdom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9"/>
            </a:pPr>
            <a:r>
              <a:rPr lang="en-US" sz="2800" i="1" spc="-50" dirty="0"/>
              <a:t>groups, weak ties, resonance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10"/>
            </a:pPr>
            <a:r>
              <a:rPr lang="en-US" sz="2800" i="1" spc="-50" dirty="0"/>
              <a:t>review &amp; stepping forward</a:t>
            </a:r>
          </a:p>
          <a:p>
            <a:pPr marL="514350" indent="-514350">
              <a:buSzPct val="90000"/>
              <a:buFont typeface="+mj-lt"/>
              <a:buAutoNum type="arabicPeriod" startAt="10"/>
            </a:pPr>
            <a:endParaRPr lang="en-US" sz="2800" i="1" spc="-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2" y="1368152"/>
            <a:ext cx="3162678" cy="4653136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152190" y="6741368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60648"/>
            <a:ext cx="8497192" cy="710952"/>
          </a:xfrm>
        </p:spPr>
        <p:txBody>
          <a:bodyPr lIns="92075" tIns="46037" rIns="92075" bIns="46037" anchor="b"/>
          <a:lstStyle/>
          <a:p>
            <a:pPr algn="ctr" eaLnBrk="1" hangingPunct="1">
              <a:defRPr/>
            </a:pPr>
            <a:r>
              <a:rPr lang="en-US" sz="4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course outline/our journey </a:t>
            </a:r>
          </a:p>
        </p:txBody>
      </p:sp>
    </p:spTree>
    <p:extLst>
      <p:ext uri="{BB962C8B-B14F-4D97-AF65-F5344CB8AC3E}">
        <p14:creationId xmlns:p14="http://schemas.microsoft.com/office/powerpoint/2010/main" val="31578649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066" y="6163563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67944" y="3785442"/>
            <a:ext cx="4374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hot emotional ‘go’ system: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9912" y="993674"/>
            <a:ext cx="4802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cool cognitive ‘know’ system: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2B99B-4036-9147-B05D-FCBB5EDA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0" y="1255284"/>
            <a:ext cx="2959179" cy="1972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C388FF-1191-CB4F-B29A-E34878F66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61048"/>
            <a:ext cx="3522830" cy="19727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C1011-55A8-BF41-AE70-BEC12A299F82}"/>
              </a:ext>
            </a:extLst>
          </p:cNvPr>
          <p:cNvSpPr txBox="1"/>
          <p:nvPr/>
        </p:nvSpPr>
        <p:spPr>
          <a:xfrm>
            <a:off x="827585" y="622981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</a:rPr>
              <a:t>Metcalfe, J. and W. </a:t>
            </a:r>
            <a:r>
              <a:rPr lang="en-GB" sz="1600" dirty="0" err="1">
                <a:solidFill>
                  <a:schemeClr val="tx2"/>
                </a:solidFill>
              </a:rPr>
              <a:t>Mischel</a:t>
            </a:r>
            <a:r>
              <a:rPr lang="en-GB" sz="1600" dirty="0">
                <a:solidFill>
                  <a:schemeClr val="tx2"/>
                </a:solidFill>
              </a:rPr>
              <a:t> (1999). </a:t>
            </a:r>
            <a:r>
              <a:rPr lang="en-GB" sz="1600" i="1" dirty="0">
                <a:solidFill>
                  <a:schemeClr val="tx2"/>
                </a:solidFill>
              </a:rPr>
              <a:t>"A hot/cool-system analysis of delay of gratification: dynamics of willpower." </a:t>
            </a:r>
            <a:r>
              <a:rPr lang="en-GB" sz="1600" u="sng" dirty="0">
                <a:solidFill>
                  <a:schemeClr val="tx2"/>
                </a:solidFill>
              </a:rPr>
              <a:t>Psychological review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b="1" dirty="0">
                <a:solidFill>
                  <a:schemeClr val="tx2"/>
                </a:solidFill>
              </a:rPr>
              <a:t>106</a:t>
            </a:r>
            <a:r>
              <a:rPr lang="en-GB" sz="1600" dirty="0">
                <a:solidFill>
                  <a:schemeClr val="tx2"/>
                </a:solidFill>
              </a:rPr>
              <a:t>(1): 3-19.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04B7646-43D3-4D40-82A2-3E16D6B1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60648"/>
            <a:ext cx="9036496" cy="598388"/>
          </a:xfrm>
        </p:spPr>
        <p:txBody>
          <a:bodyPr/>
          <a:lstStyle/>
          <a:p>
            <a:pPr algn="ctr"/>
            <a:r>
              <a:rPr lang="en-US" sz="4000" dirty="0"/>
              <a:t>balance cool ‘know’ &amp; hot ‘go’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D0412-1ED6-A140-9C15-D6BF7407C104}"/>
              </a:ext>
            </a:extLst>
          </p:cNvPr>
          <p:cNvSpPr txBox="1"/>
          <p:nvPr/>
        </p:nvSpPr>
        <p:spPr>
          <a:xfrm>
            <a:off x="4165050" y="1772816"/>
            <a:ext cx="4032449" cy="1200329"/>
          </a:xfrm>
          <a:prstGeom prst="rect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cognitive, slow, strategic, emotionally neutral, flexible, integrated, coherent,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C7DF8-E0F8-EE47-8337-5B285891C5A7}"/>
              </a:ext>
            </a:extLst>
          </p:cNvPr>
          <p:cNvSpPr txBox="1"/>
          <p:nvPr/>
        </p:nvSpPr>
        <p:spPr>
          <a:xfrm>
            <a:off x="3248300" y="3132341"/>
            <a:ext cx="59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seat of self-control &amp; self-regulation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43DDE-2EF4-4245-9AD9-97C61569A08F}"/>
              </a:ext>
            </a:extLst>
          </p:cNvPr>
          <p:cNvSpPr txBox="1"/>
          <p:nvPr/>
        </p:nvSpPr>
        <p:spPr>
          <a:xfrm>
            <a:off x="4378202" y="4532927"/>
            <a:ext cx="3672409" cy="120032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basis of emotionality, fears as well as passions,</a:t>
            </a:r>
          </a:p>
          <a:p>
            <a:pPr algn="ctr"/>
            <a:r>
              <a:rPr lang="en-GB" sz="2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impulsive &amp; reflexive </a:t>
            </a:r>
          </a:p>
        </p:txBody>
      </p:sp>
    </p:spTree>
    <p:extLst>
      <p:ext uri="{BB962C8B-B14F-4D97-AF65-F5344CB8AC3E}">
        <p14:creationId xmlns:p14="http://schemas.microsoft.com/office/powerpoint/2010/main" val="230867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orientation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851920" y="1268760"/>
            <a:ext cx="5184576" cy="4320476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buSzPct val="110000"/>
              <a:buFont typeface=".SF NS Symbols Regular"/>
              <a:buChar char="✓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looking at diet and dependencies/addictions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r>
              <a:rPr lang="en-US" sz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eaLnBrk="1" hangingPunct="1">
              <a:lnSpc>
                <a:spcPct val="90000"/>
              </a:lnSpc>
              <a:buSzPct val="110000"/>
              <a:buFont typeface=".SF NS Symbols Regular"/>
              <a:buChar char="✓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crucial importance  of willpower, self-control, grit &amp; conscientiousness</a:t>
            </a:r>
            <a:endParaRPr lang="en-US" sz="36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CC66FF"/>
              </a:buClr>
              <a:buSzPct val="110000"/>
              <a:buFont typeface="Wingdings 2" pitchFamily="18" charset="2"/>
              <a:buNone/>
              <a:tabLst>
                <a:tab pos="533400" algn="l"/>
              </a:tabLst>
              <a:defRPr/>
            </a:pPr>
            <a:endParaRPr lang="en-US" sz="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introducing wooping, mental contrasting and implementation intentions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None/>
              <a:tabLst>
                <a:tab pos="533400" algn="l"/>
              </a:tabLst>
              <a:defRPr/>
            </a:pPr>
            <a:endParaRPr lang="en-US" sz="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EA4E94-F3D7-544C-B748-C09CA8DC2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86" y="1700808"/>
            <a:ext cx="3355010" cy="3312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71545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4">
            <a:extLst>
              <a:ext uri="{FF2B5EF4-FFF2-40B4-BE49-F238E27FC236}">
                <a16:creationId xmlns:a16="http://schemas.microsoft.com/office/drawing/2014/main" id="{BF739C47-0AF8-4D40-8F06-0E59A8EDD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608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8311CDF-84CE-EA4C-A012-71BB9386266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6156176" y="311575"/>
            <a:ext cx="2736558" cy="142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400" i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getting it done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5" y="2221357"/>
            <a:ext cx="3888432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i="1" u="sng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wooping</a:t>
            </a:r>
            <a:r>
              <a:rPr lang="en-US" sz="32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: </a:t>
            </a:r>
          </a:p>
          <a:p>
            <a:pPr algn="ctr">
              <a:defRPr/>
            </a:pPr>
            <a:r>
              <a:rPr lang="en-US" sz="32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mental contrasting  &amp; implementation intentions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3957" y="826372"/>
            <a:ext cx="3119170" cy="6985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4800" b="1" i="1" spc="-100" dirty="0">
                <a:solidFill>
                  <a:srgbClr val="FF8148"/>
                </a:solidFill>
                <a:latin typeface="Comic Sans MS" pitchFamily="66" charset="0"/>
              </a:rPr>
              <a:t>willpower</a:t>
            </a:r>
            <a:endParaRPr lang="en-GB" sz="4800" b="1" i="1" spc="-100" dirty="0">
              <a:solidFill>
                <a:srgbClr val="FF814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5494" y="4941168"/>
            <a:ext cx="176202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i="1" spc="-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goals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43FB31-B959-DF4C-9ECE-946A23371B01}"/>
              </a:ext>
            </a:extLst>
          </p:cNvPr>
          <p:cNvSpPr/>
          <p:nvPr/>
        </p:nvSpPr>
        <p:spPr>
          <a:xfrm>
            <a:off x="2899718" y="4585631"/>
            <a:ext cx="3126633" cy="1728192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E9E3ED-C866-DE4D-AA1D-0FF20EAEEE13}"/>
              </a:ext>
            </a:extLst>
          </p:cNvPr>
          <p:cNvSpPr/>
          <p:nvPr/>
        </p:nvSpPr>
        <p:spPr>
          <a:xfrm>
            <a:off x="2900226" y="311537"/>
            <a:ext cx="3126633" cy="1728192"/>
          </a:xfrm>
          <a:prstGeom prst="ellipse">
            <a:avLst/>
          </a:prstGeom>
          <a:noFill/>
          <a:ln w="50800">
            <a:solidFill>
              <a:srgbClr val="FF8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E3853-B24B-BF46-96E0-C02FF0A0F5DD}"/>
              </a:ext>
            </a:extLst>
          </p:cNvPr>
          <p:cNvSpPr txBox="1"/>
          <p:nvPr/>
        </p:nvSpPr>
        <p:spPr>
          <a:xfrm>
            <a:off x="4932040" y="2221357"/>
            <a:ext cx="4032448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i="1" u="sng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deliberate practice</a:t>
            </a:r>
            <a:r>
              <a:rPr lang="en-US" sz="3200" b="1" i="1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: </a:t>
            </a:r>
          </a:p>
          <a:p>
            <a:pPr algn="ctr">
              <a:defRPr/>
            </a:pPr>
            <a:r>
              <a:rPr lang="en-US" sz="3200" b="1" i="1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repeated, stretching feedback-informed</a:t>
            </a:r>
          </a:p>
          <a:p>
            <a:pPr algn="ctr">
              <a:defRPr/>
            </a:pPr>
            <a:r>
              <a:rPr lang="en-US" sz="3200" b="1" i="1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building block work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76ACBC-071C-CC4D-B158-0BC4E71A9611}"/>
              </a:ext>
            </a:extLst>
          </p:cNvPr>
          <p:cNvCxnSpPr>
            <a:cxnSpLocks/>
          </p:cNvCxnSpPr>
          <p:nvPr/>
        </p:nvCxnSpPr>
        <p:spPr>
          <a:xfrm>
            <a:off x="4427984" y="2276872"/>
            <a:ext cx="0" cy="2104459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2021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952445" y="5517232"/>
            <a:ext cx="3527946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BA4FF-FFF7-164D-8919-3D36664DC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4000805" cy="5676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52B0B-9B24-7243-9935-83E071E4C84E}"/>
              </a:ext>
            </a:extLst>
          </p:cNvPr>
          <p:cNvSpPr txBox="1"/>
          <p:nvPr/>
        </p:nvSpPr>
        <p:spPr>
          <a:xfrm>
            <a:off x="4468349" y="993674"/>
            <a:ext cx="4496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Gabriele </a:t>
            </a:r>
            <a:r>
              <a:rPr lang="en-US" sz="28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Oettingen’s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technique of ‘</a:t>
            </a:r>
            <a:r>
              <a:rPr lang="en-US" sz="28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WOOPing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 – Wish, Outcome, Obstacle, Plan – builds on the many research studies showing the value of both ‘Mental Contrasting’ and ‘</a:t>
            </a:r>
            <a:r>
              <a:rPr lang="en-US" sz="28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-mentation Intentions’ for achieving challenging goals</a:t>
            </a:r>
          </a:p>
        </p:txBody>
      </p:sp>
    </p:spTree>
    <p:extLst>
      <p:ext uri="{BB962C8B-B14F-4D97-AF65-F5344CB8AC3E}">
        <p14:creationId xmlns:p14="http://schemas.microsoft.com/office/powerpoint/2010/main" val="2457145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006" y="659735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55CF63-6814-9A42-AE16-DEDECC72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3" y="620700"/>
            <a:ext cx="8202443" cy="55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07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008" y="72009"/>
            <a:ext cx="8964488" cy="1628800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="1" i="1" spc="-100" dirty="0">
                <a:latin typeface="Comic Sans MS" pitchFamily="66" charset="0"/>
              </a:rPr>
              <a:t>good food is crucial for both </a:t>
            </a:r>
            <a:r>
              <a:rPr lang="en-GB" sz="4400" b="1" i="1" spc="-100" dirty="0">
                <a:latin typeface="Comic Sans MS" pitchFamily="66" charset="0"/>
              </a:rPr>
              <a:t>physical</a:t>
            </a:r>
            <a:r>
              <a:rPr lang="en-GB" sz="4800" b="1" i="1" spc="-100" dirty="0">
                <a:latin typeface="Comic Sans MS" pitchFamily="66" charset="0"/>
              </a:rPr>
              <a:t> &amp; psychological health</a:t>
            </a:r>
            <a:endParaRPr lang="en-GB" sz="4800" b="1" i="1" spc="-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72" y="1916832"/>
            <a:ext cx="6840760" cy="4375681"/>
          </a:xfrm>
          <a:prstGeom prst="rect">
            <a:avLst/>
          </a:prstGeom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558515" y="6597352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9714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598388"/>
          </a:xfrm>
        </p:spPr>
        <p:txBody>
          <a:bodyPr/>
          <a:lstStyle/>
          <a:p>
            <a:pPr algn="ctr"/>
            <a:r>
              <a:rPr lang="en-US" sz="4000" dirty="0"/>
              <a:t>diet &amp; mortality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827783" y="6597352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419872" y="4037000"/>
            <a:ext cx="4824536" cy="2308324"/>
          </a:xfrm>
          <a:prstGeom prst="rect">
            <a:avLst/>
          </a:prstGeom>
          <a:noFill/>
          <a:ln w="254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Micha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R., et al. (2017). "Association between dietary factors and mortality from heart disease, stroke, and type 2 diabetes in the USA.” </a:t>
            </a:r>
            <a:r>
              <a:rPr lang="en-US" sz="24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JAMA </a:t>
            </a:r>
            <a:r>
              <a:rPr lang="en-US" sz="24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317</a:t>
            </a:r>
            <a:r>
              <a:rPr lang="en-US" sz="24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(9): 912-924.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55976" y="1268760"/>
            <a:ext cx="4248472" cy="1944216"/>
          </a:xfrm>
          <a:ln w="254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/>
          <a:lstStyle/>
          <a:p>
            <a:pPr algn="ctr"/>
            <a:r>
              <a:rPr lang="en-US" sz="2800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“suboptimal intake of dietary factors </a:t>
            </a:r>
            <a:r>
              <a:rPr lang="en-US" sz="2800" kern="1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associ-ated</a:t>
            </a:r>
            <a:r>
              <a:rPr lang="en-US" sz="2800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45% of (US) </a:t>
            </a:r>
            <a:r>
              <a:rPr lang="en-US" sz="2800" kern="1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cardiometabolic</a:t>
            </a:r>
            <a:r>
              <a:rPr lang="en-US" sz="2800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deaths”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50" y="4003030"/>
            <a:ext cx="1393066" cy="2376264"/>
          </a:xfrm>
          <a:prstGeom prst="rect">
            <a:avLst/>
          </a:prstGeom>
        </p:spPr>
      </p:pic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827783" y="3717032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Text Placeholder 4"/>
          <p:cNvSpPr txBox="1">
            <a:spLocks/>
          </p:cNvSpPr>
          <p:nvPr/>
        </p:nvSpPr>
        <p:spPr bwMode="auto">
          <a:xfrm>
            <a:off x="179512" y="1268760"/>
            <a:ext cx="3960440" cy="194421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“more people die annually from 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cvd’s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than from any other cause”  WHO, 2016</a:t>
            </a:r>
            <a:endParaRPr lang="en-US" sz="2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4572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361040" cy="598388"/>
          </a:xfrm>
        </p:spPr>
        <p:txBody>
          <a:bodyPr/>
          <a:lstStyle/>
          <a:p>
            <a:pPr algn="ctr"/>
            <a:r>
              <a:rPr lang="en-US" sz="3800" dirty="0" err="1"/>
              <a:t>mediterranean</a:t>
            </a:r>
            <a:r>
              <a:rPr lang="en-US" sz="3800" dirty="0"/>
              <a:t> diet &amp; overall health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67544" y="980728"/>
            <a:ext cx="8136904" cy="5589240"/>
          </a:xfrm>
        </p:spPr>
        <p:txBody>
          <a:bodyPr/>
          <a:lstStyle/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 err="1"/>
              <a:t>Stefler</a:t>
            </a:r>
            <a:r>
              <a:rPr lang="en-US" sz="1600" dirty="0"/>
              <a:t>, D., et al. (2017). "Mediterranean diet score and total and cardiovascular mortality: the HAPIEE study." </a:t>
            </a:r>
            <a:r>
              <a:rPr lang="en-US" sz="1600" u="sng" dirty="0" err="1"/>
              <a:t>Eur</a:t>
            </a:r>
            <a:r>
              <a:rPr lang="en-US" sz="1600" u="sng" dirty="0"/>
              <a:t> J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56</a:t>
            </a:r>
            <a:r>
              <a:rPr lang="en-US" sz="1600" u="sng" dirty="0"/>
              <a:t>(1): 421-429.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Tong, T. Y., et al. (2016). "Prospective association of the Mediterranean diet with cardiovascular disease incidence and mortality." </a:t>
            </a:r>
            <a:r>
              <a:rPr lang="en-US" sz="1600" u="sng" dirty="0"/>
              <a:t>BMC Med </a:t>
            </a:r>
            <a:r>
              <a:rPr lang="en-US" sz="1600" b="1" u="sng" dirty="0"/>
              <a:t>14</a:t>
            </a:r>
            <a:r>
              <a:rPr lang="en-US" sz="1600" u="sng" dirty="0"/>
              <a:t>(1): 135.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Wang, X., et al. (2014). "Fruit and vegetable consumption and mortality from all causes, cardiovascular disease, and cancer: systematic review." </a:t>
            </a:r>
            <a:r>
              <a:rPr lang="en-US" sz="1600" u="sng" dirty="0"/>
              <a:t>BMJ </a:t>
            </a:r>
            <a:r>
              <a:rPr lang="en-US" sz="1600" b="1" u="sng" dirty="0"/>
              <a:t>349</a:t>
            </a:r>
            <a:r>
              <a:rPr lang="en-US" sz="1600" u="sng" dirty="0"/>
              <a:t>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Chen, G.-C., et al. (2016). "Whole-grain intake and total, cardiovascular, and cancer mortality: a systematic review.” </a:t>
            </a:r>
            <a:r>
              <a:rPr lang="en-US" sz="1600" u="sng" dirty="0"/>
              <a:t>Am J </a:t>
            </a:r>
            <a:r>
              <a:rPr lang="en-US" sz="1600" u="sng" dirty="0" err="1"/>
              <a:t>Clin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104</a:t>
            </a:r>
            <a:r>
              <a:rPr lang="en-US" sz="1600" u="sng" dirty="0"/>
              <a:t>(1): 164-172.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Zhao, L. G., et al. (2016). "Fish consumption and all-cause mortality: a meta-analysis of cohort studies." </a:t>
            </a:r>
            <a:r>
              <a:rPr lang="en-US" sz="1600" u="sng" dirty="0" err="1"/>
              <a:t>Eur</a:t>
            </a:r>
            <a:r>
              <a:rPr lang="en-US" sz="1600" u="sng" dirty="0"/>
              <a:t> J </a:t>
            </a:r>
            <a:r>
              <a:rPr lang="en-US" sz="1600" u="sng" dirty="0" err="1"/>
              <a:t>Clin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70</a:t>
            </a:r>
            <a:r>
              <a:rPr lang="en-US" sz="1600" u="sng" dirty="0"/>
              <a:t>(2): 155-161.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Mayhew, A. J., et al. (2016). "A systematic review &amp; meta-analysis of nut </a:t>
            </a:r>
            <a:r>
              <a:rPr lang="en-US" sz="1600" dirty="0" err="1"/>
              <a:t>consum-ption</a:t>
            </a:r>
            <a:r>
              <a:rPr lang="en-US" sz="1600" dirty="0"/>
              <a:t> &amp; incident risk of CVD and all-cause mortality." </a:t>
            </a:r>
            <a:r>
              <a:rPr lang="en-US" sz="1600" u="sng" dirty="0"/>
              <a:t>Br J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115</a:t>
            </a:r>
            <a:r>
              <a:rPr lang="en-US" sz="1600" u="sng" dirty="0"/>
              <a:t>(2): 212-225.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Esteban-</a:t>
            </a:r>
            <a:r>
              <a:rPr lang="en-US" sz="1600" dirty="0" err="1"/>
              <a:t>Cornejo</a:t>
            </a:r>
            <a:r>
              <a:rPr lang="en-US" sz="1600" dirty="0"/>
              <a:t>, I., et al. (2016). "Adherence to the Mediterranean diet and academic performance in youth." </a:t>
            </a:r>
            <a:r>
              <a:rPr lang="en-US" sz="1600" u="sng" dirty="0" err="1"/>
              <a:t>Eur</a:t>
            </a:r>
            <a:r>
              <a:rPr lang="en-US" sz="1600" u="sng" dirty="0"/>
              <a:t> J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55</a:t>
            </a:r>
            <a:r>
              <a:rPr lang="en-US" sz="1600" u="sng" dirty="0"/>
              <a:t>(3): 1133-1140.</a:t>
            </a:r>
            <a:r>
              <a:rPr lang="en-US" sz="1600" dirty="0"/>
              <a:t>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 err="1"/>
              <a:t>García-Esquinas</a:t>
            </a:r>
            <a:r>
              <a:rPr lang="en-US" sz="1600" dirty="0"/>
              <a:t>, E., et al. (2016). "Consumption of fruit and vegetables and risk of frailty: a dose-response analysis." </a:t>
            </a:r>
            <a:r>
              <a:rPr lang="en-US" sz="1600" u="sng" dirty="0"/>
              <a:t>Am J </a:t>
            </a:r>
            <a:r>
              <a:rPr lang="en-US" sz="1600" u="sng" dirty="0" err="1"/>
              <a:t>Clin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104</a:t>
            </a:r>
            <a:r>
              <a:rPr lang="en-US" sz="1600" u="sng" dirty="0"/>
              <a:t>(1): 132-142.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Knight, A., et al. (2016). "Is the Mediterranean diet a feasible approach to preserving cognitive function &amp; reducing risk of dementia?" </a:t>
            </a:r>
            <a:r>
              <a:rPr lang="en-US" sz="1600" u="sng" dirty="0"/>
              <a:t>Age Res Rev </a:t>
            </a:r>
            <a:r>
              <a:rPr lang="en-US" sz="1600" b="1" u="sng" dirty="0"/>
              <a:t>25</a:t>
            </a:r>
            <a:r>
              <a:rPr lang="en-US" sz="1600" u="sng" dirty="0"/>
              <a:t>: 85.</a:t>
            </a:r>
            <a:endParaRPr lang="en-US" sz="1600" dirty="0"/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Bo, S., et al. (2016). "Predictive role of the Mediterranean diet on mortality in individuals at low cardiovascular risk." </a:t>
            </a:r>
            <a:r>
              <a:rPr lang="en-US" sz="1600" u="sng" dirty="0"/>
              <a:t>J </a:t>
            </a:r>
            <a:r>
              <a:rPr lang="en-US" sz="1600" u="sng" dirty="0" err="1"/>
              <a:t>Transl</a:t>
            </a:r>
            <a:r>
              <a:rPr lang="en-US" sz="1600" u="sng" dirty="0"/>
              <a:t> Med </a:t>
            </a:r>
            <a:r>
              <a:rPr lang="en-US" sz="1600" b="1" u="sng" dirty="0"/>
              <a:t>14</a:t>
            </a:r>
            <a:r>
              <a:rPr lang="en-US" sz="1600" u="sng" dirty="0"/>
              <a:t>: 91.</a:t>
            </a:r>
            <a:endParaRPr lang="en-US" dirty="0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8515" y="6597352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1667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361040" cy="598388"/>
          </a:xfrm>
        </p:spPr>
        <p:txBody>
          <a:bodyPr/>
          <a:lstStyle/>
          <a:p>
            <a:pPr algn="ctr"/>
            <a:r>
              <a:rPr lang="en-US" sz="3800" dirty="0" err="1"/>
              <a:t>mediterranean</a:t>
            </a:r>
            <a:r>
              <a:rPr lang="en-US" sz="3800" dirty="0"/>
              <a:t> diet &amp; mental health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83568" y="980728"/>
            <a:ext cx="7848872" cy="5589240"/>
          </a:xfrm>
        </p:spPr>
        <p:txBody>
          <a:bodyPr/>
          <a:lstStyle/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Lai, J. S., et al. (2014). "A systematic review &amp; meta-analysis of dietary patterns and depression in community-dwelling adults." </a:t>
            </a:r>
            <a:r>
              <a:rPr lang="en-US" sz="1600" u="sng" dirty="0"/>
              <a:t>Am J </a:t>
            </a:r>
            <a:r>
              <a:rPr lang="en-US" sz="1600" u="sng" dirty="0" err="1"/>
              <a:t>Clin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99</a:t>
            </a:r>
            <a:r>
              <a:rPr lang="en-US" sz="1600" u="sng" dirty="0"/>
              <a:t>(1): 181-197.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 err="1"/>
              <a:t>Slyepchenko</a:t>
            </a:r>
            <a:r>
              <a:rPr lang="en-US" sz="1600" dirty="0"/>
              <a:t>, A., et al. (2017). "Gut </a:t>
            </a:r>
            <a:r>
              <a:rPr lang="en-US" sz="1600" dirty="0" err="1"/>
              <a:t>microbiota</a:t>
            </a:r>
            <a:r>
              <a:rPr lang="en-US" sz="1600" dirty="0"/>
              <a:t>, bacterial translocation, &amp; inter-actions with diet: pathophysiological links between major depressive disorder &amp; non-communicable medical comorbidities." </a:t>
            </a:r>
            <a:r>
              <a:rPr lang="en-US" sz="1600" u="sng" dirty="0" err="1"/>
              <a:t>Psychother</a:t>
            </a:r>
            <a:r>
              <a:rPr lang="en-US" sz="1600" u="sng" dirty="0"/>
              <a:t> </a:t>
            </a:r>
            <a:r>
              <a:rPr lang="en-US" sz="1600" u="sng" dirty="0" err="1"/>
              <a:t>Psychosom</a:t>
            </a:r>
            <a:r>
              <a:rPr lang="en-US" sz="1600" u="sng" dirty="0"/>
              <a:t> </a:t>
            </a:r>
            <a:r>
              <a:rPr lang="en-US" sz="1600" b="1" u="sng" dirty="0"/>
              <a:t>86</a:t>
            </a:r>
            <a:r>
              <a:rPr lang="en-US" sz="1600" u="sng" dirty="0"/>
              <a:t>(1): 31-46.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Parker, G. B., et al. (2017). "Vitamin D &amp; depression." </a:t>
            </a:r>
            <a:r>
              <a:rPr lang="en-US" sz="1600" u="sng" dirty="0"/>
              <a:t>J Affect </a:t>
            </a:r>
            <a:r>
              <a:rPr lang="en-US" sz="1600" u="sng" dirty="0" err="1"/>
              <a:t>Disord</a:t>
            </a:r>
            <a:r>
              <a:rPr lang="en-US" sz="1600" u="sng" dirty="0"/>
              <a:t> </a:t>
            </a:r>
            <a:r>
              <a:rPr lang="en-US" sz="1600" b="1" u="sng" dirty="0"/>
              <a:t>208</a:t>
            </a:r>
            <a:r>
              <a:rPr lang="en-US" sz="1600" u="sng" dirty="0"/>
              <a:t>: 56-61.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Esteban-</a:t>
            </a:r>
            <a:r>
              <a:rPr lang="en-US" sz="1600" dirty="0" err="1"/>
              <a:t>Cornejo</a:t>
            </a:r>
            <a:r>
              <a:rPr lang="en-US" sz="1600" dirty="0"/>
              <a:t>, I., et al. (2016). "Adherence to the Mediterranean diet and academic performance in youth." </a:t>
            </a:r>
            <a:r>
              <a:rPr lang="en-US" sz="1600" u="sng" dirty="0" err="1"/>
              <a:t>Eur</a:t>
            </a:r>
            <a:r>
              <a:rPr lang="en-US" sz="1600" u="sng" dirty="0"/>
              <a:t> J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55</a:t>
            </a:r>
            <a:r>
              <a:rPr lang="en-US" sz="1600" u="sng" dirty="0"/>
              <a:t>(3): 1133-1140.</a:t>
            </a:r>
            <a:r>
              <a:rPr lang="en-US" sz="1600" dirty="0"/>
              <a:t>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Opie, R. S., et al. (2017). "Dietary recommendations for the prevention of depression."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u="sng" dirty="0" err="1"/>
              <a:t>Neurosci</a:t>
            </a:r>
            <a:r>
              <a:rPr lang="en-US" sz="1600" u="sng" dirty="0"/>
              <a:t> </a:t>
            </a:r>
            <a:r>
              <a:rPr lang="en-US" sz="1600" b="1" u="sng" dirty="0"/>
              <a:t>20</a:t>
            </a:r>
            <a:r>
              <a:rPr lang="en-US" sz="1600" u="sng" dirty="0"/>
              <a:t>(3): 161-171.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 err="1"/>
              <a:t>Yary</a:t>
            </a:r>
            <a:r>
              <a:rPr lang="en-US" sz="1600" dirty="0"/>
              <a:t>, T., et al. (2016). "Dietary magnesium intake &amp; the incidence of depression: A 20-year follow-up study." </a:t>
            </a:r>
            <a:r>
              <a:rPr lang="en-US" sz="1600" u="sng" dirty="0"/>
              <a:t>Journal of Affective Disorders </a:t>
            </a:r>
            <a:r>
              <a:rPr lang="en-US" sz="1600" b="1" u="sng" dirty="0"/>
              <a:t>193</a:t>
            </a:r>
            <a:r>
              <a:rPr lang="en-US" sz="1600" u="sng" dirty="0"/>
              <a:t>: 94-98.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Martinez-Gonzalez, M. A. and A. Sanchez-Villegas (2016). "Food patterns and the prevention of depression." </a:t>
            </a:r>
            <a:r>
              <a:rPr lang="en-US" sz="1600" u="sng" dirty="0" err="1"/>
              <a:t>Proc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u="sng" dirty="0" err="1"/>
              <a:t>Soc</a:t>
            </a:r>
            <a:r>
              <a:rPr lang="en-US" sz="1600" u="sng" dirty="0"/>
              <a:t> </a:t>
            </a:r>
            <a:r>
              <a:rPr lang="en-US" sz="1600" b="1" u="sng" dirty="0"/>
              <a:t>75</a:t>
            </a:r>
            <a:r>
              <a:rPr lang="en-US" sz="1600" u="sng" dirty="0"/>
              <a:t>(2): 139-146.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Hayward, J., et al. (2016). "Lifestyle factors and adolescent depressive symptomatology: Associations and effect sizes of diet, physical activity and sedentary behaviour." </a:t>
            </a:r>
            <a:r>
              <a:rPr lang="en-US" sz="1600" u="sng" dirty="0" err="1"/>
              <a:t>Aust</a:t>
            </a:r>
            <a:r>
              <a:rPr lang="en-US" sz="1600" u="sng" dirty="0"/>
              <a:t> N Z J Psychiatry </a:t>
            </a:r>
            <a:r>
              <a:rPr lang="en-US" sz="1600" b="1" u="sng" dirty="0"/>
              <a:t>50</a:t>
            </a:r>
            <a:r>
              <a:rPr lang="en-US" sz="1600" u="sng" dirty="0"/>
              <a:t>(11): 1064-1073.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Dash, S. R., et al. (2016). "Diet and common mental disorders: the imperative to translate evidence into action." </a:t>
            </a:r>
            <a:r>
              <a:rPr lang="en-US" sz="1600" u="sng" dirty="0"/>
              <a:t>Frontiers in Public Health </a:t>
            </a:r>
            <a:r>
              <a:rPr lang="en-US" sz="1600" b="1" u="sng" dirty="0"/>
              <a:t>4</a:t>
            </a:r>
            <a:r>
              <a:rPr lang="en-US" sz="1600" u="sng" dirty="0"/>
              <a:t>: 81.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Chang, S.-C., et al. (2016). "Dietary flavonoid intake and risk of incident depression in midlife and older women." </a:t>
            </a:r>
            <a:r>
              <a:rPr lang="en-US" sz="1600" u="sng" dirty="0"/>
              <a:t>Am J </a:t>
            </a:r>
            <a:r>
              <a:rPr lang="en-US" sz="1600" u="sng" dirty="0" err="1"/>
              <a:t>Clin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104</a:t>
            </a:r>
            <a:r>
              <a:rPr lang="en-US" sz="1600" u="sng" dirty="0"/>
              <a:t>(3): 704-714.</a:t>
            </a:r>
            <a:endParaRPr lang="en-US" sz="1600" dirty="0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8515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5297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280" y="197768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dietary treatment of depression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572000" y="1052736"/>
            <a:ext cx="4248472" cy="5400600"/>
          </a:xfrm>
        </p:spPr>
        <p:txBody>
          <a:bodyPr lIns="92075" tIns="46038" rIns="92075" bIns="46038"/>
          <a:lstStyle/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67 enrolled (48 female); 56 completed 12 weeks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4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46 already on medication, 30 having psychotherapy and 21 were using both            </a:t>
            </a:r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4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33 to dietary intervention,   34 to social support control   </a:t>
            </a: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4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 err="1"/>
              <a:t>madrs</a:t>
            </a:r>
            <a:r>
              <a:rPr lang="en-US" sz="2400" dirty="0"/>
              <a:t> depression scored dropped from ~26 to ~14 in diet group &amp; from ~25 to ~21 in control </a:t>
            </a:r>
            <a:r>
              <a:rPr lang="mr-IN" sz="2400" dirty="0"/>
              <a:t>–</a:t>
            </a:r>
            <a:r>
              <a:rPr lang="en-US" sz="2400" dirty="0"/>
              <a:t> with similar results for anxiety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4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this is a highly significant difference </a:t>
            </a:r>
            <a:r>
              <a:rPr lang="mr-IN" sz="2400" dirty="0"/>
              <a:t>–</a:t>
            </a:r>
            <a:r>
              <a:rPr lang="en-US" sz="2400" dirty="0"/>
              <a:t> p &lt; 0.001</a:t>
            </a: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40444" y="6669360"/>
            <a:ext cx="7991996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2008" y="5013176"/>
            <a:ext cx="4499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Jacka</a:t>
            </a:r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F., O’Neil, A., Opie, R. et al (2017). ”A </a:t>
            </a:r>
            <a:r>
              <a:rPr lang="en-US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randomised</a:t>
            </a:r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controlled trial of dietary improvement for adults with major depression (the ‘SMILES’ trial).” BMC Medicine 15:23.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40" y="1061209"/>
            <a:ext cx="4057529" cy="387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1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97768"/>
            <a:ext cx="8819456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12 week reduction in depression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29246" y="6741368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01" y="1124744"/>
            <a:ext cx="6851278" cy="4176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8840" y="5445224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FFCC"/>
                </a:solidFill>
              </a:rPr>
              <a:t>MADRS (depression) scores for dietary support &amp; social support groups at baseline and at endpoint.  </a:t>
            </a:r>
          </a:p>
          <a:p>
            <a:pPr algn="ctr"/>
            <a:r>
              <a:rPr lang="en-US" sz="2200" dirty="0">
                <a:solidFill>
                  <a:srgbClr val="FFFFCC"/>
                </a:solidFill>
              </a:rPr>
              <a:t>p &lt; 0.001.  Effect size: Cohen’s d = -1.16. </a:t>
            </a:r>
          </a:p>
        </p:txBody>
      </p:sp>
    </p:spTree>
    <p:extLst>
      <p:ext uri="{BB962C8B-B14F-4D97-AF65-F5344CB8AC3E}">
        <p14:creationId xmlns:p14="http://schemas.microsoft.com/office/powerpoint/2010/main" val="276619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44624"/>
            <a:ext cx="8819456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better adherence better results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84460" y="6741368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836712"/>
            <a:ext cx="768085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97433"/>
      </p:ext>
    </p:extLst>
  </p:cSld>
  <p:clrMapOvr>
    <a:masterClrMapping/>
  </p:clrMapOvr>
</p:sld>
</file>

<file path=ppt/theme/theme1.xml><?xml version="1.0" encoding="utf-8"?>
<a:theme xmlns:a="http://schemas.openxmlformats.org/drawingml/2006/main" name="Compass">
  <a:themeElements>
    <a:clrScheme name="Custom 4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F1CD50"/>
      </a:accent1>
      <a:accent2>
        <a:srgbClr val="A1C607"/>
      </a:accent2>
      <a:accent3>
        <a:srgbClr val="B2B6AD"/>
      </a:accent3>
      <a:accent4>
        <a:srgbClr val="DADADA"/>
      </a:accent4>
      <a:accent5>
        <a:srgbClr val="CAE2AA"/>
      </a:accent5>
      <a:accent6>
        <a:srgbClr val="95C422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CG Omega"/>
        <a:ea typeface=""/>
        <a:cs typeface=""/>
      </a:majorFont>
      <a:minorFont>
        <a:latin typeface="CG Omeg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17635</TotalTime>
  <Words>1682</Words>
  <Application>Microsoft Macintosh PowerPoint</Application>
  <PresentationFormat>On-screen Show (4:3)</PresentationFormat>
  <Paragraphs>145</Paragraphs>
  <Slides>24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.SF NS Symbols Regular</vt:lpstr>
      <vt:lpstr>Arial</vt:lpstr>
      <vt:lpstr>CG Omega</vt:lpstr>
      <vt:lpstr>Comic Sans MS</vt:lpstr>
      <vt:lpstr>Symbol</vt:lpstr>
      <vt:lpstr>Tahoma</vt:lpstr>
      <vt:lpstr>Times New Roman</vt:lpstr>
      <vt:lpstr>Wingdings</vt:lpstr>
      <vt:lpstr>Wingdings 2</vt:lpstr>
      <vt:lpstr>Compass</vt:lpstr>
      <vt:lpstr>Office Theme</vt:lpstr>
      <vt:lpstr>Blends</vt:lpstr>
      <vt:lpstr>Chart</vt:lpstr>
      <vt:lpstr>general orientation </vt:lpstr>
      <vt:lpstr>course outline/our journey </vt:lpstr>
      <vt:lpstr>good food is crucial for both physical &amp; psychological health</vt:lpstr>
      <vt:lpstr>diet &amp; mortality</vt:lpstr>
      <vt:lpstr>mediterranean diet &amp; overall health</vt:lpstr>
      <vt:lpstr>mediterranean diet &amp; mental health</vt:lpstr>
      <vt:lpstr>dietary treatment of depression</vt:lpstr>
      <vt:lpstr>12 week reduction in depression</vt:lpstr>
      <vt:lpstr>better adherence better results</vt:lpstr>
      <vt:lpstr>PowerPoint Presentation</vt:lpstr>
      <vt:lpstr>PowerPoint Presentation</vt:lpstr>
      <vt:lpstr>PowerPoint Presentation</vt:lpstr>
      <vt:lpstr>dangers of alcohol</vt:lpstr>
      <vt:lpstr>drugs ordered by overall harm scores</vt:lpstr>
      <vt:lpstr>exercise</vt:lpstr>
      <vt:lpstr>do you want to be 14 yrs younger?</vt:lpstr>
      <vt:lpstr>willpower</vt:lpstr>
      <vt:lpstr>PowerPoint Presentation</vt:lpstr>
      <vt:lpstr>PowerPoint Presentation</vt:lpstr>
      <vt:lpstr>balance cool ‘know’ &amp; hot ‘go’ systems</vt:lpstr>
      <vt:lpstr>general orientation </vt:lpstr>
      <vt:lpstr>willpower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experience as a client important for being an effective cognitive therapist?</dc:title>
  <dc:creator>James Hawkins.</dc:creator>
  <cp:lastModifiedBy>James Hawkins</cp:lastModifiedBy>
  <cp:revision>912</cp:revision>
  <cp:lastPrinted>2019-05-13T16:48:23Z</cp:lastPrinted>
  <dcterms:created xsi:type="dcterms:W3CDTF">2003-01-22T11:21:49Z</dcterms:created>
  <dcterms:modified xsi:type="dcterms:W3CDTF">2019-05-15T05:22:38Z</dcterms:modified>
</cp:coreProperties>
</file>