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3"/>
  </p:notesMasterIdLst>
  <p:handoutMasterIdLst>
    <p:handoutMasterId r:id="rId24"/>
  </p:handoutMasterIdLst>
  <p:sldIdLst>
    <p:sldId id="406" r:id="rId2"/>
    <p:sldId id="649" r:id="rId3"/>
    <p:sldId id="657" r:id="rId4"/>
    <p:sldId id="655" r:id="rId5"/>
    <p:sldId id="658" r:id="rId6"/>
    <p:sldId id="670" r:id="rId7"/>
    <p:sldId id="650" r:id="rId8"/>
    <p:sldId id="661" r:id="rId9"/>
    <p:sldId id="663" r:id="rId10"/>
    <p:sldId id="664" r:id="rId11"/>
    <p:sldId id="665" r:id="rId12"/>
    <p:sldId id="666" r:id="rId13"/>
    <p:sldId id="669" r:id="rId14"/>
    <p:sldId id="667" r:id="rId15"/>
    <p:sldId id="671" r:id="rId16"/>
    <p:sldId id="672" r:id="rId17"/>
    <p:sldId id="668" r:id="rId18"/>
    <p:sldId id="660" r:id="rId19"/>
    <p:sldId id="651" r:id="rId20"/>
    <p:sldId id="656" r:id="rId21"/>
    <p:sldId id="654"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1993" autoAdjust="0"/>
  </p:normalViewPr>
  <p:slideViewPr>
    <p:cSldViewPr>
      <p:cViewPr>
        <p:scale>
          <a:sx n="100" d="100"/>
          <a:sy n="100" d="100"/>
        </p:scale>
        <p:origin x="-3032" y="-91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smtClean="0"/>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smtClean="0"/>
              <a:t>experiential groups</a:t>
            </a:r>
            <a:endParaRPr lang="en-GB" sz="2400" b="1" i="1" smtClean="0"/>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smtClean="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43608" y="5949280"/>
            <a:ext cx="7056784" cy="864096"/>
          </a:xfrm>
        </p:spPr>
        <p:txBody>
          <a:bodyPr/>
          <a:lstStyle/>
          <a:p>
            <a:pPr eaLnBrk="1" hangingPunct="1">
              <a:defRPr/>
            </a:pPr>
            <a:r>
              <a:rPr lang="en-GB" sz="2000" b="1" i="1" spc="-100" dirty="0" err="1" smtClean="0">
                <a:solidFill>
                  <a:schemeClr val="accent5"/>
                </a:solidFill>
                <a:latin typeface="Comic Sans MS" pitchFamily="66" charset="0"/>
                <a:ea typeface="+mj-ea"/>
                <a:cs typeface="+mj-cs"/>
              </a:rPr>
              <a:t>james</a:t>
            </a:r>
            <a:r>
              <a:rPr lang="en-GB" sz="2000" b="1" i="1" spc="-100" dirty="0" smtClean="0">
                <a:solidFill>
                  <a:schemeClr val="accent5"/>
                </a:solidFill>
                <a:latin typeface="Comic Sans MS" pitchFamily="66" charset="0"/>
                <a:ea typeface="+mj-ea"/>
                <a:cs typeface="+mj-cs"/>
              </a:rPr>
              <a:t> </a:t>
            </a:r>
            <a:r>
              <a:rPr lang="en-GB" sz="2000" b="1" i="1" spc="-100" dirty="0" err="1" smtClean="0">
                <a:solidFill>
                  <a:schemeClr val="accent5"/>
                </a:solidFill>
                <a:latin typeface="Comic Sans MS" pitchFamily="66" charset="0"/>
                <a:ea typeface="+mj-ea"/>
                <a:cs typeface="+mj-cs"/>
              </a:rPr>
              <a:t>hawkins</a:t>
            </a:r>
            <a:r>
              <a:rPr lang="en-GB" sz="2000" b="1" i="1" spc="-100" dirty="0">
                <a:solidFill>
                  <a:schemeClr val="accent5"/>
                </a:solidFill>
                <a:latin typeface="Comic Sans MS" pitchFamily="66" charset="0"/>
                <a:ea typeface="+mj-ea"/>
                <a:cs typeface="+mj-cs"/>
              </a:rPr>
              <a:t>,</a:t>
            </a:r>
            <a:r>
              <a:rPr lang="en-GB" sz="2000" b="1" i="1" spc="-100" dirty="0" smtClean="0">
                <a:solidFill>
                  <a:schemeClr val="accent5"/>
                </a:solidFill>
                <a:latin typeface="Comic Sans MS" pitchFamily="66" charset="0"/>
                <a:ea typeface="+mj-ea"/>
                <a:cs typeface="+mj-cs"/>
              </a:rPr>
              <a:t> </a:t>
            </a:r>
            <a:r>
              <a:rPr lang="en-GB" sz="2000" b="1" i="1" spc="-100" dirty="0" err="1" smtClean="0">
                <a:solidFill>
                  <a:schemeClr val="accent5"/>
                </a:solidFill>
                <a:latin typeface="Comic Sans MS" pitchFamily="66" charset="0"/>
                <a:ea typeface="+mj-ea"/>
                <a:cs typeface="+mj-cs"/>
              </a:rPr>
              <a:t>goodmedicine.org.uk</a:t>
            </a:r>
            <a:endParaRPr lang="en-GB" sz="2000" b="1" i="1" spc="-100" dirty="0" smtClean="0">
              <a:solidFill>
                <a:schemeClr val="accent5"/>
              </a:solidFill>
              <a:latin typeface="Comic Sans MS" pitchFamily="66" charset="0"/>
              <a:ea typeface="+mj-ea"/>
              <a:cs typeface="+mj-cs"/>
            </a:endParaRPr>
          </a:p>
          <a:p>
            <a:pPr eaLnBrk="1" hangingPunct="1">
              <a:defRPr/>
            </a:pPr>
            <a:r>
              <a:rPr lang="en-GB" sz="2000" b="1" i="1" spc="-100" dirty="0" err="1" smtClean="0">
                <a:solidFill>
                  <a:schemeClr val="accent5"/>
                </a:solidFill>
                <a:latin typeface="Comic Sans MS" pitchFamily="66" charset="0"/>
                <a:ea typeface="+mj-ea"/>
                <a:cs typeface="+mj-cs"/>
              </a:rPr>
              <a:t>edinburgh</a:t>
            </a:r>
            <a:r>
              <a:rPr lang="en-GB" sz="2000" b="1" i="1" spc="-100" dirty="0" smtClean="0">
                <a:solidFill>
                  <a:schemeClr val="accent5"/>
                </a:solidFill>
                <a:latin typeface="Comic Sans MS" pitchFamily="66" charset="0"/>
                <a:ea typeface="+mj-ea"/>
                <a:cs typeface="+mj-cs"/>
              </a:rPr>
              <a:t> university ‘collider’, 2</a:t>
            </a:r>
            <a:r>
              <a:rPr lang="en-GB" sz="2000" b="1" i="1" spc="-100" baseline="30000" dirty="0" smtClean="0">
                <a:solidFill>
                  <a:schemeClr val="accent5"/>
                </a:solidFill>
                <a:latin typeface="Comic Sans MS" pitchFamily="66" charset="0"/>
                <a:ea typeface="+mj-ea"/>
                <a:cs typeface="+mj-cs"/>
              </a:rPr>
              <a:t>nd</a:t>
            </a:r>
            <a:r>
              <a:rPr lang="en-GB" sz="2000" b="1" i="1" spc="-100" dirty="0" smtClean="0">
                <a:solidFill>
                  <a:schemeClr val="accent5"/>
                </a:solidFill>
                <a:latin typeface="Comic Sans MS" pitchFamily="66" charset="0"/>
                <a:ea typeface="+mj-ea"/>
                <a:cs typeface="+mj-cs"/>
              </a:rPr>
              <a:t> </a:t>
            </a:r>
            <a:r>
              <a:rPr lang="en-GB" sz="2000" b="1" i="1" spc="-100" dirty="0" err="1" smtClean="0">
                <a:solidFill>
                  <a:schemeClr val="accent5"/>
                </a:solidFill>
                <a:latin typeface="Comic Sans MS" pitchFamily="66" charset="0"/>
                <a:ea typeface="+mj-ea"/>
                <a:cs typeface="+mj-cs"/>
              </a:rPr>
              <a:t>june</a:t>
            </a:r>
            <a:r>
              <a:rPr lang="en-GB" sz="2000" b="1" i="1" spc="-100" dirty="0" smtClean="0">
                <a:solidFill>
                  <a:schemeClr val="accent5"/>
                </a:solidFill>
                <a:latin typeface="Comic Sans MS" pitchFamily="66" charset="0"/>
                <a:ea typeface="+mj-ea"/>
                <a:cs typeface="+mj-cs"/>
              </a:rPr>
              <a:t> ‘17</a:t>
            </a:r>
            <a:endParaRPr lang="en-GB" sz="2000" b="1" i="1" spc="-100" dirty="0">
              <a:solidFill>
                <a:schemeClr val="accent5"/>
              </a:solidFill>
              <a:latin typeface="Comic Sans MS" pitchFamily="66" charset="0"/>
              <a:ea typeface="+mj-ea"/>
              <a:cs typeface="+mj-cs"/>
            </a:endParaRPr>
          </a:p>
        </p:txBody>
      </p:sp>
      <p:sp>
        <p:nvSpPr>
          <p:cNvPr id="2050" name="Rectangle 2"/>
          <p:cNvSpPr>
            <a:spLocks noGrp="1" noChangeArrowheads="1"/>
          </p:cNvSpPr>
          <p:nvPr>
            <p:ph type="ctrTitle"/>
          </p:nvPr>
        </p:nvSpPr>
        <p:spPr>
          <a:xfrm>
            <a:off x="1331640" y="260648"/>
            <a:ext cx="6480720" cy="986555"/>
          </a:xfrm>
        </p:spPr>
        <p:txBody>
          <a:bodyPr/>
          <a:lstStyle/>
          <a:p>
            <a:pPr eaLnBrk="1" hangingPunct="1">
              <a:defRPr/>
            </a:pPr>
            <a:r>
              <a:rPr lang="en-GB" sz="6600" b="1" i="1" spc="-100" dirty="0" smtClean="0">
                <a:latin typeface="Comic Sans MS" pitchFamily="66" charset="0"/>
              </a:rPr>
              <a:t>compassion</a:t>
            </a:r>
            <a:endParaRPr lang="en-GB" sz="6600" b="1" i="1" spc="-100" dirty="0" smtClean="0"/>
          </a:p>
        </p:txBody>
      </p:sp>
    </p:spTree>
    <p:extLst>
      <p:ext uri="{BB962C8B-B14F-4D97-AF65-F5344CB8AC3E}">
        <p14:creationId xmlns:p14="http://schemas.microsoft.com/office/powerpoint/2010/main" val="1190605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16062"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p:cNvPicPr>
            <a:picLocks noChangeAspect="1"/>
          </p:cNvPicPr>
          <p:nvPr/>
        </p:nvPicPr>
        <p:blipFill>
          <a:blip r:embed="rId2"/>
          <a:stretch>
            <a:fillRect/>
          </a:stretch>
        </p:blipFill>
        <p:spPr>
          <a:xfrm>
            <a:off x="1751332" y="188640"/>
            <a:ext cx="5569328" cy="5760640"/>
          </a:xfrm>
          <a:prstGeom prst="rect">
            <a:avLst/>
          </a:prstGeom>
        </p:spPr>
      </p:pic>
      <p:sp>
        <p:nvSpPr>
          <p:cNvPr id="3" name="TextBox 2"/>
          <p:cNvSpPr txBox="1"/>
          <p:nvPr/>
        </p:nvSpPr>
        <p:spPr>
          <a:xfrm>
            <a:off x="-252536" y="6023029"/>
            <a:ext cx="9577064" cy="646331"/>
          </a:xfrm>
          <a:prstGeom prst="rect">
            <a:avLst/>
          </a:prstGeom>
          <a:noFill/>
        </p:spPr>
        <p:txBody>
          <a:bodyPr wrap="square" rtlCol="0">
            <a:spAutoFit/>
          </a:bodyPr>
          <a:lstStyle/>
          <a:p>
            <a:pPr algn="ctr"/>
            <a:r>
              <a:rPr lang="en-US" dirty="0">
                <a:effectLst>
                  <a:outerShdw blurRad="50800" dist="38100" dir="2700000" algn="tl" rotWithShape="0">
                    <a:prstClr val="black">
                      <a:alpha val="40000"/>
                    </a:prstClr>
                  </a:outerShdw>
                </a:effectLst>
              </a:rPr>
              <a:t>Schwartz, </a:t>
            </a:r>
            <a:r>
              <a:rPr lang="en-US" dirty="0" smtClean="0">
                <a:effectLst>
                  <a:outerShdw blurRad="50800" dist="38100" dir="2700000" algn="tl" rotWithShape="0">
                    <a:prstClr val="black">
                      <a:alpha val="40000"/>
                    </a:prstClr>
                  </a:outerShdw>
                </a:effectLst>
              </a:rPr>
              <a:t>S. </a:t>
            </a:r>
            <a:r>
              <a:rPr lang="en-US" dirty="0">
                <a:effectLst>
                  <a:outerShdw blurRad="50800" dist="38100" dir="2700000" algn="tl" rotWithShape="0">
                    <a:prstClr val="black">
                      <a:alpha val="40000"/>
                    </a:prstClr>
                  </a:outerShdw>
                </a:effectLst>
              </a:rPr>
              <a:t>&amp;</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K. </a:t>
            </a:r>
            <a:r>
              <a:rPr lang="en-US" dirty="0" err="1">
                <a:effectLst>
                  <a:outerShdw blurRad="50800" dist="38100" dir="2700000" algn="tl" rotWithShape="0">
                    <a:prstClr val="black">
                      <a:alpha val="40000"/>
                    </a:prstClr>
                  </a:outerShdw>
                </a:effectLst>
              </a:rPr>
              <a:t>Boehnke</a:t>
            </a:r>
            <a:r>
              <a:rPr lang="en-US" dirty="0">
                <a:effectLst>
                  <a:outerShdw blurRad="50800" dist="38100" dir="2700000" algn="tl" rotWithShape="0">
                    <a:prstClr val="black">
                      <a:alpha val="40000"/>
                    </a:prstClr>
                  </a:outerShdw>
                </a:effectLst>
              </a:rPr>
              <a:t> (2004). "Evaluating the structure of human values with confirmatory factor analysis." </a:t>
            </a:r>
            <a:r>
              <a:rPr lang="en-US" u="sng" dirty="0" smtClean="0">
                <a:effectLst>
                  <a:outerShdw blurRad="50800" dist="38100" dir="2700000" algn="tl" rotWithShape="0">
                    <a:prstClr val="black">
                      <a:alpha val="40000"/>
                    </a:prstClr>
                  </a:outerShdw>
                </a:effectLst>
              </a:rPr>
              <a:t>J </a:t>
            </a:r>
            <a:r>
              <a:rPr lang="en-US" u="sng" dirty="0">
                <a:effectLst>
                  <a:outerShdw blurRad="50800" dist="38100" dir="2700000" algn="tl" rotWithShape="0">
                    <a:prstClr val="black">
                      <a:alpha val="40000"/>
                    </a:prstClr>
                  </a:outerShdw>
                </a:effectLst>
              </a:rPr>
              <a:t>Research in Personality </a:t>
            </a:r>
            <a:r>
              <a:rPr lang="en-US" b="1" u="sng" dirty="0">
                <a:effectLst>
                  <a:outerShdw blurRad="50800" dist="38100" dir="2700000" algn="tl" rotWithShape="0">
                    <a:prstClr val="black">
                      <a:alpha val="40000"/>
                    </a:prstClr>
                  </a:outerShdw>
                </a:effectLst>
              </a:rPr>
              <a:t>38</a:t>
            </a:r>
            <a:r>
              <a:rPr lang="en-US" u="sng" dirty="0">
                <a:effectLst>
                  <a:outerShdw blurRad="50800" dist="38100" dir="2700000" algn="tl" rotWithShape="0">
                    <a:prstClr val="black">
                      <a:alpha val="40000"/>
                    </a:prstClr>
                  </a:outerShdw>
                </a:effectLst>
              </a:rPr>
              <a:t>(3): 230-</a:t>
            </a:r>
            <a:r>
              <a:rPr lang="en-US" u="sng" dirty="0" smtClean="0">
                <a:effectLst>
                  <a:outerShdw blurRad="50800" dist="38100" dir="2700000" algn="tl" rotWithShape="0">
                    <a:prstClr val="black">
                      <a:alpha val="40000"/>
                    </a:prstClr>
                  </a:outerShdw>
                </a:effectLst>
              </a:rPr>
              <a:t>255</a:t>
            </a:r>
            <a:endParaRPr lang="en-US" dirty="0">
              <a:effectLst>
                <a:outerShdw blurRad="50800" dist="38100" dir="2700000" algn="tl" rotWithShape="0">
                  <a:prstClr val="black">
                    <a:alpha val="40000"/>
                  </a:prstClr>
                </a:outerShdw>
              </a:effectLst>
            </a:endParaRPr>
          </a:p>
        </p:txBody>
      </p:sp>
      <p:sp>
        <p:nvSpPr>
          <p:cNvPr id="7" name="Oval 6"/>
          <p:cNvSpPr/>
          <p:nvPr/>
        </p:nvSpPr>
        <p:spPr>
          <a:xfrm rot="20373165">
            <a:off x="2409658" y="1433053"/>
            <a:ext cx="3429526" cy="1483195"/>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866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81954"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6876256" y="2636912"/>
            <a:ext cx="2088232" cy="2708434"/>
          </a:xfrm>
          <a:prstGeom prst="rect">
            <a:avLst/>
          </a:prstGeom>
          <a:noFill/>
          <a:ln w="19050">
            <a:solidFill>
              <a:schemeClr val="accent2"/>
            </a:solidFill>
            <a:prstDash val="lgDash"/>
          </a:ln>
        </p:spPr>
        <p:txBody>
          <a:bodyPr wrap="square" rtlCol="0">
            <a:spAutoFit/>
          </a:bodyPr>
          <a:lstStyle/>
          <a:p>
            <a:pPr algn="ctr"/>
            <a:r>
              <a:rPr lang="en-GB" dirty="0" smtClean="0">
                <a:effectLst>
                  <a:outerShdw blurRad="50800" dist="38100" dir="2700000" algn="tl" rotWithShape="0">
                    <a:prstClr val="black">
                      <a:alpha val="40000"/>
                    </a:prstClr>
                  </a:outerShdw>
                </a:effectLst>
              </a:rPr>
              <a:t>“</a:t>
            </a:r>
            <a:r>
              <a:rPr lang="en-GB" dirty="0">
                <a:effectLst>
                  <a:outerShdw blurRad="50800" dist="38100" dir="2700000" algn="tl" rotWithShape="0">
                    <a:prstClr val="black">
                      <a:alpha val="40000"/>
                    </a:prstClr>
                  </a:outerShdw>
                </a:effectLst>
              </a:rPr>
              <a:t>If you want others to be happy, practice compassion. </a:t>
            </a:r>
            <a:endParaRPr lang="en-GB" dirty="0" smtClean="0">
              <a:effectLst>
                <a:outerShdw blurRad="50800" dist="38100" dir="2700000" algn="tl" rotWithShape="0">
                  <a:prstClr val="black">
                    <a:alpha val="40000"/>
                  </a:prstClr>
                </a:outerShdw>
              </a:effectLst>
            </a:endParaRPr>
          </a:p>
          <a:p>
            <a:pPr algn="ctr"/>
            <a:r>
              <a:rPr lang="en-GB" dirty="0">
                <a:effectLst>
                  <a:outerShdw blurRad="50800" dist="38100" dir="2700000" algn="tl" rotWithShape="0">
                    <a:prstClr val="black">
                      <a:alpha val="40000"/>
                    </a:prstClr>
                  </a:outerShdw>
                </a:effectLst>
              </a:rPr>
              <a:t> </a:t>
            </a:r>
            <a:r>
              <a:rPr lang="en-GB" dirty="0" smtClean="0">
                <a:effectLst>
                  <a:outerShdw blurRad="50800" dist="38100" dir="2700000" algn="tl" rotWithShape="0">
                    <a:prstClr val="black">
                      <a:alpha val="40000"/>
                    </a:prstClr>
                  </a:outerShdw>
                </a:effectLst>
              </a:rPr>
              <a:t> If </a:t>
            </a:r>
            <a:r>
              <a:rPr lang="en-GB" dirty="0">
                <a:effectLst>
                  <a:outerShdw blurRad="50800" dist="38100" dir="2700000" algn="tl" rotWithShape="0">
                    <a:prstClr val="black">
                      <a:alpha val="40000"/>
                    </a:prstClr>
                  </a:outerShdw>
                </a:effectLst>
              </a:rPr>
              <a:t>you want to be happy, practice compassion.”</a:t>
            </a:r>
          </a:p>
          <a:p>
            <a:pPr algn="ctr"/>
            <a:r>
              <a:rPr lang="en-GB" sz="800" dirty="0">
                <a:effectLst>
                  <a:outerShdw blurRad="50800" dist="38100" dir="2700000" algn="tl" rotWithShape="0">
                    <a:prstClr val="black">
                      <a:alpha val="40000"/>
                    </a:prstClr>
                  </a:outerShdw>
                </a:effectLst>
              </a:rPr>
              <a:t> </a:t>
            </a:r>
            <a:r>
              <a:rPr lang="en-GB" sz="800" dirty="0" smtClean="0">
                <a:effectLst>
                  <a:outerShdw blurRad="50800" dist="38100" dir="2700000" algn="tl" rotWithShape="0">
                    <a:prstClr val="black">
                      <a:alpha val="40000"/>
                    </a:prstClr>
                  </a:outerShdw>
                </a:effectLst>
              </a:rPr>
              <a:t>                                                              </a:t>
            </a:r>
            <a:r>
              <a:rPr lang="en-GB" dirty="0" smtClean="0">
                <a:effectLst>
                  <a:outerShdw blurRad="50800" dist="38100" dir="2700000" algn="tl" rotWithShape="0">
                    <a:prstClr val="black">
                      <a:alpha val="40000"/>
                    </a:prstClr>
                  </a:outerShdw>
                </a:effectLst>
              </a:rPr>
              <a:t>Dalai Lama</a:t>
            </a:r>
            <a:endParaRPr lang="en-GB" dirty="0">
              <a:effectLst>
                <a:outerShdw blurRad="50800" dist="38100" dir="2700000" algn="tl" rotWithShape="0">
                  <a:prstClr val="black">
                    <a:alpha val="40000"/>
                  </a:prstClr>
                </a:outerShdw>
              </a:effectLst>
            </a:endParaRPr>
          </a:p>
        </p:txBody>
      </p:sp>
      <p:sp>
        <p:nvSpPr>
          <p:cNvPr id="3" name="TextBox 2"/>
          <p:cNvSpPr txBox="1"/>
          <p:nvPr/>
        </p:nvSpPr>
        <p:spPr>
          <a:xfrm>
            <a:off x="450752" y="188640"/>
            <a:ext cx="8302273" cy="1200329"/>
          </a:xfrm>
          <a:prstGeom prst="rect">
            <a:avLst/>
          </a:prstGeom>
          <a:noFill/>
        </p:spPr>
        <p:txBody>
          <a:bodyPr wrap="none" rtlCol="0">
            <a:spAutoFit/>
          </a:bodyPr>
          <a:lstStyle/>
          <a:p>
            <a:pPr algn="ctr"/>
            <a:r>
              <a:rPr lang="en-US" sz="3600" dirty="0" smtClean="0">
                <a:solidFill>
                  <a:schemeClr val="tx2"/>
                </a:solidFill>
                <a:effectLst>
                  <a:outerShdw blurRad="50800" dist="38100" dir="2700000" algn="tl" rotWithShape="0">
                    <a:prstClr val="black">
                      <a:alpha val="40000"/>
                    </a:prstClr>
                  </a:outerShdw>
                </a:effectLst>
              </a:rPr>
              <a:t>the wonderful work of </a:t>
            </a:r>
            <a:r>
              <a:rPr lang="en-US" sz="3600" dirty="0" err="1" smtClean="0">
                <a:solidFill>
                  <a:schemeClr val="tx2"/>
                </a:solidFill>
                <a:effectLst>
                  <a:outerShdw blurRad="50800" dist="38100" dir="2700000" algn="tl" rotWithShape="0">
                    <a:prstClr val="black">
                      <a:alpha val="40000"/>
                    </a:prstClr>
                  </a:outerShdw>
                </a:effectLst>
              </a:rPr>
              <a:t>tania</a:t>
            </a:r>
            <a:r>
              <a:rPr lang="en-US" sz="3600" dirty="0" smtClean="0">
                <a:solidFill>
                  <a:schemeClr val="tx2"/>
                </a:solidFill>
                <a:effectLst>
                  <a:outerShdw blurRad="50800" dist="38100" dir="2700000" algn="tl" rotWithShape="0">
                    <a:prstClr val="black">
                      <a:alpha val="40000"/>
                    </a:prstClr>
                  </a:outerShdw>
                </a:effectLst>
              </a:rPr>
              <a:t> singer</a:t>
            </a:r>
          </a:p>
          <a:p>
            <a:pPr algn="ctr"/>
            <a:r>
              <a:rPr lang="en-US" sz="3600" dirty="0" smtClean="0">
                <a:solidFill>
                  <a:schemeClr val="tx2"/>
                </a:solidFill>
                <a:effectLst>
                  <a:outerShdw blurRad="50800" dist="38100" dir="2700000" algn="tl" rotWithShape="0">
                    <a:prstClr val="black">
                      <a:alpha val="40000"/>
                    </a:prstClr>
                  </a:outerShdw>
                </a:effectLst>
              </a:rPr>
              <a:t>“the resource project”</a:t>
            </a:r>
            <a:endParaRPr lang="en-US" sz="3600" dirty="0">
              <a:solidFill>
                <a:schemeClr val="tx2"/>
              </a:solidFill>
              <a:effectLst>
                <a:outerShdw blurRad="50800" dist="38100" dir="2700000" algn="tl" rotWithShape="0">
                  <a:prstClr val="black">
                    <a:alpha val="40000"/>
                  </a:prstClr>
                </a:outerShdw>
              </a:effectLst>
            </a:endParaRPr>
          </a:p>
        </p:txBody>
      </p:sp>
      <p:sp>
        <p:nvSpPr>
          <p:cNvPr id="7" name="TextBox 6"/>
          <p:cNvSpPr txBox="1"/>
          <p:nvPr/>
        </p:nvSpPr>
        <p:spPr>
          <a:xfrm>
            <a:off x="88280" y="1497558"/>
            <a:ext cx="9020224" cy="923330"/>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Kok</a:t>
            </a:r>
            <a:r>
              <a:rPr lang="en-US" dirty="0">
                <a:effectLst>
                  <a:outerShdw blurRad="50800" dist="38100" dir="2700000" algn="tl" rotWithShape="0">
                    <a:prstClr val="black">
                      <a:alpha val="40000"/>
                    </a:prstClr>
                  </a:outerShdw>
                </a:effectLst>
              </a:rPr>
              <a:t>, B. E. &amp;</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T. Singer (2017). "Effects of contemplative dyads on engagement &amp;</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perceived social connectedness over 9 months of mental training: A randomized clinical trial." </a:t>
            </a:r>
            <a:r>
              <a:rPr lang="en-US" dirty="0" smtClean="0">
                <a:effectLst>
                  <a:outerShdw blurRad="50800" dist="38100" dir="2700000" algn="tl" rotWithShape="0">
                    <a:prstClr val="black">
                      <a:alpha val="40000"/>
                    </a:prstClr>
                  </a:outerShdw>
                </a:effectLst>
              </a:rPr>
              <a:t> </a:t>
            </a:r>
            <a:r>
              <a:rPr lang="en-US" u="sng" dirty="0" smtClean="0">
                <a:effectLst>
                  <a:outerShdw blurRad="50800" dist="38100" dir="2700000" algn="tl" rotWithShape="0">
                    <a:prstClr val="black">
                      <a:alpha val="40000"/>
                    </a:prstClr>
                  </a:outerShdw>
                </a:effectLst>
              </a:rPr>
              <a:t>JAMA </a:t>
            </a:r>
            <a:r>
              <a:rPr lang="en-US" u="sng" dirty="0">
                <a:effectLst>
                  <a:outerShdw blurRad="50800" dist="38100" dir="2700000" algn="tl" rotWithShape="0">
                    <a:prstClr val="black">
                      <a:alpha val="40000"/>
                    </a:prstClr>
                  </a:outerShdw>
                </a:effectLst>
              </a:rPr>
              <a:t>Psychiatry </a:t>
            </a:r>
            <a:r>
              <a:rPr lang="en-US" b="1" u="sng" dirty="0">
                <a:effectLst>
                  <a:outerShdw blurRad="50800" dist="38100" dir="2700000" algn="tl" rotWithShape="0">
                    <a:prstClr val="black">
                      <a:alpha val="40000"/>
                    </a:prstClr>
                  </a:outerShdw>
                </a:effectLst>
              </a:rPr>
              <a:t>74</a:t>
            </a:r>
            <a:r>
              <a:rPr lang="en-US" u="sng" dirty="0">
                <a:effectLst>
                  <a:outerShdw blurRad="50800" dist="38100" dir="2700000" algn="tl" rotWithShape="0">
                    <a:prstClr val="black">
                      <a:alpha val="40000"/>
                    </a:prstClr>
                  </a:outerShdw>
                </a:effectLst>
              </a:rPr>
              <a:t>(2): 126-134</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8" name="TextBox 7"/>
          <p:cNvSpPr txBox="1"/>
          <p:nvPr/>
        </p:nvSpPr>
        <p:spPr>
          <a:xfrm>
            <a:off x="88280" y="2536448"/>
            <a:ext cx="6859984" cy="1477328"/>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Kok</a:t>
            </a:r>
            <a:r>
              <a:rPr lang="en-US" dirty="0">
                <a:effectLst>
                  <a:outerShdw blurRad="50800" dist="38100" dir="2700000" algn="tl" rotWithShape="0">
                    <a:prstClr val="black">
                      <a:alpha val="40000"/>
                    </a:prstClr>
                  </a:outerShdw>
                </a:effectLst>
              </a:rPr>
              <a:t>, B. E. and T. Singer (2017). "Phenomenological fingerprints of four meditations: differential state changes in affect, mind-wandering, meta-cognition, and </a:t>
            </a:r>
            <a:r>
              <a:rPr lang="en-US" dirty="0" err="1">
                <a:effectLst>
                  <a:outerShdw blurRad="50800" dist="38100" dir="2700000" algn="tl" rotWithShape="0">
                    <a:prstClr val="black">
                      <a:alpha val="40000"/>
                    </a:prstClr>
                  </a:outerShdw>
                </a:effectLst>
              </a:rPr>
              <a:t>interoception</a:t>
            </a:r>
            <a:r>
              <a:rPr lang="en-US" dirty="0">
                <a:effectLst>
                  <a:outerShdw blurRad="50800" dist="38100" dir="2700000" algn="tl" rotWithShape="0">
                    <a:prstClr val="black">
                      <a:alpha val="40000"/>
                    </a:prstClr>
                  </a:outerShdw>
                </a:effectLst>
              </a:rPr>
              <a:t> before and after daily practice across 9 months of training." </a:t>
            </a:r>
            <a:r>
              <a:rPr lang="en-US" u="sng" dirty="0">
                <a:effectLst>
                  <a:outerShdw blurRad="50800" dist="38100" dir="2700000" algn="tl" rotWithShape="0">
                    <a:prstClr val="black">
                      <a:alpha val="40000"/>
                    </a:prstClr>
                  </a:outerShdw>
                </a:effectLst>
              </a:rPr>
              <a:t>Mindfulness (N Y) </a:t>
            </a:r>
            <a:r>
              <a:rPr lang="en-US" b="1" u="sng" dirty="0">
                <a:effectLst>
                  <a:outerShdw blurRad="50800" dist="38100" dir="2700000" algn="tl" rotWithShape="0">
                    <a:prstClr val="black">
                      <a:alpha val="40000"/>
                    </a:prstClr>
                  </a:outerShdw>
                </a:effectLst>
              </a:rPr>
              <a:t>8</a:t>
            </a:r>
            <a:r>
              <a:rPr lang="en-US" u="sng" dirty="0">
                <a:effectLst>
                  <a:outerShdw blurRad="50800" dist="38100" dir="2700000" algn="tl" rotWithShape="0">
                    <a:prstClr val="black">
                      <a:alpha val="40000"/>
                    </a:prstClr>
                  </a:outerShdw>
                </a:effectLst>
              </a:rPr>
              <a:t>(1): 218-231</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0" name="TextBox 9"/>
          <p:cNvSpPr txBox="1"/>
          <p:nvPr/>
        </p:nvSpPr>
        <p:spPr>
          <a:xfrm>
            <a:off x="88280" y="4129336"/>
            <a:ext cx="6696744" cy="1200329"/>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Engen</a:t>
            </a:r>
            <a:r>
              <a:rPr lang="en-US" dirty="0">
                <a:effectLst>
                  <a:outerShdw blurRad="50800" dist="38100" dir="2700000" algn="tl" rotWithShape="0">
                    <a:prstClr val="black">
                      <a:alpha val="40000"/>
                    </a:prstClr>
                  </a:outerShdw>
                </a:effectLst>
              </a:rPr>
              <a:t>, H. G. and T. Singer (2015). "Compassion-based emotion regulation up-regulates experienced positive affect and associated neural networks." </a:t>
            </a:r>
            <a:r>
              <a:rPr lang="en-US" u="sng" dirty="0">
                <a:effectLst>
                  <a:outerShdw blurRad="50800" dist="38100" dir="2700000" algn="tl" rotWithShape="0">
                    <a:prstClr val="black">
                      <a:alpha val="40000"/>
                    </a:prstClr>
                  </a:outerShdw>
                </a:effectLst>
              </a:rPr>
              <a:t>Social Cognitive and Affective Neuroscience </a:t>
            </a:r>
            <a:r>
              <a:rPr lang="en-US" b="1" u="sng" dirty="0">
                <a:effectLst>
                  <a:outerShdw blurRad="50800" dist="38100" dir="2700000" algn="tl" rotWithShape="0">
                    <a:prstClr val="black">
                      <a:alpha val="40000"/>
                    </a:prstClr>
                  </a:outerShdw>
                </a:effectLst>
              </a:rPr>
              <a:t>10</a:t>
            </a:r>
            <a:r>
              <a:rPr lang="en-US" u="sng" dirty="0">
                <a:effectLst>
                  <a:outerShdw blurRad="50800" dist="38100" dir="2700000" algn="tl" rotWithShape="0">
                    <a:prstClr val="black">
                      <a:alpha val="40000"/>
                    </a:prstClr>
                  </a:outerShdw>
                </a:effectLst>
              </a:rPr>
              <a:t>(9): 1291-1301</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1" name="TextBox 10"/>
          <p:cNvSpPr txBox="1"/>
          <p:nvPr/>
        </p:nvSpPr>
        <p:spPr>
          <a:xfrm>
            <a:off x="88280" y="5445224"/>
            <a:ext cx="8136904" cy="923330"/>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Leiberg</a:t>
            </a:r>
            <a:r>
              <a:rPr lang="en-US" dirty="0">
                <a:effectLst>
                  <a:outerShdw blurRad="50800" dist="38100" dir="2700000" algn="tl" rotWithShape="0">
                    <a:prstClr val="black">
                      <a:alpha val="40000"/>
                    </a:prstClr>
                  </a:outerShdw>
                </a:effectLst>
              </a:rPr>
              <a:t>, S.</a:t>
            </a:r>
            <a:r>
              <a:rPr lang="en-US" dirty="0" smtClean="0">
                <a:effectLst>
                  <a:outerShdw blurRad="50800" dist="38100" dir="2700000" algn="tl" rotWithShape="0">
                    <a:prstClr val="black">
                      <a:alpha val="40000"/>
                    </a:prstClr>
                  </a:outerShdw>
                </a:effectLst>
              </a:rPr>
              <a:t>, </a:t>
            </a:r>
            <a:r>
              <a:rPr lang="en-US" dirty="0" err="1">
                <a:effectLst>
                  <a:outerShdw blurRad="50800" dist="38100" dir="2700000" algn="tl" rotWithShape="0">
                    <a:prstClr val="black">
                      <a:alpha val="40000"/>
                    </a:prstClr>
                  </a:outerShdw>
                </a:effectLst>
              </a:rPr>
              <a:t>Klimecki</a:t>
            </a:r>
            <a:r>
              <a:rPr lang="en-US" dirty="0">
                <a:effectLst>
                  <a:outerShdw blurRad="50800" dist="38100" dir="2700000" algn="tl" rotWithShape="0">
                    <a:prstClr val="black">
                      <a:alpha val="40000"/>
                    </a:prstClr>
                  </a:outerShdw>
                </a:effectLst>
              </a:rPr>
              <a:t>, O</a:t>
            </a:r>
            <a:r>
              <a:rPr lang="en-US" dirty="0" smtClean="0">
                <a:effectLst>
                  <a:outerShdw blurRad="50800" dist="38100" dir="2700000" algn="tl" rotWithShape="0">
                    <a:prstClr val="black">
                      <a:alpha val="40000"/>
                    </a:prstClr>
                  </a:outerShdw>
                </a:effectLst>
              </a:rPr>
              <a:t>. and T. Singer (2011)  "</a:t>
            </a:r>
            <a:r>
              <a:rPr lang="en-US" dirty="0">
                <a:effectLst>
                  <a:outerShdw blurRad="50800" dist="38100" dir="2700000" algn="tl" rotWithShape="0">
                    <a:prstClr val="black">
                      <a:alpha val="40000"/>
                    </a:prstClr>
                  </a:outerShdw>
                </a:effectLst>
              </a:rPr>
              <a:t>Short-term compassion training increases </a:t>
            </a:r>
            <a:r>
              <a:rPr lang="en-US" dirty="0" err="1">
                <a:effectLst>
                  <a:outerShdw blurRad="50800" dist="38100" dir="2700000" algn="tl" rotWithShape="0">
                    <a:prstClr val="black">
                      <a:alpha val="40000"/>
                    </a:prstClr>
                  </a:outerShdw>
                </a:effectLst>
              </a:rPr>
              <a:t>prosocial</a:t>
            </a:r>
            <a:r>
              <a:rPr lang="en-US" dirty="0">
                <a:effectLst>
                  <a:outerShdw blurRad="50800" dist="38100" dir="2700000" algn="tl" rotWithShape="0">
                    <a:prstClr val="black">
                      <a:alpha val="40000"/>
                    </a:prstClr>
                  </a:outerShdw>
                </a:effectLst>
              </a:rPr>
              <a:t> behavior in a newly developed </a:t>
            </a:r>
            <a:r>
              <a:rPr lang="en-US" dirty="0" err="1">
                <a:effectLst>
                  <a:outerShdw blurRad="50800" dist="38100" dir="2700000" algn="tl" rotWithShape="0">
                    <a:prstClr val="black">
                      <a:alpha val="40000"/>
                    </a:prstClr>
                  </a:outerShdw>
                </a:effectLst>
              </a:rPr>
              <a:t>prosocial</a:t>
            </a:r>
            <a:r>
              <a:rPr lang="en-US" dirty="0">
                <a:effectLst>
                  <a:outerShdw blurRad="50800" dist="38100" dir="2700000" algn="tl" rotWithShape="0">
                    <a:prstClr val="black">
                      <a:alpha val="40000"/>
                    </a:prstClr>
                  </a:outerShdw>
                </a:effectLst>
              </a:rPr>
              <a:t> game." </a:t>
            </a:r>
            <a:r>
              <a:rPr lang="en-US" u="sng" dirty="0" err="1">
                <a:effectLst>
                  <a:outerShdw blurRad="50800" dist="38100" dir="2700000" algn="tl" rotWithShape="0">
                    <a:prstClr val="black">
                      <a:alpha val="40000"/>
                    </a:prstClr>
                  </a:outerShdw>
                </a:effectLst>
              </a:rPr>
              <a:t>PLoS</a:t>
            </a:r>
            <a:r>
              <a:rPr lang="en-US" u="sng" dirty="0">
                <a:effectLst>
                  <a:outerShdw blurRad="50800" dist="38100" dir="2700000" algn="tl" rotWithShape="0">
                    <a:prstClr val="black">
                      <a:alpha val="40000"/>
                    </a:prstClr>
                  </a:outerShdw>
                </a:effectLst>
              </a:rPr>
              <a:t> ONE </a:t>
            </a:r>
            <a:r>
              <a:rPr lang="en-US" b="1" u="sng" dirty="0">
                <a:effectLst>
                  <a:outerShdw blurRad="50800" dist="38100" dir="2700000" algn="tl" rotWithShape="0">
                    <a:prstClr val="black">
                      <a:alpha val="40000"/>
                    </a:prstClr>
                  </a:outerShdw>
                </a:effectLst>
              </a:rPr>
              <a:t>6</a:t>
            </a:r>
            <a:r>
              <a:rPr lang="en-US" u="sng" dirty="0">
                <a:effectLst>
                  <a:outerShdw blurRad="50800" dist="38100" dir="2700000" algn="tl" rotWithShape="0">
                    <a:prstClr val="black">
                      <a:alpha val="40000"/>
                    </a:prstClr>
                  </a:outerShdw>
                </a:effectLst>
              </a:rPr>
              <a:t>(3): e17798</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5177995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88070" y="6525344"/>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6804248" y="2636912"/>
            <a:ext cx="2160240" cy="2431435"/>
          </a:xfrm>
          <a:prstGeom prst="rect">
            <a:avLst/>
          </a:prstGeom>
          <a:noFill/>
          <a:ln w="19050">
            <a:solidFill>
              <a:schemeClr val="accent2"/>
            </a:solidFill>
            <a:prstDash val="lgDash"/>
          </a:ln>
        </p:spPr>
        <p:txBody>
          <a:bodyPr wrap="square" rtlCol="0">
            <a:spAutoFit/>
          </a:bodyPr>
          <a:lstStyle/>
          <a:p>
            <a:pPr algn="ctr"/>
            <a:r>
              <a:rPr lang="en-GB" dirty="0" smtClean="0">
                <a:effectLst>
                  <a:outerShdw blurRad="50800" dist="38100" dir="2700000" algn="tl" rotWithShape="0">
                    <a:prstClr val="black">
                      <a:alpha val="40000"/>
                    </a:prstClr>
                  </a:outerShdw>
                </a:effectLst>
              </a:rPr>
              <a:t>“Wisdom, compassion &amp; courage are the three universally recognized moral qualities of men.</a:t>
            </a:r>
            <a:r>
              <a:rPr lang="en-GB" dirty="0">
                <a:effectLst>
                  <a:outerShdw blurRad="50800" dist="38100" dir="2700000" algn="tl" rotWithShape="0">
                    <a:prstClr val="black">
                      <a:alpha val="40000"/>
                    </a:prstClr>
                  </a:outerShdw>
                </a:effectLst>
              </a:rPr>
              <a:t>”</a:t>
            </a:r>
          </a:p>
          <a:p>
            <a:pPr algn="ctr"/>
            <a:r>
              <a:rPr lang="en-GB" sz="800" dirty="0">
                <a:effectLst>
                  <a:outerShdw blurRad="50800" dist="38100" dir="2700000" algn="tl" rotWithShape="0">
                    <a:prstClr val="black">
                      <a:alpha val="40000"/>
                    </a:prstClr>
                  </a:outerShdw>
                </a:effectLst>
              </a:rPr>
              <a:t> </a:t>
            </a:r>
            <a:r>
              <a:rPr lang="en-GB" sz="800" dirty="0" smtClean="0">
                <a:effectLst>
                  <a:outerShdw blurRad="50800" dist="38100" dir="2700000" algn="tl" rotWithShape="0">
                    <a:prstClr val="black">
                      <a:alpha val="40000"/>
                    </a:prstClr>
                  </a:outerShdw>
                </a:effectLst>
              </a:rPr>
              <a:t>                                                              </a:t>
            </a:r>
            <a:r>
              <a:rPr lang="en-GB" dirty="0" smtClean="0">
                <a:effectLst>
                  <a:outerShdw blurRad="50800" dist="38100" dir="2700000" algn="tl" rotWithShape="0">
                    <a:prstClr val="black">
                      <a:alpha val="40000"/>
                    </a:prstClr>
                  </a:outerShdw>
                </a:effectLst>
              </a:rPr>
              <a:t>Confucius</a:t>
            </a:r>
            <a:endParaRPr lang="en-GB" dirty="0">
              <a:effectLst>
                <a:outerShdw blurRad="50800" dist="38100" dir="2700000" algn="tl" rotWithShape="0">
                  <a:prstClr val="black">
                    <a:alpha val="40000"/>
                  </a:prstClr>
                </a:outerShdw>
              </a:effectLst>
            </a:endParaRPr>
          </a:p>
        </p:txBody>
      </p:sp>
      <p:sp>
        <p:nvSpPr>
          <p:cNvPr id="3" name="TextBox 2"/>
          <p:cNvSpPr txBox="1"/>
          <p:nvPr/>
        </p:nvSpPr>
        <p:spPr>
          <a:xfrm>
            <a:off x="323528" y="188640"/>
            <a:ext cx="8568952" cy="1200329"/>
          </a:xfrm>
          <a:prstGeom prst="rect">
            <a:avLst/>
          </a:prstGeom>
          <a:noFill/>
        </p:spPr>
        <p:txBody>
          <a:bodyPr wrap="square" rtlCol="0">
            <a:spAutoFit/>
          </a:bodyPr>
          <a:lstStyle/>
          <a:p>
            <a:pPr algn="ctr"/>
            <a:r>
              <a:rPr lang="en-US" sz="3600" dirty="0" err="1" smtClean="0">
                <a:solidFill>
                  <a:schemeClr val="tx2"/>
                </a:solidFill>
                <a:effectLst>
                  <a:outerShdw blurRad="50800" dist="38100" dir="2700000" algn="tl" rotWithShape="0">
                    <a:prstClr val="black">
                      <a:alpha val="40000"/>
                    </a:prstClr>
                  </a:outerShdw>
                </a:effectLst>
              </a:rPr>
              <a:t>jennifer</a:t>
            </a:r>
            <a:r>
              <a:rPr lang="en-US" sz="3600" dirty="0" smtClean="0">
                <a:solidFill>
                  <a:schemeClr val="tx2"/>
                </a:solidFill>
                <a:effectLst>
                  <a:outerShdw blurRad="50800" dist="38100" dir="2700000" algn="tl" rotWithShape="0">
                    <a:prstClr val="black">
                      <a:alpha val="40000"/>
                    </a:prstClr>
                  </a:outerShdw>
                </a:effectLst>
              </a:rPr>
              <a:t> </a:t>
            </a:r>
            <a:r>
              <a:rPr lang="en-US" sz="3600" dirty="0" err="1" smtClean="0">
                <a:solidFill>
                  <a:schemeClr val="tx2"/>
                </a:solidFill>
                <a:effectLst>
                  <a:outerShdw blurRad="50800" dist="38100" dir="2700000" algn="tl" rotWithShape="0">
                    <a:prstClr val="black">
                      <a:alpha val="40000"/>
                    </a:prstClr>
                  </a:outerShdw>
                </a:effectLst>
              </a:rPr>
              <a:t>crocker’s</a:t>
            </a:r>
            <a:r>
              <a:rPr lang="en-US" sz="3600" dirty="0" smtClean="0">
                <a:solidFill>
                  <a:schemeClr val="tx2"/>
                </a:solidFill>
                <a:effectLst>
                  <a:outerShdw blurRad="50800" dist="38100" dir="2700000" algn="tl" rotWithShape="0">
                    <a:prstClr val="black">
                      <a:alpha val="40000"/>
                    </a:prstClr>
                  </a:outerShdw>
                </a:effectLst>
              </a:rPr>
              <a:t> great                “self &amp; social motivation lab”</a:t>
            </a:r>
            <a:endParaRPr lang="en-US" sz="3600" dirty="0">
              <a:solidFill>
                <a:schemeClr val="tx2"/>
              </a:solidFill>
              <a:effectLst>
                <a:outerShdw blurRad="50800" dist="38100" dir="2700000" algn="tl" rotWithShape="0">
                  <a:prstClr val="black">
                    <a:alpha val="40000"/>
                  </a:prstClr>
                </a:outerShdw>
              </a:effectLst>
            </a:endParaRPr>
          </a:p>
        </p:txBody>
      </p:sp>
      <p:sp>
        <p:nvSpPr>
          <p:cNvPr id="7" name="TextBox 6"/>
          <p:cNvSpPr txBox="1"/>
          <p:nvPr/>
        </p:nvSpPr>
        <p:spPr>
          <a:xfrm>
            <a:off x="72008" y="1628800"/>
            <a:ext cx="8212980" cy="646331"/>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Crocker, J., et al. (2017). "Social motivation: costs and benefits of selfishness and </a:t>
            </a:r>
            <a:r>
              <a:rPr lang="en-US" dirty="0" err="1">
                <a:effectLst>
                  <a:outerShdw blurRad="50800" dist="38100" dir="2700000" algn="tl" rotWithShape="0">
                    <a:prstClr val="black">
                      <a:alpha val="40000"/>
                    </a:prstClr>
                  </a:outerShdw>
                </a:effectLst>
              </a:rPr>
              <a:t>otherishness</a:t>
            </a:r>
            <a:r>
              <a:rPr lang="en-US"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Annu</a:t>
            </a:r>
            <a:r>
              <a:rPr lang="en-US" u="sng" dirty="0">
                <a:effectLst>
                  <a:outerShdw blurRad="50800" dist="38100" dir="2700000" algn="tl" rotWithShape="0">
                    <a:prstClr val="black">
                      <a:alpha val="40000"/>
                    </a:prstClr>
                  </a:outerShdw>
                </a:effectLst>
              </a:rPr>
              <a:t> Rev </a:t>
            </a:r>
            <a:r>
              <a:rPr lang="en-US" u="sng" dirty="0" err="1">
                <a:effectLst>
                  <a:outerShdw blurRad="50800" dist="38100" dir="2700000" algn="tl" rotWithShape="0">
                    <a:prstClr val="black">
                      <a:alpha val="40000"/>
                    </a:prstClr>
                  </a:outerShdw>
                </a:effectLst>
              </a:rPr>
              <a:t>Psychol</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68</a:t>
            </a:r>
            <a:r>
              <a:rPr lang="en-US" u="sng" dirty="0">
                <a:effectLst>
                  <a:outerShdw blurRad="50800" dist="38100" dir="2700000" algn="tl" rotWithShape="0">
                    <a:prstClr val="black">
                      <a:alpha val="40000"/>
                    </a:prstClr>
                  </a:outerShdw>
                </a:effectLst>
              </a:rPr>
              <a:t>: 299-325</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8" name="TextBox 7"/>
          <p:cNvSpPr txBox="1"/>
          <p:nvPr/>
        </p:nvSpPr>
        <p:spPr>
          <a:xfrm>
            <a:off x="72008" y="2536448"/>
            <a:ext cx="6859984" cy="1200329"/>
          </a:xfrm>
          <a:prstGeom prst="rect">
            <a:avLst/>
          </a:prstGeom>
          <a:noFill/>
        </p:spPr>
        <p:txBody>
          <a:bodyPr wrap="square" rtlCol="0">
            <a:spAutoFit/>
          </a:bodyPr>
          <a:lstStyle/>
          <a:p>
            <a:r>
              <a:rPr lang="en-US" dirty="0" smtClean="0">
                <a:effectLst>
                  <a:outerShdw blurRad="50800" dist="38100" dir="2700000" algn="tl" rotWithShape="0">
                    <a:prstClr val="black">
                      <a:alpha val="40000"/>
                    </a:prstClr>
                  </a:outerShdw>
                </a:effectLst>
              </a:rPr>
              <a:t>Crocker, J. and </a:t>
            </a:r>
            <a:r>
              <a:rPr lang="en-US" dirty="0" err="1" smtClean="0">
                <a:effectLst>
                  <a:outerShdw blurRad="50800" dist="38100" dir="2700000" algn="tl" rotWithShape="0">
                    <a:prstClr val="black">
                      <a:alpha val="40000"/>
                    </a:prstClr>
                  </a:outerShdw>
                </a:effectLst>
              </a:rPr>
              <a:t>Canevello</a:t>
            </a:r>
            <a:r>
              <a:rPr lang="en-US" dirty="0" smtClean="0">
                <a:effectLst>
                  <a:outerShdw blurRad="50800" dist="38100" dir="2700000" algn="tl" rotWithShape="0">
                    <a:prstClr val="black">
                      <a:alpha val="40000"/>
                    </a:prstClr>
                  </a:outerShdw>
                </a:effectLst>
              </a:rPr>
              <a:t>, A. (2017)</a:t>
            </a:r>
            <a:r>
              <a:rPr lang="en-US" dirty="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a:t>
            </a:r>
            <a:r>
              <a:rPr lang="en-US" dirty="0" err="1" smtClean="0">
                <a:effectLst>
                  <a:outerShdw blurRad="50800" dist="38100" dir="2700000" algn="tl" rotWithShape="0">
                    <a:prstClr val="black">
                      <a:alpha val="40000"/>
                    </a:prstClr>
                  </a:outerShdw>
                </a:effectLst>
              </a:rPr>
              <a:t>Egosystem</a:t>
            </a:r>
            <a:r>
              <a:rPr lang="en-US" dirty="0" smtClean="0">
                <a:effectLst>
                  <a:outerShdw blurRad="50800" dist="38100" dir="2700000" algn="tl" rotWithShape="0">
                    <a:prstClr val="black">
                      <a:alpha val="40000"/>
                    </a:prstClr>
                  </a:outerShdw>
                </a:effectLst>
              </a:rPr>
              <a:t> and ecosystem: motivational orientations of the self in relation to others.” in K. Brown and M. Leary (</a:t>
            </a:r>
            <a:r>
              <a:rPr lang="en-US" dirty="0" err="1" smtClean="0">
                <a:effectLst>
                  <a:outerShdw blurRad="50800" dist="38100" dir="2700000" algn="tl" rotWithShape="0">
                    <a:prstClr val="black">
                      <a:alpha val="40000"/>
                    </a:prstClr>
                  </a:outerShdw>
                </a:effectLst>
              </a:rPr>
              <a:t>eds</a:t>
            </a:r>
            <a:r>
              <a:rPr lang="en-US" dirty="0" smtClean="0">
                <a:effectLst>
                  <a:outerShdw blurRad="50800" dist="38100" dir="2700000" algn="tl" rotWithShape="0">
                    <a:prstClr val="black">
                      <a:alpha val="40000"/>
                    </a:prstClr>
                  </a:outerShdw>
                </a:effectLst>
              </a:rPr>
              <a:t>) “The Oxford Handbook of Hypo-</a:t>
            </a:r>
            <a:r>
              <a:rPr lang="en-US" dirty="0" err="1" smtClean="0">
                <a:effectLst>
                  <a:outerShdw blurRad="50800" dist="38100" dir="2700000" algn="tl" rotWithShape="0">
                    <a:prstClr val="black">
                      <a:alpha val="40000"/>
                    </a:prstClr>
                  </a:outerShdw>
                </a:effectLst>
              </a:rPr>
              <a:t>egoic</a:t>
            </a:r>
            <a:r>
              <a:rPr lang="en-US" dirty="0" smtClean="0">
                <a:effectLst>
                  <a:outerShdw blurRad="50800" dist="38100" dir="2700000" algn="tl" rotWithShape="0">
                    <a:prstClr val="black">
                      <a:alpha val="40000"/>
                    </a:prstClr>
                  </a:outerShdw>
                </a:effectLst>
              </a:rPr>
              <a:t> Phenomena.” NY: OUP.</a:t>
            </a:r>
            <a:endParaRPr lang="en-US" dirty="0">
              <a:effectLst>
                <a:outerShdw blurRad="50800" dist="38100" dir="2700000" algn="tl" rotWithShape="0">
                  <a:prstClr val="black">
                    <a:alpha val="40000"/>
                  </a:prstClr>
                </a:outerShdw>
              </a:effectLst>
            </a:endParaRPr>
          </a:p>
        </p:txBody>
      </p:sp>
      <p:sp>
        <p:nvSpPr>
          <p:cNvPr id="10" name="TextBox 9"/>
          <p:cNvSpPr txBox="1"/>
          <p:nvPr/>
        </p:nvSpPr>
        <p:spPr>
          <a:xfrm>
            <a:off x="72008" y="3933056"/>
            <a:ext cx="6696744" cy="1200329"/>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Abelson, J. L., et al. (2014). "Brief cognitive intervention can modulate neuroendocrine stress responses to the Trier Social Stress Test: buffering effects of a </a:t>
            </a:r>
            <a:r>
              <a:rPr lang="en-US" dirty="0" smtClean="0">
                <a:effectLst>
                  <a:outerShdw blurRad="50800" dist="38100" dir="2700000" algn="tl" rotWithShape="0">
                    <a:prstClr val="black">
                      <a:alpha val="40000"/>
                    </a:prstClr>
                  </a:outerShdw>
                </a:effectLst>
              </a:rPr>
              <a:t>compass-</a:t>
            </a:r>
            <a:r>
              <a:rPr lang="en-US" dirty="0" err="1" smtClean="0">
                <a:effectLst>
                  <a:outerShdw blurRad="50800" dist="38100" dir="2700000" algn="tl" rotWithShape="0">
                    <a:prstClr val="black">
                      <a:alpha val="40000"/>
                    </a:prstClr>
                  </a:outerShdw>
                </a:effectLst>
              </a:rPr>
              <a:t>ionate</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goal orientation." </a:t>
            </a:r>
            <a:r>
              <a:rPr lang="en-US" u="sng" dirty="0" err="1" smtClean="0">
                <a:effectLst>
                  <a:outerShdw blurRad="50800" dist="38100" dir="2700000" algn="tl" rotWithShape="0">
                    <a:prstClr val="black">
                      <a:alpha val="40000"/>
                    </a:prstClr>
                  </a:outerShdw>
                </a:effectLst>
              </a:rPr>
              <a:t>Psychoneuroendo</a:t>
            </a:r>
            <a:r>
              <a:rPr lang="en-US" u="sng" dirty="0" smtClean="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44</a:t>
            </a:r>
            <a:r>
              <a:rPr lang="en-US" u="sng" dirty="0">
                <a:effectLst>
                  <a:outerShdw blurRad="50800" dist="38100" dir="2700000" algn="tl" rotWithShape="0">
                    <a:prstClr val="black">
                      <a:alpha val="40000"/>
                    </a:prstClr>
                  </a:outerShdw>
                </a:effectLst>
              </a:rPr>
              <a:t>: 60-70</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1" name="TextBox 10"/>
          <p:cNvSpPr txBox="1"/>
          <p:nvPr/>
        </p:nvSpPr>
        <p:spPr>
          <a:xfrm>
            <a:off x="72008" y="5445224"/>
            <a:ext cx="9036496" cy="646331"/>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Crocker, J., et al. (2010). "Interpersonal goals &amp;</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change in anxiety &amp;</a:t>
            </a:r>
            <a:r>
              <a:rPr lang="en-US" dirty="0" smtClean="0">
                <a:effectLst>
                  <a:outerShdw blurRad="50800" dist="38100" dir="2700000" algn="tl" rotWithShape="0">
                    <a:prstClr val="black">
                      <a:alpha val="40000"/>
                    </a:prstClr>
                  </a:outerShdw>
                </a:effectLst>
              </a:rPr>
              <a:t> </a:t>
            </a:r>
            <a:r>
              <a:rPr lang="en-US" dirty="0" err="1" smtClean="0">
                <a:effectLst>
                  <a:outerShdw blurRad="50800" dist="38100" dir="2700000" algn="tl" rotWithShape="0">
                    <a:prstClr val="black">
                      <a:alpha val="40000"/>
                    </a:prstClr>
                  </a:outerShdw>
                </a:effectLst>
              </a:rPr>
              <a:t>dys-phoria</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in first-semester college students." </a:t>
            </a:r>
            <a:r>
              <a:rPr lang="en-US" u="sng" dirty="0">
                <a:effectLst>
                  <a:outerShdw blurRad="50800" dist="38100" dir="2700000" algn="tl" rotWithShape="0">
                    <a:prstClr val="black">
                      <a:alpha val="40000"/>
                    </a:prstClr>
                  </a:outerShdw>
                </a:effectLst>
              </a:rPr>
              <a:t>J </a:t>
            </a:r>
            <a:r>
              <a:rPr lang="en-US" u="sng" dirty="0" err="1">
                <a:effectLst>
                  <a:outerShdw blurRad="50800" dist="38100" dir="2700000" algn="tl" rotWithShape="0">
                    <a:prstClr val="black">
                      <a:alpha val="40000"/>
                    </a:prstClr>
                  </a:outerShdw>
                </a:effectLst>
              </a:rPr>
              <a:t>Pers</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Soc</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Psychol</a:t>
            </a:r>
            <a:r>
              <a:rPr lang="en-US" u="sng" dirty="0">
                <a:effectLst>
                  <a:outerShdw blurRad="50800" dist="38100" dir="2700000" algn="tl" rotWithShape="0">
                    <a:prstClr val="black">
                      <a:alpha val="40000"/>
                    </a:prstClr>
                  </a:outerShdw>
                </a:effectLst>
              </a:rPr>
              <a:t> </a:t>
            </a:r>
            <a:r>
              <a:rPr lang="en-US" b="1" u="sng" dirty="0" smtClean="0">
                <a:effectLst>
                  <a:outerShdw blurRad="50800" dist="38100" dir="2700000" algn="tl" rotWithShape="0">
                    <a:prstClr val="black">
                      <a:alpha val="40000"/>
                    </a:prstClr>
                  </a:outerShdw>
                </a:effectLst>
              </a:rPr>
              <a:t>98</a:t>
            </a:r>
            <a:r>
              <a:rPr lang="en-US" u="sng" dirty="0" smtClean="0">
                <a:effectLst>
                  <a:outerShdw blurRad="50800" dist="38100" dir="2700000" algn="tl" rotWithShape="0">
                    <a:prstClr val="black">
                      <a:alpha val="40000"/>
                    </a:prstClr>
                  </a:outerShdw>
                </a:effectLst>
              </a:rPr>
              <a:t>: </a:t>
            </a:r>
            <a:r>
              <a:rPr lang="en-US" u="sng" dirty="0">
                <a:effectLst>
                  <a:outerShdw blurRad="50800" dist="38100" dir="2700000" algn="tl" rotWithShape="0">
                    <a:prstClr val="black">
                      <a:alpha val="40000"/>
                    </a:prstClr>
                  </a:outerShdw>
                </a:effectLst>
              </a:rPr>
              <a:t>1009</a:t>
            </a:r>
            <a:r>
              <a:rPr lang="en-US" u="sng" dirty="0" smtClean="0">
                <a:effectLst>
                  <a:outerShdw blurRad="50800" dist="38100" dir="2700000" algn="tl" rotWithShape="0">
                    <a:prstClr val="black">
                      <a:alpha val="40000"/>
                    </a:prstClr>
                  </a:outerShdw>
                </a:effectLst>
              </a:rPr>
              <a:t>-24.</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30182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88293"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6588224" y="1783843"/>
            <a:ext cx="2339752" cy="4093429"/>
          </a:xfrm>
          <a:prstGeom prst="rect">
            <a:avLst/>
          </a:prstGeom>
          <a:noFill/>
          <a:ln w="19050">
            <a:solidFill>
              <a:schemeClr val="accent2"/>
            </a:solidFill>
            <a:prstDash val="lgDash"/>
          </a:ln>
        </p:spPr>
        <p:txBody>
          <a:bodyPr wrap="square" rtlCol="0">
            <a:spAutoFit/>
          </a:bodyPr>
          <a:lstStyle/>
          <a:p>
            <a:r>
              <a:rPr lang="en-GB" dirty="0" smtClean="0">
                <a:effectLst>
                  <a:outerShdw blurRad="50800" dist="38100" dir="2700000" algn="tl" rotWithShape="0">
                    <a:prstClr val="black">
                      <a:alpha val="40000"/>
                    </a:prstClr>
                  </a:outerShdw>
                </a:effectLst>
              </a:rPr>
              <a:t>“</a:t>
            </a:r>
            <a:r>
              <a:rPr lang="en-GB" dirty="0">
                <a:effectLst>
                  <a:outerShdw blurRad="50800" dist="38100" dir="2700000" algn="tl" rotWithShape="0">
                    <a:prstClr val="black">
                      <a:alpha val="40000"/>
                    </a:prstClr>
                  </a:outerShdw>
                </a:effectLst>
              </a:rPr>
              <a:t>I expect to pass through life but once. If </a:t>
            </a:r>
            <a:r>
              <a:rPr lang="en-GB" dirty="0" smtClean="0">
                <a:effectLst>
                  <a:outerShdw blurRad="50800" dist="38100" dir="2700000" algn="tl" rotWithShape="0">
                    <a:prstClr val="black">
                      <a:alpha val="40000"/>
                    </a:prstClr>
                  </a:outerShdw>
                </a:effectLst>
              </a:rPr>
              <a:t>there-fore</a:t>
            </a:r>
            <a:r>
              <a:rPr lang="en-GB" dirty="0">
                <a:effectLst>
                  <a:outerShdw blurRad="50800" dist="38100" dir="2700000" algn="tl" rotWithShape="0">
                    <a:prstClr val="black">
                      <a:alpha val="40000"/>
                    </a:prstClr>
                  </a:outerShdw>
                </a:effectLst>
              </a:rPr>
              <a:t>, there be any kindness I can show, or any good thing I can do to any fellow being, let me do it </a:t>
            </a:r>
            <a:r>
              <a:rPr lang="en-GB" dirty="0" smtClean="0">
                <a:effectLst>
                  <a:outerShdw blurRad="50800" dist="38100" dir="2700000" algn="tl" rotWithShape="0">
                    <a:prstClr val="black">
                      <a:alpha val="40000"/>
                    </a:prstClr>
                  </a:outerShdw>
                </a:effectLst>
              </a:rPr>
              <a:t>now, and </a:t>
            </a:r>
            <a:r>
              <a:rPr lang="en-GB" dirty="0">
                <a:effectLst>
                  <a:outerShdw blurRad="50800" dist="38100" dir="2700000" algn="tl" rotWithShape="0">
                    <a:prstClr val="black">
                      <a:alpha val="40000"/>
                    </a:prstClr>
                  </a:outerShdw>
                </a:effectLst>
              </a:rPr>
              <a:t>not defer or neglect it, as I shall not pass this way again.</a:t>
            </a:r>
            <a:r>
              <a:rPr lang="en-GB" dirty="0" smtClean="0">
                <a:effectLst>
                  <a:outerShdw blurRad="50800" dist="38100" dir="2700000" algn="tl" rotWithShape="0">
                    <a:prstClr val="black">
                      <a:alpha val="40000"/>
                    </a:prstClr>
                  </a:outerShdw>
                </a:effectLst>
              </a:rPr>
              <a:t>”</a:t>
            </a:r>
          </a:p>
          <a:p>
            <a:endParaRPr lang="en-GB" sz="800" dirty="0">
              <a:effectLst>
                <a:outerShdw blurRad="50800" dist="38100" dir="2700000" algn="tl" rotWithShape="0">
                  <a:prstClr val="black">
                    <a:alpha val="40000"/>
                  </a:prstClr>
                </a:outerShdw>
              </a:effectLst>
            </a:endParaRPr>
          </a:p>
          <a:p>
            <a:r>
              <a:rPr lang="en-GB" dirty="0">
                <a:effectLst>
                  <a:outerShdw blurRad="50800" dist="38100" dir="2700000" algn="tl" rotWithShape="0">
                    <a:prstClr val="black">
                      <a:alpha val="40000"/>
                    </a:prstClr>
                  </a:outerShdw>
                </a:effectLst>
              </a:rPr>
              <a:t>     William </a:t>
            </a:r>
            <a:r>
              <a:rPr lang="en-GB" dirty="0" smtClean="0">
                <a:effectLst>
                  <a:outerShdw blurRad="50800" dist="38100" dir="2700000" algn="tl" rotWithShape="0">
                    <a:prstClr val="black">
                      <a:alpha val="40000"/>
                    </a:prstClr>
                  </a:outerShdw>
                </a:effectLst>
              </a:rPr>
              <a:t>Penn</a:t>
            </a:r>
            <a:endParaRPr lang="en-GB" dirty="0">
              <a:effectLst>
                <a:outerShdw blurRad="50800" dist="38100" dir="2700000" algn="tl" rotWithShape="0">
                  <a:prstClr val="black">
                    <a:alpha val="40000"/>
                  </a:prstClr>
                </a:outerShdw>
              </a:effectLst>
            </a:endParaRPr>
          </a:p>
        </p:txBody>
      </p:sp>
      <p:sp>
        <p:nvSpPr>
          <p:cNvPr id="3" name="TextBox 2"/>
          <p:cNvSpPr txBox="1"/>
          <p:nvPr/>
        </p:nvSpPr>
        <p:spPr>
          <a:xfrm>
            <a:off x="1331863" y="44624"/>
            <a:ext cx="6552728" cy="1200329"/>
          </a:xfrm>
          <a:prstGeom prst="rect">
            <a:avLst/>
          </a:prstGeom>
          <a:noFill/>
        </p:spPr>
        <p:txBody>
          <a:bodyPr wrap="square" rtlCol="0">
            <a:spAutoFit/>
          </a:bodyPr>
          <a:lstStyle/>
          <a:p>
            <a:pPr algn="ctr"/>
            <a:r>
              <a:rPr lang="en-US" sz="3600" dirty="0" smtClean="0">
                <a:solidFill>
                  <a:schemeClr val="tx2"/>
                </a:solidFill>
                <a:effectLst>
                  <a:outerShdw blurRad="50800" dist="38100" dir="2700000" algn="tl" rotWithShape="0">
                    <a:prstClr val="black">
                      <a:alpha val="40000"/>
                    </a:prstClr>
                  </a:outerShdw>
                </a:effectLst>
              </a:rPr>
              <a:t>and many other teachers and research groups</a:t>
            </a:r>
            <a:endParaRPr lang="en-US" sz="3600" dirty="0">
              <a:solidFill>
                <a:schemeClr val="tx2"/>
              </a:solidFill>
              <a:effectLst>
                <a:outerShdw blurRad="50800" dist="38100" dir="2700000" algn="tl" rotWithShape="0">
                  <a:prstClr val="black">
                    <a:alpha val="40000"/>
                  </a:prstClr>
                </a:outerShdw>
              </a:effectLst>
            </a:endParaRPr>
          </a:p>
        </p:txBody>
      </p:sp>
      <p:sp>
        <p:nvSpPr>
          <p:cNvPr id="7" name="TextBox 6"/>
          <p:cNvSpPr txBox="1"/>
          <p:nvPr/>
        </p:nvSpPr>
        <p:spPr>
          <a:xfrm>
            <a:off x="251520" y="5373216"/>
            <a:ext cx="6192688" cy="1200329"/>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Fredrickson, B. L., et al. (2008). "Open hearts build lives: positive emotions, induced through loving-kindness meditation, build consequential personal resources." </a:t>
            </a:r>
            <a:r>
              <a:rPr lang="en-US" u="sng" dirty="0">
                <a:effectLst>
                  <a:outerShdw blurRad="50800" dist="38100" dir="2700000" algn="tl" rotWithShape="0">
                    <a:prstClr val="black">
                      <a:alpha val="40000"/>
                    </a:prstClr>
                  </a:outerShdw>
                </a:effectLst>
              </a:rPr>
              <a:t>J </a:t>
            </a:r>
            <a:r>
              <a:rPr lang="en-US" u="sng" dirty="0" err="1">
                <a:effectLst>
                  <a:outerShdw blurRad="50800" dist="38100" dir="2700000" algn="tl" rotWithShape="0">
                    <a:prstClr val="black">
                      <a:alpha val="40000"/>
                    </a:prstClr>
                  </a:outerShdw>
                </a:effectLst>
              </a:rPr>
              <a:t>Pers</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Soc</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Psychol</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95</a:t>
            </a:r>
            <a:r>
              <a:rPr lang="en-US" u="sng" dirty="0">
                <a:effectLst>
                  <a:outerShdw blurRad="50800" dist="38100" dir="2700000" algn="tl" rotWithShape="0">
                    <a:prstClr val="black">
                      <a:alpha val="40000"/>
                    </a:prstClr>
                  </a:outerShdw>
                </a:effectLst>
              </a:rPr>
              <a:t>(5): 1045-1062</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8" name="TextBox 7"/>
          <p:cNvSpPr txBox="1"/>
          <p:nvPr/>
        </p:nvSpPr>
        <p:spPr>
          <a:xfrm>
            <a:off x="251520" y="1268760"/>
            <a:ext cx="6084168" cy="1200329"/>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Kirby, J. N. (2016). "Compassion interventions: </a:t>
            </a:r>
            <a:r>
              <a:rPr lang="en-US" dirty="0" smtClean="0">
                <a:effectLst>
                  <a:outerShdw blurRad="50800" dist="38100" dir="2700000" algn="tl" rotWithShape="0">
                    <a:prstClr val="black">
                      <a:alpha val="40000"/>
                    </a:prstClr>
                  </a:outerShdw>
                </a:effectLst>
              </a:rPr>
              <a:t>     The </a:t>
            </a:r>
            <a:r>
              <a:rPr lang="en-US" dirty="0" err="1">
                <a:effectLst>
                  <a:outerShdw blurRad="50800" dist="38100" dir="2700000" algn="tl" rotWithShape="0">
                    <a:prstClr val="black">
                      <a:alpha val="40000"/>
                    </a:prstClr>
                  </a:outerShdw>
                </a:effectLst>
              </a:rPr>
              <a:t>programmes</a:t>
            </a:r>
            <a:r>
              <a:rPr lang="en-US" dirty="0">
                <a:effectLst>
                  <a:outerShdw blurRad="50800" dist="38100" dir="2700000" algn="tl" rotWithShape="0">
                    <a:prstClr val="black">
                      <a:alpha val="40000"/>
                    </a:prstClr>
                  </a:outerShdw>
                </a:effectLst>
              </a:rPr>
              <a:t>, the evidence, and implications </a:t>
            </a:r>
            <a:r>
              <a:rPr lang="en-US" dirty="0" smtClean="0">
                <a:effectLst>
                  <a:outerShdw blurRad="50800" dist="38100" dir="2700000" algn="tl" rotWithShape="0">
                    <a:prstClr val="black">
                      <a:alpha val="40000"/>
                    </a:prstClr>
                  </a:outerShdw>
                </a:effectLst>
              </a:rPr>
              <a:t>    for </a:t>
            </a:r>
            <a:r>
              <a:rPr lang="en-US" dirty="0">
                <a:effectLst>
                  <a:outerShdw blurRad="50800" dist="38100" dir="2700000" algn="tl" rotWithShape="0">
                    <a:prstClr val="black">
                      <a:alpha val="40000"/>
                    </a:prstClr>
                  </a:outerShdw>
                </a:effectLst>
              </a:rPr>
              <a:t>research and practice." </a:t>
            </a:r>
            <a:r>
              <a:rPr lang="en-US" u="sng" dirty="0">
                <a:effectLst>
                  <a:outerShdw blurRad="50800" dist="38100" dir="2700000" algn="tl" rotWithShape="0">
                    <a:prstClr val="black">
                      <a:alpha val="40000"/>
                    </a:prstClr>
                  </a:outerShdw>
                </a:effectLst>
              </a:rPr>
              <a:t>Psychology and Psychotherapy: Theory, Research and </a:t>
            </a:r>
            <a:r>
              <a:rPr lang="en-US" u="sng" dirty="0" smtClean="0">
                <a:effectLst>
                  <a:outerShdw blurRad="50800" dist="38100" dir="2700000" algn="tl" rotWithShape="0">
                    <a:prstClr val="black">
                      <a:alpha val="40000"/>
                    </a:prstClr>
                  </a:outerShdw>
                </a:effectLst>
              </a:rPr>
              <a:t>Practice.</a:t>
            </a:r>
            <a:endParaRPr lang="en-US" dirty="0">
              <a:effectLst>
                <a:outerShdw blurRad="50800" dist="38100" dir="2700000" algn="tl" rotWithShape="0">
                  <a:prstClr val="black">
                    <a:alpha val="40000"/>
                  </a:prstClr>
                </a:outerShdw>
              </a:effectLst>
            </a:endParaRPr>
          </a:p>
        </p:txBody>
      </p:sp>
      <p:sp>
        <p:nvSpPr>
          <p:cNvPr id="10" name="TextBox 9"/>
          <p:cNvSpPr txBox="1"/>
          <p:nvPr/>
        </p:nvSpPr>
        <p:spPr>
          <a:xfrm>
            <a:off x="251520" y="2502623"/>
            <a:ext cx="6336704" cy="923330"/>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Raposa</a:t>
            </a:r>
            <a:r>
              <a:rPr lang="en-US" dirty="0">
                <a:effectLst>
                  <a:outerShdw blurRad="50800" dist="38100" dir="2700000" algn="tl" rotWithShape="0">
                    <a:prstClr val="black">
                      <a:alpha val="40000"/>
                    </a:prstClr>
                  </a:outerShdw>
                </a:effectLst>
              </a:rPr>
              <a:t>, E. B., et al. (2016). "</a:t>
            </a:r>
            <a:r>
              <a:rPr lang="en-US" dirty="0" err="1">
                <a:effectLst>
                  <a:outerShdw blurRad="50800" dist="38100" dir="2700000" algn="tl" rotWithShape="0">
                    <a:prstClr val="black">
                      <a:alpha val="40000"/>
                    </a:prstClr>
                  </a:outerShdw>
                </a:effectLst>
              </a:rPr>
              <a:t>Prosocial</a:t>
            </a:r>
            <a:r>
              <a:rPr lang="en-US" dirty="0">
                <a:effectLst>
                  <a:outerShdw blurRad="50800" dist="38100" dir="2700000" algn="tl" rotWithShape="0">
                    <a:prstClr val="black">
                      <a:alpha val="40000"/>
                    </a:prstClr>
                  </a:outerShdw>
                </a:effectLst>
              </a:rPr>
              <a:t> behavior mitigates the negative effects of stress in </a:t>
            </a:r>
            <a:r>
              <a:rPr lang="en-US" dirty="0" smtClean="0">
                <a:effectLst>
                  <a:outerShdw blurRad="50800" dist="38100" dir="2700000" algn="tl" rotWithShape="0">
                    <a:prstClr val="black">
                      <a:alpha val="40000"/>
                    </a:prstClr>
                  </a:outerShdw>
                </a:effectLst>
              </a:rPr>
              <a:t>everyday  </a:t>
            </a:r>
            <a:r>
              <a:rPr lang="en-US" dirty="0">
                <a:effectLst>
                  <a:outerShdw blurRad="50800" dist="38100" dir="2700000" algn="tl" rotWithShape="0">
                    <a:prstClr val="black">
                      <a:alpha val="40000"/>
                    </a:prstClr>
                  </a:outerShdw>
                </a:effectLst>
              </a:rPr>
              <a:t>life." </a:t>
            </a:r>
            <a:r>
              <a:rPr lang="en-US" u="sng" dirty="0">
                <a:effectLst>
                  <a:outerShdw blurRad="50800" dist="38100" dir="2700000" algn="tl" rotWithShape="0">
                    <a:prstClr val="black">
                      <a:alpha val="40000"/>
                    </a:prstClr>
                  </a:outerShdw>
                </a:effectLst>
              </a:rPr>
              <a:t>Clinical Psychological Science </a:t>
            </a:r>
            <a:r>
              <a:rPr lang="en-US" b="1" u="sng" dirty="0">
                <a:effectLst>
                  <a:outerShdw blurRad="50800" dist="38100" dir="2700000" algn="tl" rotWithShape="0">
                    <a:prstClr val="black">
                      <a:alpha val="40000"/>
                    </a:prstClr>
                  </a:outerShdw>
                </a:effectLst>
              </a:rPr>
              <a:t>4</a:t>
            </a:r>
            <a:r>
              <a:rPr lang="en-US" u="sng" dirty="0">
                <a:effectLst>
                  <a:outerShdw blurRad="50800" dist="38100" dir="2700000" algn="tl" rotWithShape="0">
                    <a:prstClr val="black">
                      <a:alpha val="40000"/>
                    </a:prstClr>
                  </a:outerShdw>
                </a:effectLst>
              </a:rPr>
              <a:t>(4): 691-</a:t>
            </a:r>
            <a:r>
              <a:rPr lang="en-US" u="sng" dirty="0" smtClean="0">
                <a:effectLst>
                  <a:outerShdw blurRad="50800" dist="38100" dir="2700000" algn="tl" rotWithShape="0">
                    <a:prstClr val="black">
                      <a:alpha val="40000"/>
                    </a:prstClr>
                  </a:outerShdw>
                </a:effectLst>
              </a:rPr>
              <a:t>698.</a:t>
            </a:r>
            <a:endParaRPr lang="en-US" dirty="0">
              <a:effectLst>
                <a:outerShdw blurRad="50800" dist="38100" dir="2700000" algn="tl" rotWithShape="0">
                  <a:prstClr val="black">
                    <a:alpha val="40000"/>
                  </a:prstClr>
                </a:outerShdw>
              </a:effectLst>
            </a:endParaRPr>
          </a:p>
        </p:txBody>
      </p:sp>
      <p:sp>
        <p:nvSpPr>
          <p:cNvPr id="11" name="TextBox 10"/>
          <p:cNvSpPr txBox="1"/>
          <p:nvPr/>
        </p:nvSpPr>
        <p:spPr>
          <a:xfrm>
            <a:off x="251520" y="4416351"/>
            <a:ext cx="6300192" cy="923330"/>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Trew</a:t>
            </a:r>
            <a:r>
              <a:rPr lang="en-US" dirty="0">
                <a:effectLst>
                  <a:outerShdw blurRad="50800" dist="38100" dir="2700000" algn="tl" rotWithShape="0">
                    <a:prstClr val="black">
                      <a:alpha val="40000"/>
                    </a:prstClr>
                  </a:outerShdw>
                </a:effectLst>
              </a:rPr>
              <a:t>, J. L. and L. E. Alden (2015). "Kindness </a:t>
            </a:r>
            <a:r>
              <a:rPr lang="en-US" dirty="0" smtClean="0">
                <a:effectLst>
                  <a:outerShdw blurRad="50800" dist="38100" dir="2700000" algn="tl" rotWithShape="0">
                    <a:prstClr val="black">
                      <a:alpha val="40000"/>
                    </a:prstClr>
                  </a:outerShdw>
                </a:effectLst>
              </a:rPr>
              <a:t>  reduces </a:t>
            </a:r>
            <a:r>
              <a:rPr lang="en-US" dirty="0">
                <a:effectLst>
                  <a:outerShdw blurRad="50800" dist="38100" dir="2700000" algn="tl" rotWithShape="0">
                    <a:prstClr val="black">
                      <a:alpha val="40000"/>
                    </a:prstClr>
                  </a:outerShdw>
                </a:effectLst>
              </a:rPr>
              <a:t>avoidance goals in socially anxious individuals." </a:t>
            </a:r>
            <a:r>
              <a:rPr lang="en-US" u="sng" dirty="0">
                <a:effectLst>
                  <a:outerShdw blurRad="50800" dist="38100" dir="2700000" algn="tl" rotWithShape="0">
                    <a:prstClr val="black">
                      <a:alpha val="40000"/>
                    </a:prstClr>
                  </a:outerShdw>
                </a:effectLst>
              </a:rPr>
              <a:t>Motivation &amp;</a:t>
            </a:r>
            <a:r>
              <a:rPr lang="en-US" u="sng" dirty="0" smtClean="0">
                <a:effectLst>
                  <a:outerShdw blurRad="50800" dist="38100" dir="2700000" algn="tl" rotWithShape="0">
                    <a:prstClr val="black">
                      <a:alpha val="40000"/>
                    </a:prstClr>
                  </a:outerShdw>
                </a:effectLst>
              </a:rPr>
              <a:t> </a:t>
            </a:r>
            <a:r>
              <a:rPr lang="en-US" u="sng" dirty="0">
                <a:effectLst>
                  <a:outerShdw blurRad="50800" dist="38100" dir="2700000" algn="tl" rotWithShape="0">
                    <a:prstClr val="black">
                      <a:alpha val="40000"/>
                    </a:prstClr>
                  </a:outerShdw>
                </a:effectLst>
              </a:rPr>
              <a:t>Emotion </a:t>
            </a:r>
            <a:r>
              <a:rPr lang="en-US" b="1" u="sng" dirty="0" smtClean="0">
                <a:effectLst>
                  <a:outerShdw blurRad="50800" dist="38100" dir="2700000" algn="tl" rotWithShape="0">
                    <a:prstClr val="black">
                      <a:alpha val="40000"/>
                    </a:prstClr>
                  </a:outerShdw>
                </a:effectLst>
              </a:rPr>
              <a:t>39</a:t>
            </a:r>
            <a:r>
              <a:rPr lang="en-US" u="sng" dirty="0" smtClean="0">
                <a:effectLst>
                  <a:outerShdw blurRad="50800" dist="38100" dir="2700000" algn="tl" rotWithShape="0">
                    <a:prstClr val="black">
                      <a:alpha val="40000"/>
                    </a:prstClr>
                  </a:outerShdw>
                </a:effectLst>
              </a:rPr>
              <a:t>: </a:t>
            </a:r>
            <a:r>
              <a:rPr lang="en-US" u="sng" dirty="0">
                <a:effectLst>
                  <a:outerShdw blurRad="50800" dist="38100" dir="2700000" algn="tl" rotWithShape="0">
                    <a:prstClr val="black">
                      <a:alpha val="40000"/>
                    </a:prstClr>
                  </a:outerShdw>
                </a:effectLst>
              </a:rPr>
              <a:t>892-907</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9" name="TextBox 8"/>
          <p:cNvSpPr txBox="1"/>
          <p:nvPr/>
        </p:nvSpPr>
        <p:spPr>
          <a:xfrm>
            <a:off x="251520" y="3459487"/>
            <a:ext cx="6120680" cy="923330"/>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Wayment</a:t>
            </a:r>
            <a:r>
              <a:rPr lang="en-US" dirty="0">
                <a:effectLst>
                  <a:outerShdw blurRad="50800" dist="38100" dir="2700000" algn="tl" rotWithShape="0">
                    <a:prstClr val="black">
                      <a:alpha val="40000"/>
                    </a:prstClr>
                  </a:outerShdw>
                </a:effectLst>
              </a:rPr>
              <a:t>, H. A., et al. (2015). "Brief quiet ego contemplation reduces oxidative stress and mind-wandering." </a:t>
            </a:r>
            <a:r>
              <a:rPr lang="en-US" u="sng" dirty="0">
                <a:effectLst>
                  <a:outerShdw blurRad="50800" dist="38100" dir="2700000" algn="tl" rotWithShape="0">
                    <a:prstClr val="black">
                      <a:alpha val="40000"/>
                    </a:prstClr>
                  </a:outerShdw>
                </a:effectLst>
              </a:rPr>
              <a:t>Frontiers in Psychology </a:t>
            </a:r>
            <a:r>
              <a:rPr lang="en-US" b="1" u="sng" dirty="0">
                <a:effectLst>
                  <a:outerShdw blurRad="50800" dist="38100" dir="2700000" algn="tl" rotWithShape="0">
                    <a:prstClr val="black">
                      <a:alpha val="40000"/>
                    </a:prstClr>
                  </a:outerShdw>
                </a:effectLst>
              </a:rPr>
              <a:t>6</a:t>
            </a:r>
            <a:r>
              <a:rPr lang="en-US" u="sng" dirty="0">
                <a:effectLst>
                  <a:outerShdw blurRad="50800" dist="38100" dir="2700000" algn="tl" rotWithShape="0">
                    <a:prstClr val="black">
                      <a:alpha val="40000"/>
                    </a:prstClr>
                  </a:outerShdw>
                </a:effectLst>
              </a:rPr>
              <a:t>: 1481</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64787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15616"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2339752" y="3139807"/>
            <a:ext cx="4392488" cy="3477875"/>
          </a:xfrm>
          <a:prstGeom prst="rect">
            <a:avLst/>
          </a:prstGeom>
          <a:noFill/>
        </p:spPr>
        <p:txBody>
          <a:bodyPr wrap="square" rtlCol="0">
            <a:spAutoFit/>
          </a:bodyPr>
          <a:lstStyle/>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compassion meditations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phone dyad exercises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written values affirmations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acts of kindness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deliberate goal orientation</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visualisations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values contemplations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mental contrasting</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implementation intentions</a:t>
            </a:r>
          </a:p>
          <a:p>
            <a:pPr marL="342900" indent="-342900">
              <a:buSzPct val="120000"/>
              <a:buFont typeface="Wingdings" charset="2"/>
              <a:buChar char="ü"/>
            </a:pPr>
            <a:r>
              <a:rPr lang="en-GB" sz="2200" dirty="0" smtClean="0">
                <a:solidFill>
                  <a:schemeClr val="accent1"/>
                </a:solidFill>
                <a:effectLst>
                  <a:outerShdw blurRad="50800" dist="38100" dir="2700000" algn="tl" rotWithShape="0">
                    <a:prstClr val="black">
                      <a:alpha val="40000"/>
                    </a:prstClr>
                  </a:outerShdw>
                </a:effectLst>
              </a:rPr>
              <a:t>organisational/leadership</a:t>
            </a:r>
          </a:p>
        </p:txBody>
      </p:sp>
      <p:sp>
        <p:nvSpPr>
          <p:cNvPr id="4" name="Rectangle 2"/>
          <p:cNvSpPr>
            <a:spLocks noGrp="1" noRot="1" noChangeArrowheads="1"/>
          </p:cNvSpPr>
          <p:nvPr>
            <p:ph type="title"/>
          </p:nvPr>
        </p:nvSpPr>
        <p:spPr>
          <a:xfrm>
            <a:off x="3563888" y="1772816"/>
            <a:ext cx="1656184" cy="710952"/>
          </a:xfrm>
          <a:ln w="19050">
            <a:solidFill>
              <a:schemeClr val="accent2"/>
            </a:solidFill>
            <a:prstDash val="lgDash"/>
          </a:ln>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so </a:t>
            </a:r>
            <a:r>
              <a:rPr lang="mr-IN" dirty="0" smtClean="0">
                <a:effectLst>
                  <a:outerShdw blurRad="50800" dist="38100" dir="2700000" algn="tl" rotWithShape="0">
                    <a:prstClr val="black">
                      <a:alpha val="40000"/>
                    </a:prstClr>
                  </a:outerShdw>
                </a:effectLst>
              </a:rPr>
              <a:t>…</a:t>
            </a:r>
            <a:r>
              <a:rPr lang="en-US" dirty="0" smtClean="0">
                <a:effectLst>
                  <a:outerShdw blurRad="50800" dist="38100" dir="2700000" algn="tl" rotWithShape="0">
                    <a:prstClr val="black">
                      <a:alpha val="40000"/>
                    </a:prstClr>
                  </a:outerShdw>
                </a:effectLst>
              </a:rPr>
              <a:t>? </a:t>
            </a:r>
          </a:p>
        </p:txBody>
      </p:sp>
      <p:sp>
        <p:nvSpPr>
          <p:cNvPr id="3" name="TextBox 2"/>
          <p:cNvSpPr txBox="1"/>
          <p:nvPr/>
        </p:nvSpPr>
        <p:spPr>
          <a:xfrm>
            <a:off x="585569" y="404664"/>
            <a:ext cx="2698175" cy="430887"/>
          </a:xfrm>
          <a:prstGeom prst="rect">
            <a:avLst/>
          </a:prstGeom>
          <a:noFill/>
        </p:spPr>
        <p:txBody>
          <a:bodyPr wrap="none" rtlCol="0">
            <a:spAutoFit/>
          </a:bodyPr>
          <a:lstStyle/>
          <a:p>
            <a:r>
              <a:rPr lang="en-US" sz="2200" dirty="0" smtClean="0">
                <a:solidFill>
                  <a:srgbClr val="CCFFCC"/>
                </a:solidFill>
                <a:effectLst>
                  <a:outerShdw blurRad="50800" dist="38100" dir="2700000" algn="tl" rotWithShape="0">
                    <a:prstClr val="black">
                      <a:alpha val="40000"/>
                    </a:prstClr>
                  </a:outerShdw>
                </a:effectLst>
              </a:rPr>
              <a:t>stages of change:</a:t>
            </a:r>
            <a:endParaRPr lang="en-US" sz="2200" dirty="0">
              <a:solidFill>
                <a:srgbClr val="CCFFCC"/>
              </a:solidFill>
              <a:effectLst>
                <a:outerShdw blurRad="50800" dist="38100" dir="2700000" algn="tl" rotWithShape="0">
                  <a:prstClr val="black">
                    <a:alpha val="40000"/>
                  </a:prstClr>
                </a:outerShdw>
              </a:effectLst>
            </a:endParaRPr>
          </a:p>
        </p:txBody>
      </p:sp>
      <p:sp>
        <p:nvSpPr>
          <p:cNvPr id="7" name="TextBox 6"/>
          <p:cNvSpPr txBox="1"/>
          <p:nvPr/>
        </p:nvSpPr>
        <p:spPr>
          <a:xfrm>
            <a:off x="5148064" y="449377"/>
            <a:ext cx="3890809" cy="430887"/>
          </a:xfrm>
          <a:prstGeom prst="rect">
            <a:avLst/>
          </a:prstGeom>
          <a:noFill/>
        </p:spPr>
        <p:txBody>
          <a:bodyPr wrap="none" rtlCol="0">
            <a:spAutoFit/>
          </a:bodyPr>
          <a:lstStyle/>
          <a:p>
            <a:r>
              <a:rPr lang="en-US" sz="2200" dirty="0" smtClean="0">
                <a:effectLst>
                  <a:outerShdw blurRad="50800" dist="38100" dir="2700000" algn="tl" rotWithShape="0">
                    <a:prstClr val="black">
                      <a:alpha val="40000"/>
                    </a:prstClr>
                  </a:outerShdw>
                </a:effectLst>
              </a:rPr>
              <a:t>importance of motivation:</a:t>
            </a:r>
            <a:endParaRPr lang="en-US" sz="2200" dirty="0">
              <a:effectLst>
                <a:outerShdw blurRad="50800" dist="38100" dir="2700000" algn="tl" rotWithShape="0">
                  <a:prstClr val="black">
                    <a:alpha val="40000"/>
                  </a:prstClr>
                </a:outerShdw>
              </a:effectLst>
            </a:endParaRPr>
          </a:p>
        </p:txBody>
      </p:sp>
      <p:sp>
        <p:nvSpPr>
          <p:cNvPr id="8" name="TextBox 7"/>
          <p:cNvSpPr txBox="1"/>
          <p:nvPr/>
        </p:nvSpPr>
        <p:spPr>
          <a:xfrm>
            <a:off x="2483768" y="2708920"/>
            <a:ext cx="4095993" cy="430887"/>
          </a:xfrm>
          <a:prstGeom prst="rect">
            <a:avLst/>
          </a:prstGeom>
          <a:noFill/>
        </p:spPr>
        <p:txBody>
          <a:bodyPr wrap="none" rtlCol="0">
            <a:spAutoFit/>
          </a:bodyPr>
          <a:lstStyle/>
          <a:p>
            <a:r>
              <a:rPr lang="en-US" sz="2200" dirty="0" smtClean="0">
                <a:solidFill>
                  <a:schemeClr val="accent1"/>
                </a:solidFill>
                <a:effectLst>
                  <a:outerShdw blurRad="50800" dist="38100" dir="2700000" algn="tl" rotWithShape="0">
                    <a:prstClr val="black">
                      <a:alpha val="40000"/>
                    </a:prstClr>
                  </a:outerShdw>
                </a:effectLst>
              </a:rPr>
              <a:t>some types of intervention:</a:t>
            </a:r>
            <a:endParaRPr lang="en-US" sz="2200" dirty="0">
              <a:solidFill>
                <a:schemeClr val="accent1"/>
              </a:solidFill>
              <a:effectLst>
                <a:outerShdw blurRad="50800" dist="38100" dir="2700000" algn="tl" rotWithShape="0">
                  <a:prstClr val="black">
                    <a:alpha val="40000"/>
                  </a:prstClr>
                </a:outerShdw>
              </a:effectLst>
            </a:endParaRPr>
          </a:p>
        </p:txBody>
      </p:sp>
      <p:sp>
        <p:nvSpPr>
          <p:cNvPr id="5" name="TextBox 4"/>
          <p:cNvSpPr txBox="1"/>
          <p:nvPr/>
        </p:nvSpPr>
        <p:spPr>
          <a:xfrm>
            <a:off x="521449" y="836712"/>
            <a:ext cx="2826415" cy="1938992"/>
          </a:xfrm>
          <a:prstGeom prst="rect">
            <a:avLst/>
          </a:prstGeom>
          <a:noFill/>
        </p:spPr>
        <p:txBody>
          <a:bodyPr wrap="none" rtlCol="0">
            <a:spAutoFit/>
          </a:bodyPr>
          <a:lstStyle/>
          <a:p>
            <a:pPr marL="342900" indent="-342900">
              <a:buFont typeface="+mj-lt"/>
              <a:buAutoNum type="arabicPeriod"/>
            </a:pPr>
            <a:r>
              <a:rPr lang="en-US" sz="2000" dirty="0" err="1" smtClean="0">
                <a:solidFill>
                  <a:srgbClr val="CCFFCC"/>
                </a:solidFill>
                <a:effectLst>
                  <a:outerShdw blurRad="50800" dist="38100" dir="2700000" algn="tl" rotWithShape="0">
                    <a:prstClr val="black">
                      <a:alpha val="40000"/>
                    </a:prstClr>
                  </a:outerShdw>
                </a:effectLst>
              </a:rPr>
              <a:t>precontemplation</a:t>
            </a:r>
            <a:endParaRPr lang="en-US" sz="2000" dirty="0" smtClean="0">
              <a:solidFill>
                <a:srgbClr val="CCFFCC"/>
              </a:solidFill>
              <a:effectLst>
                <a:outerShdw blurRad="50800" dist="38100" dir="2700000" algn="tl" rotWithShape="0">
                  <a:prstClr val="black">
                    <a:alpha val="40000"/>
                  </a:prstClr>
                </a:outerShdw>
              </a:effectLst>
            </a:endParaRPr>
          </a:p>
          <a:p>
            <a:pPr marL="342900" indent="-342900">
              <a:buFont typeface="+mj-lt"/>
              <a:buAutoNum type="arabicPeriod"/>
            </a:pPr>
            <a:r>
              <a:rPr lang="en-US" sz="2000" dirty="0" smtClean="0">
                <a:solidFill>
                  <a:srgbClr val="CCFFCC"/>
                </a:solidFill>
                <a:effectLst>
                  <a:outerShdw blurRad="50800" dist="38100" dir="2700000" algn="tl" rotWithShape="0">
                    <a:prstClr val="black">
                      <a:alpha val="40000"/>
                    </a:prstClr>
                  </a:outerShdw>
                </a:effectLst>
              </a:rPr>
              <a:t>contemplation</a:t>
            </a:r>
          </a:p>
          <a:p>
            <a:pPr marL="342900" indent="-342900">
              <a:buFont typeface="+mj-lt"/>
              <a:buAutoNum type="arabicPeriod"/>
            </a:pPr>
            <a:r>
              <a:rPr lang="en-US" sz="2000" dirty="0" smtClean="0">
                <a:solidFill>
                  <a:srgbClr val="CCFFCC"/>
                </a:solidFill>
                <a:effectLst>
                  <a:outerShdw blurRad="50800" dist="38100" dir="2700000" algn="tl" rotWithShape="0">
                    <a:prstClr val="black">
                      <a:alpha val="40000"/>
                    </a:prstClr>
                  </a:outerShdw>
                </a:effectLst>
              </a:rPr>
              <a:t>preparation</a:t>
            </a:r>
          </a:p>
          <a:p>
            <a:pPr marL="342900" indent="-342900">
              <a:buFont typeface="+mj-lt"/>
              <a:buAutoNum type="arabicPeriod"/>
            </a:pPr>
            <a:r>
              <a:rPr lang="en-US" sz="2000" dirty="0" smtClean="0">
                <a:solidFill>
                  <a:srgbClr val="CCFFCC"/>
                </a:solidFill>
                <a:effectLst>
                  <a:outerShdw blurRad="50800" dist="38100" dir="2700000" algn="tl" rotWithShape="0">
                    <a:prstClr val="black">
                      <a:alpha val="40000"/>
                    </a:prstClr>
                  </a:outerShdw>
                </a:effectLst>
              </a:rPr>
              <a:t>action</a:t>
            </a:r>
          </a:p>
          <a:p>
            <a:pPr marL="342900" indent="-342900">
              <a:buFont typeface="+mj-lt"/>
              <a:buAutoNum type="arabicPeriod"/>
            </a:pPr>
            <a:r>
              <a:rPr lang="en-US" sz="2000" dirty="0" smtClean="0">
                <a:solidFill>
                  <a:srgbClr val="CCFFCC"/>
                </a:solidFill>
                <a:effectLst>
                  <a:outerShdw blurRad="50800" dist="38100" dir="2700000" algn="tl" rotWithShape="0">
                    <a:prstClr val="black">
                      <a:alpha val="40000"/>
                    </a:prstClr>
                  </a:outerShdw>
                </a:effectLst>
              </a:rPr>
              <a:t>maintenance</a:t>
            </a:r>
          </a:p>
          <a:p>
            <a:pPr marL="342900" indent="-342900">
              <a:buFont typeface="+mj-lt"/>
              <a:buAutoNum type="arabicPeriod"/>
            </a:pPr>
            <a:r>
              <a:rPr lang="en-US" sz="2000" dirty="0" smtClean="0">
                <a:solidFill>
                  <a:srgbClr val="CCFFCC"/>
                </a:solidFill>
                <a:effectLst>
                  <a:outerShdw blurRad="50800" dist="38100" dir="2700000" algn="tl" rotWithShape="0">
                    <a:prstClr val="black">
                      <a:alpha val="40000"/>
                    </a:prstClr>
                  </a:outerShdw>
                </a:effectLst>
              </a:rPr>
              <a:t>termination</a:t>
            </a:r>
            <a:endParaRPr lang="en-US" sz="2000" dirty="0">
              <a:solidFill>
                <a:srgbClr val="CCFFCC"/>
              </a:solidFill>
              <a:effectLst>
                <a:outerShdw blurRad="50800" dist="38100" dir="2700000" algn="tl" rotWithShape="0">
                  <a:prstClr val="black">
                    <a:alpha val="40000"/>
                  </a:prstClr>
                </a:outerShdw>
              </a:effectLst>
            </a:endParaRPr>
          </a:p>
        </p:txBody>
      </p:sp>
      <p:sp>
        <p:nvSpPr>
          <p:cNvPr id="6" name="TextBox 5"/>
          <p:cNvSpPr txBox="1"/>
          <p:nvPr/>
        </p:nvSpPr>
        <p:spPr>
          <a:xfrm>
            <a:off x="5372484" y="836712"/>
            <a:ext cx="3441968" cy="1323439"/>
          </a:xfrm>
          <a:prstGeom prst="rect">
            <a:avLst/>
          </a:prstGeom>
          <a:noFill/>
        </p:spPr>
        <p:txBody>
          <a:bodyPr wrap="none" rtlCol="0">
            <a:spAutoFit/>
          </a:bodyPr>
          <a:lstStyle/>
          <a:p>
            <a:r>
              <a:rPr lang="en-US" sz="2000" dirty="0" smtClean="0">
                <a:effectLst>
                  <a:outerShdw blurRad="50800" dist="38100" dir="2700000" algn="tl" rotWithShape="0">
                    <a:prstClr val="black">
                      <a:alpha val="40000"/>
                    </a:prstClr>
                  </a:outerShdw>
                </a:effectLst>
              </a:rPr>
              <a:t>controlled </a:t>
            </a:r>
            <a:r>
              <a:rPr lang="mr-IN" sz="2000" dirty="0" smtClean="0">
                <a:effectLst>
                  <a:outerShdw blurRad="50800" dist="38100" dir="2700000" algn="tl" rotWithShape="0">
                    <a:prstClr val="black">
                      <a:alpha val="40000"/>
                    </a:prstClr>
                  </a:outerShdw>
                </a:effectLst>
              </a:rPr>
              <a:t>–</a:t>
            </a:r>
            <a:r>
              <a:rPr lang="en-US" sz="2000" dirty="0" smtClean="0">
                <a:effectLst>
                  <a:outerShdw blurRad="50800" dist="38100" dir="2700000" algn="tl" rotWithShape="0">
                    <a:prstClr val="black">
                      <a:alpha val="40000"/>
                    </a:prstClr>
                  </a:outerShdw>
                </a:effectLst>
              </a:rPr>
              <a:t> external </a:t>
            </a:r>
          </a:p>
          <a:p>
            <a:r>
              <a:rPr lang="en-US" sz="2000" dirty="0" smtClean="0">
                <a:effectLst>
                  <a:outerShdw blurRad="50800" dist="38100" dir="2700000" algn="tl" rotWithShape="0">
                    <a:prstClr val="black">
                      <a:alpha val="40000"/>
                    </a:prstClr>
                  </a:outerShdw>
                </a:effectLst>
              </a:rPr>
              <a:t>controlled </a:t>
            </a:r>
            <a:r>
              <a:rPr lang="mr-IN" sz="2000" dirty="0" smtClean="0">
                <a:effectLst>
                  <a:outerShdw blurRad="50800" dist="38100" dir="2700000" algn="tl" rotWithShape="0">
                    <a:prstClr val="black">
                      <a:alpha val="40000"/>
                    </a:prstClr>
                  </a:outerShdw>
                </a:effectLst>
              </a:rPr>
              <a:t>–</a:t>
            </a:r>
            <a:r>
              <a:rPr lang="en-US" sz="2000" dirty="0" smtClean="0">
                <a:effectLst>
                  <a:outerShdw blurRad="50800" dist="38100" dir="2700000" algn="tl" rotWithShape="0">
                    <a:prstClr val="black">
                      <a:alpha val="40000"/>
                    </a:prstClr>
                  </a:outerShdw>
                </a:effectLst>
              </a:rPr>
              <a:t> </a:t>
            </a:r>
            <a:r>
              <a:rPr lang="en-US" sz="2000" dirty="0" err="1" smtClean="0">
                <a:effectLst>
                  <a:outerShdw blurRad="50800" dist="38100" dir="2700000" algn="tl" rotWithShape="0">
                    <a:prstClr val="black">
                      <a:alpha val="40000"/>
                    </a:prstClr>
                  </a:outerShdw>
                </a:effectLst>
              </a:rPr>
              <a:t>introjected</a:t>
            </a:r>
            <a:r>
              <a:rPr lang="en-US" sz="2000" dirty="0" smtClean="0">
                <a:effectLst>
                  <a:outerShdw blurRad="50800" dist="38100" dir="2700000" algn="tl" rotWithShape="0">
                    <a:prstClr val="black">
                      <a:alpha val="40000"/>
                    </a:prstClr>
                  </a:outerShdw>
                </a:effectLst>
              </a:rPr>
              <a:t> </a:t>
            </a:r>
          </a:p>
          <a:p>
            <a:r>
              <a:rPr lang="en-US" sz="2000" u="sng" dirty="0" smtClean="0">
                <a:effectLst>
                  <a:outerShdw blurRad="50800" dist="38100" dir="2700000" algn="tl" rotWithShape="0">
                    <a:prstClr val="black">
                      <a:alpha val="40000"/>
                    </a:prstClr>
                  </a:outerShdw>
                </a:effectLst>
              </a:rPr>
              <a:t>autonomous </a:t>
            </a:r>
            <a:r>
              <a:rPr lang="mr-IN" sz="2000" u="sng" dirty="0" smtClean="0">
                <a:effectLst>
                  <a:outerShdw blurRad="50800" dist="38100" dir="2700000" algn="tl" rotWithShape="0">
                    <a:prstClr val="black">
                      <a:alpha val="40000"/>
                    </a:prstClr>
                  </a:outerShdw>
                </a:effectLst>
              </a:rPr>
              <a:t>–</a:t>
            </a:r>
            <a:r>
              <a:rPr lang="en-US" sz="2000" u="sng" dirty="0" smtClean="0">
                <a:effectLst>
                  <a:outerShdw blurRad="50800" dist="38100" dir="2700000" algn="tl" rotWithShape="0">
                    <a:prstClr val="black">
                      <a:alpha val="40000"/>
                    </a:prstClr>
                  </a:outerShdw>
                </a:effectLst>
              </a:rPr>
              <a:t> integrated </a:t>
            </a:r>
          </a:p>
          <a:p>
            <a:r>
              <a:rPr lang="en-US" sz="2000" u="sng" dirty="0" smtClean="0">
                <a:effectLst>
                  <a:outerShdw blurRad="50800" dist="38100" dir="2700000" algn="tl" rotWithShape="0">
                    <a:prstClr val="black">
                      <a:alpha val="40000"/>
                    </a:prstClr>
                  </a:outerShdw>
                </a:effectLst>
              </a:rPr>
              <a:t>autonomous </a:t>
            </a:r>
            <a:r>
              <a:rPr lang="mr-IN" sz="2000" u="sng" dirty="0" smtClean="0">
                <a:effectLst>
                  <a:outerShdw blurRad="50800" dist="38100" dir="2700000" algn="tl" rotWithShape="0">
                    <a:prstClr val="black">
                      <a:alpha val="40000"/>
                    </a:prstClr>
                  </a:outerShdw>
                </a:effectLst>
              </a:rPr>
              <a:t>–</a:t>
            </a:r>
            <a:r>
              <a:rPr lang="en-US" sz="2000" u="sng" dirty="0" smtClean="0">
                <a:effectLst>
                  <a:outerShdw blurRad="50800" dist="38100" dir="2700000" algn="tl" rotWithShape="0">
                    <a:prstClr val="black">
                      <a:alpha val="40000"/>
                    </a:prstClr>
                  </a:outerShdw>
                </a:effectLst>
              </a:rPr>
              <a:t> intrinsic </a:t>
            </a:r>
            <a:endParaRPr lang="en-US" sz="2000" u="sng"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89556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219967" y="638132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 name="Rectangle 2"/>
          <p:cNvSpPr>
            <a:spLocks noGrp="1" noRot="1" noChangeArrowheads="1"/>
          </p:cNvSpPr>
          <p:nvPr>
            <p:ph type="title"/>
          </p:nvPr>
        </p:nvSpPr>
        <p:spPr>
          <a:xfrm>
            <a:off x="3811809" y="260648"/>
            <a:ext cx="1656184" cy="710952"/>
          </a:xfrm>
          <a:ln w="19050">
            <a:solidFill>
              <a:schemeClr val="accent2"/>
            </a:solidFill>
            <a:prstDash val="lgDash"/>
          </a:ln>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so </a:t>
            </a:r>
            <a:r>
              <a:rPr lang="mr-IN" dirty="0" smtClean="0">
                <a:effectLst>
                  <a:outerShdw blurRad="50800" dist="38100" dir="2700000" algn="tl" rotWithShape="0">
                    <a:prstClr val="black">
                      <a:alpha val="40000"/>
                    </a:prstClr>
                  </a:outerShdw>
                </a:effectLst>
              </a:rPr>
              <a:t>…</a:t>
            </a:r>
            <a:r>
              <a:rPr lang="en-US" dirty="0" smtClean="0">
                <a:effectLst>
                  <a:outerShdw blurRad="50800" dist="38100" dir="2700000" algn="tl" rotWithShape="0">
                    <a:prstClr val="black">
                      <a:alpha val="40000"/>
                    </a:prstClr>
                  </a:outerShdw>
                </a:effectLst>
              </a:rPr>
              <a:t>? </a:t>
            </a:r>
          </a:p>
        </p:txBody>
      </p:sp>
      <p:sp>
        <p:nvSpPr>
          <p:cNvPr id="8" name="TextBox 7"/>
          <p:cNvSpPr txBox="1"/>
          <p:nvPr/>
        </p:nvSpPr>
        <p:spPr>
          <a:xfrm>
            <a:off x="251520" y="1465620"/>
            <a:ext cx="8776762" cy="523220"/>
          </a:xfrm>
          <a:prstGeom prst="rect">
            <a:avLst/>
          </a:prstGeom>
          <a:noFill/>
        </p:spPr>
        <p:txBody>
          <a:bodyPr wrap="none" rtlCol="0">
            <a:spAutoFit/>
          </a:bodyPr>
          <a:lstStyle/>
          <a:p>
            <a:r>
              <a:rPr lang="en-US" sz="2800" dirty="0" smtClean="0">
                <a:solidFill>
                  <a:srgbClr val="CCFFCC"/>
                </a:solidFill>
                <a:effectLst>
                  <a:outerShdw blurRad="50800" dist="38100" dir="2700000" algn="tl" rotWithShape="0">
                    <a:prstClr val="black">
                      <a:alpha val="40000"/>
                    </a:prstClr>
                  </a:outerShdw>
                </a:effectLst>
              </a:rPr>
              <a:t>caution that we don’t </a:t>
            </a:r>
            <a:r>
              <a:rPr lang="en-US" sz="2800" dirty="0" smtClean="0">
                <a:solidFill>
                  <a:srgbClr val="CCFFCC"/>
                </a:solidFill>
                <a:effectLst>
                  <a:outerShdw blurRad="50800" dist="38100" dir="2700000" algn="tl" rotWithShape="0">
                    <a:prstClr val="black">
                      <a:alpha val="40000"/>
                    </a:prstClr>
                  </a:outerShdw>
                </a:effectLst>
              </a:rPr>
              <a:t>try to reinvent the wheel</a:t>
            </a:r>
            <a:endParaRPr lang="en-US" sz="2800" dirty="0">
              <a:solidFill>
                <a:srgbClr val="CCFFCC"/>
              </a:solidFill>
              <a:effectLst>
                <a:outerShdw blurRad="50800" dist="38100" dir="2700000" algn="tl" rotWithShape="0">
                  <a:prstClr val="black">
                    <a:alpha val="40000"/>
                  </a:prstClr>
                </a:outerShdw>
              </a:effectLst>
            </a:endParaRPr>
          </a:p>
        </p:txBody>
      </p:sp>
      <p:sp>
        <p:nvSpPr>
          <p:cNvPr id="11" name="TextBox 10"/>
          <p:cNvSpPr txBox="1"/>
          <p:nvPr/>
        </p:nvSpPr>
        <p:spPr>
          <a:xfrm>
            <a:off x="251520" y="2624712"/>
            <a:ext cx="8208912" cy="3108544"/>
          </a:xfrm>
          <a:prstGeom prst="rect">
            <a:avLst/>
          </a:prstGeom>
          <a:noFill/>
        </p:spPr>
        <p:txBody>
          <a:bodyPr wrap="square" rtlCol="0">
            <a:spAutoFit/>
          </a:bodyPr>
          <a:lstStyle/>
          <a:p>
            <a:pPr marL="457200" indent="-457200">
              <a:buSzPct val="110000"/>
              <a:buFont typeface="Wingdings" charset="2"/>
              <a:buChar char="v"/>
            </a:pPr>
            <a:r>
              <a:rPr lang="en-US" sz="2800" dirty="0" smtClean="0">
                <a:solidFill>
                  <a:schemeClr val="accent1"/>
                </a:solidFill>
                <a:effectLst>
                  <a:outerShdw blurRad="50800" dist="38100" dir="2700000" algn="tl" rotWithShape="0">
                    <a:prstClr val="black">
                      <a:alpha val="40000"/>
                    </a:prstClr>
                  </a:outerShdw>
                </a:effectLst>
              </a:rPr>
              <a:t>put up a request for help to the ‘compassionate mind’ </a:t>
            </a:r>
            <a:r>
              <a:rPr lang="en-US" sz="2800" dirty="0" err="1" smtClean="0">
                <a:solidFill>
                  <a:schemeClr val="accent1"/>
                </a:solidFill>
                <a:effectLst>
                  <a:outerShdw blurRad="50800" dist="38100" dir="2700000" algn="tl" rotWithShape="0">
                    <a:prstClr val="black">
                      <a:alpha val="40000"/>
                    </a:prstClr>
                  </a:outerShdw>
                </a:effectLst>
              </a:rPr>
              <a:t>google</a:t>
            </a:r>
            <a:r>
              <a:rPr lang="en-US" sz="2800" dirty="0" smtClean="0">
                <a:solidFill>
                  <a:schemeClr val="accent1"/>
                </a:solidFill>
                <a:effectLst>
                  <a:outerShdw blurRad="50800" dist="38100" dir="2700000" algn="tl" rotWithShape="0">
                    <a:prstClr val="black">
                      <a:alpha val="40000"/>
                    </a:prstClr>
                  </a:outerShdw>
                </a:effectLst>
              </a:rPr>
              <a:t> group </a:t>
            </a:r>
          </a:p>
          <a:p>
            <a:pPr>
              <a:buSzPct val="110000"/>
            </a:pPr>
            <a:endParaRPr lang="en-US" sz="2800" dirty="0" smtClean="0">
              <a:solidFill>
                <a:schemeClr val="accent1"/>
              </a:solidFill>
              <a:effectLst>
                <a:outerShdw blurRad="50800" dist="38100" dir="2700000" algn="tl" rotWithShape="0">
                  <a:prstClr val="black">
                    <a:alpha val="40000"/>
                  </a:prstClr>
                </a:outerShdw>
              </a:effectLst>
            </a:endParaRPr>
          </a:p>
          <a:p>
            <a:pPr marL="457200" indent="-457200">
              <a:buSzPct val="110000"/>
              <a:buFont typeface="Wingdings" charset="2"/>
              <a:buChar char="v"/>
            </a:pPr>
            <a:r>
              <a:rPr lang="en-US" sz="2800" dirty="0" smtClean="0">
                <a:solidFill>
                  <a:schemeClr val="accent1"/>
                </a:solidFill>
                <a:effectLst>
                  <a:outerShdw blurRad="50800" dist="38100" dir="2700000" algn="tl" rotWithShape="0">
                    <a:prstClr val="black">
                      <a:alpha val="40000"/>
                    </a:prstClr>
                  </a:outerShdw>
                </a:effectLst>
              </a:rPr>
              <a:t>write to research teams who may already have explored using compassion-based interventions for university students </a:t>
            </a:r>
            <a:endParaRPr lang="en-US" sz="2800" dirty="0">
              <a:solidFill>
                <a:schemeClr val="accent1"/>
              </a:solidFill>
              <a:effectLst>
                <a:outerShdw blurRad="50800" dist="38100" dir="2700000" algn="tl" rotWithShape="0">
                  <a:prstClr val="black">
                    <a:alpha val="40000"/>
                  </a:prstClr>
                </a:outerShdw>
              </a:effectLst>
            </a:endParaRPr>
          </a:p>
          <a:p>
            <a:pPr marL="457200" indent="-457200">
              <a:buSzPct val="110000"/>
              <a:buFont typeface="Wingdings" charset="2"/>
              <a:buChar char="v"/>
            </a:pPr>
            <a:endParaRPr lang="en-US" sz="2800" dirty="0" smtClean="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150047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15616"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TextBox 4"/>
          <p:cNvSpPr txBox="1"/>
          <p:nvPr/>
        </p:nvSpPr>
        <p:spPr>
          <a:xfrm>
            <a:off x="449441" y="908720"/>
            <a:ext cx="3690511" cy="523220"/>
          </a:xfrm>
          <a:prstGeom prst="rect">
            <a:avLst/>
          </a:prstGeom>
          <a:noFill/>
        </p:spPr>
        <p:txBody>
          <a:bodyPr wrap="square" rtlCol="0">
            <a:spAutoFit/>
          </a:bodyPr>
          <a:lstStyle/>
          <a:p>
            <a:r>
              <a:rPr lang="en-US" sz="2800" dirty="0" err="1" smtClean="0">
                <a:solidFill>
                  <a:srgbClr val="CCFFCC"/>
                </a:solidFill>
                <a:effectLst>
                  <a:outerShdw blurRad="50800" dist="38100" dir="2700000" algn="tl" rotWithShape="0">
                    <a:prstClr val="black">
                      <a:alpha val="40000"/>
                    </a:prstClr>
                  </a:outerShdw>
                </a:effectLst>
              </a:rPr>
              <a:t>precontemplation</a:t>
            </a:r>
            <a:r>
              <a:rPr lang="en-US" sz="2800" dirty="0" smtClean="0">
                <a:solidFill>
                  <a:srgbClr val="CCFFCC"/>
                </a:solidFill>
                <a:effectLst>
                  <a:outerShdw blurRad="50800" dist="38100" dir="2700000" algn="tl" rotWithShape="0">
                    <a:prstClr val="black">
                      <a:alpha val="40000"/>
                    </a:prstClr>
                  </a:outerShdw>
                </a:effectLst>
              </a:rPr>
              <a:t>:</a:t>
            </a:r>
          </a:p>
        </p:txBody>
      </p:sp>
      <p:sp>
        <p:nvSpPr>
          <p:cNvPr id="9" name="TextBox 8"/>
          <p:cNvSpPr txBox="1"/>
          <p:nvPr/>
        </p:nvSpPr>
        <p:spPr>
          <a:xfrm>
            <a:off x="449441" y="2636912"/>
            <a:ext cx="1440160" cy="523220"/>
          </a:xfrm>
          <a:prstGeom prst="rect">
            <a:avLst/>
          </a:prstGeom>
          <a:noFill/>
        </p:spPr>
        <p:txBody>
          <a:bodyPr wrap="square" rtlCol="0">
            <a:spAutoFit/>
          </a:bodyPr>
          <a:lstStyle/>
          <a:p>
            <a:r>
              <a:rPr lang="en-US" sz="2800" dirty="0" smtClean="0">
                <a:solidFill>
                  <a:srgbClr val="CCFFCC"/>
                </a:solidFill>
                <a:effectLst>
                  <a:outerShdw blurRad="50800" dist="38100" dir="2700000" algn="tl" rotWithShape="0">
                    <a:prstClr val="black">
                      <a:alpha val="40000"/>
                    </a:prstClr>
                  </a:outerShdw>
                </a:effectLst>
              </a:rPr>
              <a:t>action:</a:t>
            </a:r>
            <a:endParaRPr lang="en-US" sz="2800" dirty="0">
              <a:solidFill>
                <a:srgbClr val="CCFFCC"/>
              </a:solidFill>
              <a:effectLst>
                <a:outerShdw blurRad="50800" dist="38100" dir="2700000" algn="tl" rotWithShape="0">
                  <a:prstClr val="black">
                    <a:alpha val="40000"/>
                  </a:prstClr>
                </a:outerShdw>
              </a:effectLst>
            </a:endParaRPr>
          </a:p>
        </p:txBody>
      </p:sp>
      <p:sp>
        <p:nvSpPr>
          <p:cNvPr id="10" name="TextBox 9"/>
          <p:cNvSpPr txBox="1"/>
          <p:nvPr/>
        </p:nvSpPr>
        <p:spPr>
          <a:xfrm>
            <a:off x="449441" y="4797152"/>
            <a:ext cx="2659702" cy="523220"/>
          </a:xfrm>
          <a:prstGeom prst="rect">
            <a:avLst/>
          </a:prstGeom>
          <a:noFill/>
        </p:spPr>
        <p:txBody>
          <a:bodyPr wrap="none" rtlCol="0">
            <a:spAutoFit/>
          </a:bodyPr>
          <a:lstStyle/>
          <a:p>
            <a:r>
              <a:rPr lang="en-US" sz="2800" dirty="0" smtClean="0">
                <a:solidFill>
                  <a:srgbClr val="CCFFCC"/>
                </a:solidFill>
                <a:effectLst>
                  <a:outerShdw blurRad="50800" dist="38100" dir="2700000" algn="tl" rotWithShape="0">
                    <a:prstClr val="black">
                      <a:alpha val="40000"/>
                    </a:prstClr>
                  </a:outerShdw>
                </a:effectLst>
              </a:rPr>
              <a:t>maintenance:</a:t>
            </a:r>
            <a:endParaRPr lang="en-US" sz="2000" dirty="0">
              <a:solidFill>
                <a:srgbClr val="CCFFCC"/>
              </a:solidFill>
              <a:effectLst>
                <a:outerShdw blurRad="50800" dist="38100" dir="2700000" algn="tl" rotWithShape="0">
                  <a:prstClr val="black">
                    <a:alpha val="40000"/>
                  </a:prstClr>
                </a:outerShdw>
              </a:effectLst>
            </a:endParaRPr>
          </a:p>
        </p:txBody>
      </p:sp>
      <p:sp>
        <p:nvSpPr>
          <p:cNvPr id="11" name="TextBox 10"/>
          <p:cNvSpPr txBox="1"/>
          <p:nvPr/>
        </p:nvSpPr>
        <p:spPr>
          <a:xfrm>
            <a:off x="223392" y="1412776"/>
            <a:ext cx="8280920" cy="1200328"/>
          </a:xfrm>
          <a:prstGeom prst="rect">
            <a:avLst/>
          </a:prstGeom>
          <a:noFill/>
        </p:spPr>
        <p:txBody>
          <a:bodyPr wrap="square" rtlCol="0">
            <a:spAutoFit/>
          </a:bodyPr>
          <a:lstStyle/>
          <a:p>
            <a:r>
              <a:rPr lang="en-US" sz="2400" dirty="0" smtClean="0">
                <a:solidFill>
                  <a:srgbClr val="F1CD50"/>
                </a:solidFill>
                <a:effectLst>
                  <a:outerShdw blurRad="50800" dist="38100" dir="2700000" algn="tl" rotWithShape="0">
                    <a:prstClr val="black">
                      <a:alpha val="40000"/>
                    </a:prstClr>
                  </a:outerShdw>
                </a:effectLst>
              </a:rPr>
              <a:t>posters, print &amp; online articles &amp; lectures, social </a:t>
            </a:r>
            <a:r>
              <a:rPr lang="en-US" sz="2400" dirty="0" smtClean="0">
                <a:solidFill>
                  <a:srgbClr val="F1CD50"/>
                </a:solidFill>
                <a:effectLst>
                  <a:outerShdw blurRad="50800" dist="38100" dir="2700000" algn="tl" rotWithShape="0">
                    <a:prstClr val="black">
                      <a:alpha val="40000"/>
                    </a:prstClr>
                  </a:outerShdw>
                </a:effectLst>
              </a:rPr>
              <a:t>media </a:t>
            </a:r>
            <a:r>
              <a:rPr lang="mr-IN" sz="2400" dirty="0" smtClean="0">
                <a:solidFill>
                  <a:srgbClr val="F1CD50"/>
                </a:solidFill>
                <a:effectLst>
                  <a:outerShdw blurRad="50800" dist="38100" dir="2700000" algn="tl" rotWithShape="0">
                    <a:prstClr val="black">
                      <a:alpha val="40000"/>
                    </a:prstClr>
                  </a:outerShdw>
                </a:effectLst>
              </a:rPr>
              <a:t>–</a:t>
            </a:r>
            <a:r>
              <a:rPr lang="en-US" sz="2400" dirty="0" smtClean="0">
                <a:solidFill>
                  <a:srgbClr val="F1CD50"/>
                </a:solidFill>
                <a:effectLst>
                  <a:outerShdw blurRad="50800" dist="38100" dir="2700000" algn="tl" rotWithShape="0">
                    <a:prstClr val="black">
                      <a:alpha val="40000"/>
                    </a:prstClr>
                  </a:outerShdw>
                </a:effectLst>
              </a:rPr>
              <a:t> including via pre-arrival </a:t>
            </a:r>
            <a:r>
              <a:rPr lang="en-US" sz="2400" dirty="0" err="1" smtClean="0">
                <a:solidFill>
                  <a:srgbClr val="F1CD50"/>
                </a:solidFill>
                <a:effectLst>
                  <a:outerShdw blurRad="50800" dist="38100" dir="2700000" algn="tl" rotWithShape="0">
                    <a:prstClr val="black">
                      <a:alpha val="40000"/>
                    </a:prstClr>
                  </a:outerShdw>
                </a:effectLst>
              </a:rPr>
              <a:t>facebook</a:t>
            </a:r>
            <a:r>
              <a:rPr lang="en-US" sz="2400" dirty="0" smtClean="0">
                <a:solidFill>
                  <a:srgbClr val="F1CD50"/>
                </a:solidFill>
                <a:effectLst>
                  <a:outerShdw blurRad="50800" dist="38100" dir="2700000" algn="tl" rotWithShape="0">
                    <a:prstClr val="black">
                      <a:alpha val="40000"/>
                    </a:prstClr>
                  </a:outerShdw>
                </a:effectLst>
              </a:rPr>
              <a:t> contact,</a:t>
            </a:r>
          </a:p>
          <a:p>
            <a:r>
              <a:rPr lang="en-US" sz="2400" dirty="0" smtClean="0">
                <a:solidFill>
                  <a:srgbClr val="F1CD50"/>
                </a:solidFill>
                <a:effectLst>
                  <a:outerShdw blurRad="50800" dist="38100" dir="2700000" algn="tl" rotWithShape="0">
                    <a:prstClr val="black">
                      <a:alpha val="40000"/>
                    </a:prstClr>
                  </a:outerShdw>
                </a:effectLst>
              </a:rPr>
              <a:t>recruiting &amp; educating 2</a:t>
            </a:r>
            <a:r>
              <a:rPr lang="en-US" sz="2400" baseline="30000" dirty="0" smtClean="0">
                <a:solidFill>
                  <a:srgbClr val="F1CD50"/>
                </a:solidFill>
                <a:effectLst>
                  <a:outerShdw blurRad="50800" dist="38100" dir="2700000" algn="tl" rotWithShape="0">
                    <a:prstClr val="black">
                      <a:alpha val="40000"/>
                    </a:prstClr>
                  </a:outerShdw>
                </a:effectLst>
              </a:rPr>
              <a:t>nd</a:t>
            </a:r>
            <a:r>
              <a:rPr lang="en-US" sz="2400" dirty="0" smtClean="0">
                <a:solidFill>
                  <a:srgbClr val="F1CD50"/>
                </a:solidFill>
                <a:effectLst>
                  <a:outerShdw blurRad="50800" dist="38100" dir="2700000" algn="tl" rotWithShape="0">
                    <a:prstClr val="black">
                      <a:alpha val="40000"/>
                    </a:prstClr>
                  </a:outerShdw>
                </a:effectLst>
              </a:rPr>
              <a:t> year ‘befriender’ students</a:t>
            </a:r>
            <a:r>
              <a:rPr lang="en-US" sz="2400" dirty="0" smtClean="0">
                <a:solidFill>
                  <a:srgbClr val="F1CD50"/>
                </a:solidFill>
                <a:effectLst>
                  <a:outerShdw blurRad="50800" dist="38100" dir="2700000" algn="tl" rotWithShape="0">
                    <a:prstClr val="black">
                      <a:alpha val="40000"/>
                    </a:prstClr>
                  </a:outerShdw>
                </a:effectLst>
              </a:rPr>
              <a:t> </a:t>
            </a:r>
            <a:endParaRPr lang="en-US" sz="2400" dirty="0">
              <a:solidFill>
                <a:srgbClr val="F1CD50"/>
              </a:solidFill>
              <a:effectLst>
                <a:outerShdw blurRad="50800" dist="38100" dir="2700000" algn="tl" rotWithShape="0">
                  <a:prstClr val="black">
                    <a:alpha val="40000"/>
                  </a:prstClr>
                </a:outerShdw>
              </a:effectLst>
            </a:endParaRPr>
          </a:p>
        </p:txBody>
      </p:sp>
      <p:sp>
        <p:nvSpPr>
          <p:cNvPr id="13" name="TextBox 12"/>
          <p:cNvSpPr txBox="1"/>
          <p:nvPr/>
        </p:nvSpPr>
        <p:spPr>
          <a:xfrm>
            <a:off x="223392" y="3140968"/>
            <a:ext cx="8928992" cy="1569660"/>
          </a:xfrm>
          <a:prstGeom prst="rect">
            <a:avLst/>
          </a:prstGeom>
          <a:noFill/>
        </p:spPr>
        <p:txBody>
          <a:bodyPr wrap="square" rtlCol="0">
            <a:spAutoFit/>
          </a:bodyPr>
          <a:lstStyle/>
          <a:p>
            <a:r>
              <a:rPr lang="en-US" sz="2400" dirty="0" smtClean="0">
                <a:solidFill>
                  <a:srgbClr val="F1CD50"/>
                </a:solidFill>
                <a:effectLst>
                  <a:outerShdw blurRad="50800" dist="38100" dir="2700000" algn="tl" rotWithShape="0">
                    <a:prstClr val="black">
                      <a:alpha val="40000"/>
                    </a:prstClr>
                  </a:outerShdw>
                </a:effectLst>
              </a:rPr>
              <a:t>weekly classes </a:t>
            </a:r>
            <a:r>
              <a:rPr lang="mr-IN" sz="2400" dirty="0" smtClean="0">
                <a:solidFill>
                  <a:srgbClr val="F1CD50"/>
                </a:solidFill>
                <a:effectLst>
                  <a:outerShdw blurRad="50800" dist="38100" dir="2700000" algn="tl" rotWithShape="0">
                    <a:prstClr val="black">
                      <a:alpha val="40000"/>
                    </a:prstClr>
                  </a:outerShdw>
                </a:effectLst>
              </a:rPr>
              <a:t>–</a:t>
            </a:r>
            <a:r>
              <a:rPr lang="en-US" sz="2400" dirty="0" smtClean="0">
                <a:solidFill>
                  <a:srgbClr val="F1CD50"/>
                </a:solidFill>
                <a:effectLst>
                  <a:outerShdw blurRad="50800" dist="38100" dir="2700000" algn="tl" rotWithShape="0">
                    <a:prstClr val="black">
                      <a:alpha val="40000"/>
                    </a:prstClr>
                  </a:outerShdw>
                </a:effectLst>
              </a:rPr>
              <a:t> “</a:t>
            </a:r>
            <a:r>
              <a:rPr lang="en-US" sz="2400" u="sng" dirty="0" smtClean="0">
                <a:solidFill>
                  <a:srgbClr val="F1CD50"/>
                </a:solidFill>
                <a:effectLst>
                  <a:outerShdw blurRad="50800" dist="38100" dir="2700000" algn="tl" rotWithShape="0">
                    <a:prstClr val="black">
                      <a:alpha val="40000"/>
                    </a:prstClr>
                  </a:outerShdw>
                </a:effectLst>
              </a:rPr>
              <a:t>flourishing the ecosystem</a:t>
            </a:r>
            <a:r>
              <a:rPr lang="en-US" sz="2400" dirty="0" smtClean="0">
                <a:solidFill>
                  <a:srgbClr val="F1CD50"/>
                </a:solidFill>
                <a:effectLst>
                  <a:outerShdw blurRad="50800" dist="38100" dir="2700000" algn="tl" rotWithShape="0">
                    <a:prstClr val="black">
                      <a:alpha val="40000"/>
                    </a:prstClr>
                  </a:outerShdw>
                </a:effectLst>
              </a:rPr>
              <a:t>!”  (size, number?) compassion meditations, phone dyads, values affirmations, discussions, acts of kindness, mental contrasting, goal setting, implementation intentions </a:t>
            </a:r>
            <a:endParaRPr lang="en-US" sz="2400" dirty="0">
              <a:solidFill>
                <a:srgbClr val="F1CD50"/>
              </a:solidFill>
              <a:effectLst>
                <a:outerShdw blurRad="50800" dist="38100" dir="2700000" algn="tl" rotWithShape="0">
                  <a:prstClr val="black">
                    <a:alpha val="40000"/>
                  </a:prstClr>
                </a:outerShdw>
              </a:effectLst>
            </a:endParaRPr>
          </a:p>
        </p:txBody>
      </p:sp>
      <p:sp>
        <p:nvSpPr>
          <p:cNvPr id="14" name="TextBox 13"/>
          <p:cNvSpPr txBox="1"/>
          <p:nvPr/>
        </p:nvSpPr>
        <p:spPr>
          <a:xfrm>
            <a:off x="223392" y="5301208"/>
            <a:ext cx="8892480" cy="1200328"/>
          </a:xfrm>
          <a:prstGeom prst="rect">
            <a:avLst/>
          </a:prstGeom>
          <a:noFill/>
        </p:spPr>
        <p:txBody>
          <a:bodyPr wrap="square" rtlCol="0">
            <a:spAutoFit/>
          </a:bodyPr>
          <a:lstStyle/>
          <a:p>
            <a:r>
              <a:rPr lang="en-US" sz="2400" dirty="0" smtClean="0">
                <a:solidFill>
                  <a:srgbClr val="F1CD50"/>
                </a:solidFill>
                <a:effectLst>
                  <a:outerShdw blurRad="50800" dist="38100" dir="2700000" algn="tl" rotWithShape="0">
                    <a:prstClr val="black">
                      <a:alpha val="40000"/>
                    </a:prstClr>
                  </a:outerShdw>
                </a:effectLst>
              </a:rPr>
              <a:t>support/meditation groups, further trainings </a:t>
            </a:r>
            <a:r>
              <a:rPr lang="mr-IN" sz="2400" dirty="0" smtClean="0">
                <a:solidFill>
                  <a:srgbClr val="F1CD50"/>
                </a:solidFill>
                <a:effectLst>
                  <a:outerShdw blurRad="50800" dist="38100" dir="2700000" algn="tl" rotWithShape="0">
                    <a:prstClr val="black">
                      <a:alpha val="40000"/>
                    </a:prstClr>
                  </a:outerShdw>
                </a:effectLst>
              </a:rPr>
              <a:t>–</a:t>
            </a:r>
            <a:r>
              <a:rPr lang="en-US" sz="2400" dirty="0" smtClean="0">
                <a:solidFill>
                  <a:srgbClr val="F1CD50"/>
                </a:solidFill>
                <a:effectLst>
                  <a:outerShdw blurRad="50800" dist="38100" dir="2700000" algn="tl" rotWithShape="0">
                    <a:prstClr val="black">
                      <a:alpha val="40000"/>
                    </a:prstClr>
                  </a:outerShdw>
                </a:effectLst>
              </a:rPr>
              <a:t> including students supporting subsequent first years, outreach, volunteering, </a:t>
            </a:r>
            <a:r>
              <a:rPr lang="en-US" sz="2400" dirty="0">
                <a:solidFill>
                  <a:srgbClr val="F1CD50"/>
                </a:solidFill>
                <a:effectLst>
                  <a:outerShdw blurRad="50800" dist="38100" dir="2700000" algn="tl" rotWithShape="0">
                    <a:prstClr val="black">
                      <a:alpha val="40000"/>
                    </a:prstClr>
                  </a:outerShdw>
                </a:effectLst>
              </a:rPr>
              <a:t>activism, </a:t>
            </a:r>
            <a:r>
              <a:rPr lang="en-US" sz="2400" dirty="0" smtClean="0">
                <a:solidFill>
                  <a:srgbClr val="F1CD50"/>
                </a:solidFill>
                <a:effectLst>
                  <a:outerShdw blurRad="50800" dist="38100" dir="2700000" algn="tl" rotWithShape="0">
                    <a:prstClr val="black">
                      <a:alpha val="40000"/>
                    </a:prstClr>
                  </a:outerShdw>
                </a:effectLst>
              </a:rPr>
              <a:t>organizational change work  </a:t>
            </a:r>
            <a:endParaRPr lang="en-US" sz="2400" dirty="0">
              <a:solidFill>
                <a:srgbClr val="F1CD50"/>
              </a:solidFill>
              <a:effectLst>
                <a:outerShdw blurRad="50800" dist="38100" dir="2700000" algn="tl" rotWithShape="0">
                  <a:prstClr val="black">
                    <a:alpha val="40000"/>
                  </a:prstClr>
                </a:outerShdw>
              </a:effectLst>
            </a:endParaRPr>
          </a:p>
        </p:txBody>
      </p:sp>
      <p:sp>
        <p:nvSpPr>
          <p:cNvPr id="12" name="Rectangle 2"/>
          <p:cNvSpPr>
            <a:spLocks noGrp="1" noRot="1" noChangeArrowheads="1"/>
          </p:cNvSpPr>
          <p:nvPr>
            <p:ph type="title"/>
          </p:nvPr>
        </p:nvSpPr>
        <p:spPr>
          <a:xfrm>
            <a:off x="3707458" y="188640"/>
            <a:ext cx="1656184" cy="710952"/>
          </a:xfrm>
          <a:ln w="19050">
            <a:solidFill>
              <a:schemeClr val="accent2"/>
            </a:solidFill>
            <a:prstDash val="lgDash"/>
          </a:ln>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so </a:t>
            </a:r>
            <a:r>
              <a:rPr lang="mr-IN" dirty="0" smtClean="0">
                <a:effectLst>
                  <a:outerShdw blurRad="50800" dist="38100" dir="2700000" algn="tl" rotWithShape="0">
                    <a:prstClr val="black">
                      <a:alpha val="40000"/>
                    </a:prstClr>
                  </a:outerShdw>
                </a:effectLst>
              </a:rPr>
              <a:t>…</a:t>
            </a:r>
            <a:r>
              <a:rPr lang="en-US" dirty="0" smtClean="0">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18405340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some tentative answers </a:t>
            </a:r>
          </a:p>
        </p:txBody>
      </p:sp>
      <p:sp>
        <p:nvSpPr>
          <p:cNvPr id="147459" name="Rectangle 3"/>
          <p:cNvSpPr>
            <a:spLocks noGrp="1" noRot="1" noChangeArrowheads="1"/>
          </p:cNvSpPr>
          <p:nvPr>
            <p:ph type="body" sz="half" idx="3"/>
          </p:nvPr>
        </p:nvSpPr>
        <p:spPr>
          <a:xfrm>
            <a:off x="5364088" y="1988840"/>
            <a:ext cx="2880320" cy="3456384"/>
          </a:xfrm>
        </p:spPr>
        <p:txBody>
          <a:bodyPr lIns="92075" tIns="46038" rIns="92075" bIns="46038"/>
          <a:lstStyle/>
          <a:p>
            <a:pPr eaLnBrk="1" hangingPunct="1">
              <a:lnSpc>
                <a:spcPct val="90000"/>
              </a:lnSpc>
              <a:buSzPct val="120000"/>
              <a:buFont typeface="Wingdings" charset="2"/>
              <a:buChar char="ü"/>
              <a:defRPr/>
            </a:pPr>
            <a:r>
              <a:rPr lang="en-US" sz="3600" dirty="0" smtClean="0">
                <a:effectLst>
                  <a:outerShdw blurRad="50800" dist="38100" dir="2700000" algn="tl" rotWithShape="0">
                    <a:prstClr val="black">
                      <a:alpha val="40000"/>
                    </a:prstClr>
                  </a:outerShdw>
                </a:effectLst>
              </a:rPr>
              <a:t>what?</a:t>
            </a:r>
          </a:p>
          <a:p>
            <a:pPr marL="0" indent="0" eaLnBrk="1" hangingPunct="1">
              <a:lnSpc>
                <a:spcPct val="90000"/>
              </a:lnSpc>
              <a:buClr>
                <a:srgbClr val="CC66FF"/>
              </a:buClr>
              <a:buSzPct val="120000"/>
              <a:buNone/>
              <a:defRPr/>
            </a:pPr>
            <a:endParaRPr lang="en-US" sz="1800" i="1" dirty="0" smtClean="0">
              <a:effectLst>
                <a:outerShdw blurRad="50800" dist="38100" dir="2700000" algn="tl" rotWithShape="0">
                  <a:prstClr val="black">
                    <a:alpha val="40000"/>
                  </a:prstClr>
                </a:outerShdw>
              </a:effectLst>
            </a:endParaRPr>
          </a:p>
          <a:p>
            <a:pPr eaLnBrk="1" hangingPunct="1">
              <a:lnSpc>
                <a:spcPct val="90000"/>
              </a:lnSpc>
              <a:buSzPct val="120000"/>
              <a:buFont typeface="Wingdings" charset="2"/>
              <a:buChar char="ü"/>
              <a:defRPr/>
            </a:pPr>
            <a:r>
              <a:rPr lang="en-US" sz="3600" dirty="0" smtClean="0">
                <a:effectLst>
                  <a:outerShdw blurRad="50800" dist="38100" dir="2700000" algn="tl" rotWithShape="0">
                    <a:prstClr val="black">
                      <a:alpha val="40000"/>
                    </a:prstClr>
                  </a:outerShdw>
                </a:effectLst>
              </a:rPr>
              <a:t>why?</a:t>
            </a:r>
            <a:endParaRPr lang="en-US" sz="3600" dirty="0">
              <a:effectLst>
                <a:outerShdw blurRad="50800" dist="38100" dir="2700000" algn="tl" rotWithShape="0">
                  <a:prstClr val="black">
                    <a:alpha val="40000"/>
                  </a:prstClr>
                </a:outerShdw>
              </a:effectLst>
            </a:endParaRPr>
          </a:p>
          <a:p>
            <a:pPr marL="0" indent="0" eaLnBrk="1" hangingPunct="1">
              <a:lnSpc>
                <a:spcPct val="90000"/>
              </a:lnSpc>
              <a:buSzPct val="120000"/>
              <a:buNone/>
              <a:defRPr/>
            </a:pPr>
            <a:endParaRPr lang="en-US" sz="1800" dirty="0" smtClean="0">
              <a:effectLst>
                <a:outerShdw blurRad="50800" dist="38100" dir="2700000" algn="tl" rotWithShape="0">
                  <a:prstClr val="black">
                    <a:alpha val="40000"/>
                  </a:prstClr>
                </a:outerShdw>
              </a:effectLst>
            </a:endParaRPr>
          </a:p>
          <a:p>
            <a:pPr eaLnBrk="1" hangingPunct="1">
              <a:lnSpc>
                <a:spcPct val="90000"/>
              </a:lnSpc>
              <a:buSzPct val="120000"/>
              <a:buFont typeface="Wingdings" charset="2"/>
              <a:buChar char="ü"/>
              <a:defRPr/>
            </a:pPr>
            <a:r>
              <a:rPr lang="en-US" sz="3600" dirty="0" smtClean="0">
                <a:effectLst>
                  <a:outerShdw blurRad="50800" dist="38100" dir="2700000" algn="tl" rotWithShape="0">
                    <a:prstClr val="black">
                      <a:alpha val="40000"/>
                    </a:prstClr>
                  </a:outerShdw>
                </a:effectLst>
              </a:rPr>
              <a:t>how?  </a:t>
            </a:r>
            <a:endParaRPr lang="en-US" sz="3600" dirty="0">
              <a:effectLst>
                <a:outerShdw blurRad="50800" dist="38100" dir="2700000" algn="tl" rotWithShape="0">
                  <a:prstClr val="black">
                    <a:alpha val="40000"/>
                  </a:prstClr>
                </a:outerShdw>
              </a:effectLst>
            </a:endParaRPr>
          </a:p>
          <a:p>
            <a:pPr marL="0" indent="0" eaLnBrk="1" hangingPunct="1">
              <a:lnSpc>
                <a:spcPct val="90000"/>
              </a:lnSpc>
              <a:buSzPct val="120000"/>
              <a:buNone/>
              <a:defRPr/>
            </a:pPr>
            <a:endParaRPr lang="en-US" sz="1800" dirty="0" smtClean="0">
              <a:effectLst>
                <a:outerShdw blurRad="50800" dist="38100" dir="2700000" algn="tl" rotWithShape="0">
                  <a:prstClr val="black">
                    <a:alpha val="40000"/>
                  </a:prstClr>
                </a:outerShdw>
              </a:effectLst>
            </a:endParaRPr>
          </a:p>
          <a:p>
            <a:pPr eaLnBrk="1" hangingPunct="1">
              <a:lnSpc>
                <a:spcPct val="90000"/>
              </a:lnSpc>
              <a:buSzPct val="120000"/>
              <a:buFont typeface="Wingdings" charset="2"/>
              <a:buChar char="ü"/>
              <a:defRPr/>
            </a:pPr>
            <a:r>
              <a:rPr lang="en-US" sz="3600" dirty="0" smtClean="0">
                <a:effectLst>
                  <a:outerShdw blurRad="50800" dist="38100" dir="2700000" algn="tl" rotWithShape="0">
                    <a:prstClr val="black">
                      <a:alpha val="40000"/>
                    </a:prstClr>
                  </a:outerShdw>
                </a:effectLst>
              </a:rPr>
              <a:t>so </a:t>
            </a:r>
            <a:r>
              <a:rPr lang="mr-IN" sz="3600" dirty="0" smtClean="0">
                <a:effectLst>
                  <a:outerShdw blurRad="50800" dist="38100" dir="2700000" algn="tl" rotWithShape="0">
                    <a:prstClr val="black">
                      <a:alpha val="40000"/>
                    </a:prstClr>
                  </a:outerShdw>
                </a:effectLst>
              </a:rPr>
              <a:t>…</a:t>
            </a:r>
            <a:r>
              <a:rPr lang="en-GB" sz="3600" dirty="0" smtClean="0">
                <a:effectLst>
                  <a:outerShdw blurRad="50800" dist="38100" dir="2700000" algn="tl" rotWithShape="0">
                    <a:prstClr val="black">
                      <a:alpha val="40000"/>
                    </a:prstClr>
                  </a:outerShdw>
                </a:effectLst>
              </a:rPr>
              <a:t>?</a:t>
            </a:r>
            <a:endParaRPr lang="en-US" sz="3600" dirty="0" smtClean="0">
              <a:effectLst>
                <a:outerShdw blurRad="50800" dist="38100" dir="2700000" algn="tl" rotWithShape="0">
                  <a:prstClr val="black">
                    <a:alpha val="40000"/>
                  </a:prstClr>
                </a:outerShdw>
              </a:effectLst>
            </a:endParaRP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1152190" y="645333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58964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936042" y="6669360"/>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683568" y="4124106"/>
            <a:ext cx="7344816" cy="2215991"/>
          </a:xfrm>
          <a:prstGeom prst="rect">
            <a:avLst/>
          </a:prstGeom>
          <a:noFill/>
        </p:spPr>
        <p:txBody>
          <a:bodyPr wrap="square" rtlCol="0">
            <a:spAutoFit/>
          </a:bodyPr>
          <a:lstStyle/>
          <a:p>
            <a:pPr algn="ctr"/>
            <a:r>
              <a:rPr lang="en-US" sz="3200" dirty="0" smtClean="0">
                <a:solidFill>
                  <a:srgbClr val="F1CD50"/>
                </a:solidFill>
                <a:effectLst>
                  <a:outerShdw blurRad="50800" dist="38100" dir="2700000" algn="tl" rotWithShape="0">
                    <a:prstClr val="black">
                      <a:alpha val="40000"/>
                    </a:prstClr>
                  </a:outerShdw>
                </a:effectLst>
              </a:rPr>
              <a:t>“And in the end </a:t>
            </a:r>
          </a:p>
          <a:p>
            <a:pPr algn="ctr"/>
            <a:r>
              <a:rPr lang="en-US" sz="3200" dirty="0" smtClean="0">
                <a:solidFill>
                  <a:srgbClr val="F1CD50"/>
                </a:solidFill>
                <a:effectLst>
                  <a:outerShdw blurRad="50800" dist="38100" dir="2700000" algn="tl" rotWithShape="0">
                    <a:prstClr val="black">
                      <a:alpha val="40000"/>
                    </a:prstClr>
                  </a:outerShdw>
                </a:effectLst>
              </a:rPr>
              <a:t>the love you make</a:t>
            </a:r>
          </a:p>
          <a:p>
            <a:pPr algn="ctr"/>
            <a:r>
              <a:rPr lang="en-US" sz="3200" dirty="0" smtClean="0">
                <a:solidFill>
                  <a:srgbClr val="F1CD50"/>
                </a:solidFill>
                <a:effectLst>
                  <a:outerShdw blurRad="50800" dist="38100" dir="2700000" algn="tl" rotWithShape="0">
                    <a:prstClr val="black">
                      <a:alpha val="40000"/>
                    </a:prstClr>
                  </a:outerShdw>
                </a:effectLst>
              </a:rPr>
              <a:t>is equal to the love you take.”</a:t>
            </a:r>
          </a:p>
          <a:p>
            <a:pPr algn="ctr"/>
            <a:endParaRPr lang="en-US" sz="1000" dirty="0" smtClean="0">
              <a:solidFill>
                <a:srgbClr val="F1CD50"/>
              </a:solidFill>
              <a:effectLst>
                <a:outerShdw blurRad="50800" dist="38100" dir="2700000" algn="tl" rotWithShape="0">
                  <a:prstClr val="black">
                    <a:alpha val="40000"/>
                  </a:prstClr>
                </a:outerShdw>
              </a:effectLst>
            </a:endParaRPr>
          </a:p>
          <a:p>
            <a:pPr algn="ctr"/>
            <a:r>
              <a:rPr lang="en-US" sz="3200" dirty="0" smtClean="0">
                <a:effectLst>
                  <a:outerShdw blurRad="50800" dist="38100" dir="2700000" algn="tl" rotWithShape="0">
                    <a:prstClr val="black">
                      <a:alpha val="40000"/>
                    </a:prstClr>
                  </a:outerShdw>
                </a:effectLst>
              </a:rPr>
              <a:t>Lennon/McCartney</a:t>
            </a:r>
            <a:endParaRPr lang="en-US" sz="32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16320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066" y="6597352"/>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179512" y="3262332"/>
            <a:ext cx="8784976" cy="3046988"/>
          </a:xfrm>
          <a:prstGeom prst="rect">
            <a:avLst/>
          </a:prstGeom>
          <a:noFill/>
        </p:spPr>
        <p:txBody>
          <a:bodyPr wrap="square" rtlCol="0">
            <a:spAutoFit/>
          </a:bodyPr>
          <a:lstStyle/>
          <a:p>
            <a:r>
              <a:rPr lang="en-GB" sz="2400" dirty="0">
                <a:effectLst>
                  <a:outerShdw blurRad="50800" dist="38100" dir="2700000" algn="tl" rotWithShape="0">
                    <a:prstClr val="black">
                      <a:alpha val="40000"/>
                    </a:prstClr>
                  </a:outerShdw>
                </a:effectLst>
              </a:rPr>
              <a:t>“We who lived in concentration camps can remember the men who walked through the huts comforting others, giving away their last piece of bread. They may have been few in number, but they offer sufficient proof that everything can be taken from a man but one thing: the last of the human freedoms — to choose one's attitude in any given set of circumstances, to choose one's own way.</a:t>
            </a:r>
            <a:r>
              <a:rPr lang="en-GB" sz="2400" dirty="0" smtClean="0">
                <a:effectLst>
                  <a:outerShdw blurRad="50800" dist="38100" dir="2700000" algn="tl" rotWithShape="0">
                    <a:prstClr val="black">
                      <a:alpha val="40000"/>
                    </a:prstClr>
                  </a:outerShdw>
                </a:effectLst>
              </a:rPr>
              <a:t>”             Viktor </a:t>
            </a:r>
            <a:r>
              <a:rPr lang="en-GB" sz="2400" dirty="0" err="1">
                <a:effectLst>
                  <a:outerShdw blurRad="50800" dist="38100" dir="2700000" algn="tl" rotWithShape="0">
                    <a:prstClr val="black">
                      <a:alpha val="40000"/>
                    </a:prstClr>
                  </a:outerShdw>
                </a:effectLst>
              </a:rPr>
              <a:t>Frankl</a:t>
            </a:r>
            <a:r>
              <a:rPr lang="en-GB" sz="2400" dirty="0">
                <a:effectLst>
                  <a:outerShdw blurRad="50800" dist="38100" dir="2700000" algn="tl" rotWithShape="0">
                    <a:prstClr val="black">
                      <a:alpha val="40000"/>
                    </a:prstClr>
                  </a:outerShdw>
                </a:effectLst>
              </a:rPr>
              <a:t> (1905-1997</a:t>
            </a:r>
            <a:r>
              <a:rPr lang="en-GB" sz="2400" dirty="0" smtClean="0">
                <a:effectLst>
                  <a:outerShdw blurRad="50800" dist="38100" dir="2700000" algn="tl" rotWithShape="0">
                    <a:prstClr val="black">
                      <a:alpha val="40000"/>
                    </a:prstClr>
                  </a:outerShdw>
                </a:effectLst>
              </a:rPr>
              <a:t>) </a:t>
            </a:r>
            <a:endParaRPr lang="en-US" sz="2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83650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some questions </a:t>
            </a:r>
          </a:p>
        </p:txBody>
      </p:sp>
      <p:sp>
        <p:nvSpPr>
          <p:cNvPr id="147459" name="Rectangle 3"/>
          <p:cNvSpPr>
            <a:spLocks noGrp="1" noRot="1" noChangeArrowheads="1"/>
          </p:cNvSpPr>
          <p:nvPr>
            <p:ph type="body" sz="half" idx="3"/>
          </p:nvPr>
        </p:nvSpPr>
        <p:spPr>
          <a:xfrm>
            <a:off x="5076056" y="1988840"/>
            <a:ext cx="2880320" cy="3456384"/>
          </a:xfrm>
        </p:spPr>
        <p:txBody>
          <a:bodyPr lIns="92075" tIns="46038" rIns="92075" bIns="46038"/>
          <a:lstStyle/>
          <a:p>
            <a:pPr marL="447675" indent="-447675" eaLnBrk="1" hangingPunct="1">
              <a:lnSpc>
                <a:spcPct val="90000"/>
              </a:lnSpc>
              <a:buSzPct val="110000"/>
              <a:buFont typeface="Wingdings" pitchFamily="2" charset="2"/>
              <a:buChar char="Ø"/>
              <a:defRPr/>
            </a:pPr>
            <a:r>
              <a:rPr lang="en-US" sz="3600" dirty="0" smtClean="0">
                <a:effectLst>
                  <a:outerShdw blurRad="50800" dist="38100" dir="2700000" algn="tl" rotWithShape="0">
                    <a:prstClr val="black">
                      <a:alpha val="40000"/>
                    </a:prstClr>
                  </a:outerShdw>
                </a:effectLst>
              </a:rPr>
              <a:t>what?</a:t>
            </a:r>
          </a:p>
          <a:p>
            <a:pPr marL="447675" indent="-447675" eaLnBrk="1" hangingPunct="1">
              <a:lnSpc>
                <a:spcPct val="90000"/>
              </a:lnSpc>
              <a:buClr>
                <a:srgbClr val="CC66FF"/>
              </a:buClr>
              <a:buSzPct val="110000"/>
              <a:buFont typeface="Wingdings 2" pitchFamily="18" charset="2"/>
              <a:buNone/>
              <a:defRPr/>
            </a:pPr>
            <a:endParaRPr lang="en-US" sz="1800" i="1" dirty="0" smtClean="0">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Char char="Ø"/>
              <a:defRPr/>
            </a:pPr>
            <a:r>
              <a:rPr lang="en-US" sz="3600" dirty="0" smtClean="0">
                <a:effectLst>
                  <a:outerShdw blurRad="50800" dist="38100" dir="2700000" algn="tl" rotWithShape="0">
                    <a:prstClr val="black">
                      <a:alpha val="40000"/>
                    </a:prstClr>
                  </a:outerShdw>
                </a:effectLst>
              </a:rPr>
              <a:t>why?</a:t>
            </a:r>
            <a:endParaRPr lang="en-US" sz="3600" dirty="0">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None/>
              <a:defRPr/>
            </a:pPr>
            <a:endParaRPr lang="en-US" sz="1800" dirty="0" smtClean="0">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Char char="Ø"/>
              <a:defRPr/>
            </a:pPr>
            <a:r>
              <a:rPr lang="en-US" sz="3600" dirty="0" smtClean="0">
                <a:effectLst>
                  <a:outerShdw blurRad="50800" dist="38100" dir="2700000" algn="tl" rotWithShape="0">
                    <a:prstClr val="black">
                      <a:alpha val="40000"/>
                    </a:prstClr>
                  </a:outerShdw>
                </a:effectLst>
              </a:rPr>
              <a:t>how?  </a:t>
            </a:r>
            <a:endParaRPr lang="en-US" sz="3600" dirty="0">
              <a:effectLst>
                <a:outerShdw blurRad="50800" dist="38100" dir="2700000" algn="tl" rotWithShape="0">
                  <a:prstClr val="black">
                    <a:alpha val="40000"/>
                  </a:prstClr>
                </a:outerShdw>
              </a:effectLst>
            </a:endParaRPr>
          </a:p>
          <a:p>
            <a:pPr marL="0" indent="0" eaLnBrk="1" hangingPunct="1">
              <a:lnSpc>
                <a:spcPct val="90000"/>
              </a:lnSpc>
              <a:buSzPct val="110000"/>
              <a:buNone/>
              <a:defRPr/>
            </a:pPr>
            <a:endParaRPr lang="en-US" sz="1800" dirty="0" smtClean="0">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Char char="Ø"/>
              <a:defRPr/>
            </a:pPr>
            <a:r>
              <a:rPr lang="en-US" sz="3600" dirty="0" smtClean="0">
                <a:effectLst>
                  <a:outerShdw blurRad="50800" dist="38100" dir="2700000" algn="tl" rotWithShape="0">
                    <a:prstClr val="black">
                      <a:alpha val="40000"/>
                    </a:prstClr>
                  </a:outerShdw>
                </a:effectLst>
              </a:rPr>
              <a:t>so </a:t>
            </a:r>
            <a:r>
              <a:rPr lang="mr-IN" sz="3600" dirty="0" smtClean="0">
                <a:effectLst>
                  <a:outerShdw blurRad="50800" dist="38100" dir="2700000" algn="tl" rotWithShape="0">
                    <a:prstClr val="black">
                      <a:alpha val="40000"/>
                    </a:prstClr>
                  </a:outerShdw>
                </a:effectLst>
              </a:rPr>
              <a:t>…</a:t>
            </a:r>
            <a:r>
              <a:rPr lang="en-GB" sz="3600" dirty="0" smtClean="0">
                <a:effectLst>
                  <a:outerShdw blurRad="50800" dist="38100" dir="2700000" algn="tl" rotWithShape="0">
                    <a:prstClr val="black">
                      <a:alpha val="40000"/>
                    </a:prstClr>
                  </a:outerShdw>
                </a:effectLst>
              </a:rPr>
              <a:t>?</a:t>
            </a:r>
            <a:endParaRPr lang="en-US" sz="3600" dirty="0" smtClean="0">
              <a:effectLst>
                <a:outerShdw blurRad="50800" dist="38100" dir="2700000" algn="tl" rotWithShape="0">
                  <a:prstClr val="black">
                    <a:alpha val="40000"/>
                  </a:prstClr>
                </a:outerShdw>
              </a:effectLst>
            </a:endParaRPr>
          </a:p>
          <a:p>
            <a:pPr marL="0" indent="0" eaLnBrk="1" hangingPunct="1">
              <a:lnSpc>
                <a:spcPct val="90000"/>
              </a:lnSpc>
              <a:buSzPct val="110000"/>
              <a:buNone/>
              <a:defRPr/>
            </a:pPr>
            <a:endParaRPr lang="en-US" sz="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1152190" y="645333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 name="Picture 2"/>
          <p:cNvPicPr>
            <a:picLocks noChangeAspect="1"/>
          </p:cNvPicPr>
          <p:nvPr/>
        </p:nvPicPr>
        <p:blipFill>
          <a:blip r:embed="rId2"/>
          <a:stretch>
            <a:fillRect/>
          </a:stretch>
        </p:blipFill>
        <p:spPr>
          <a:xfrm>
            <a:off x="1043608" y="1331476"/>
            <a:ext cx="2977782" cy="4471144"/>
          </a:xfrm>
          <a:prstGeom prst="rect">
            <a:avLst/>
          </a:prstGeom>
        </p:spPr>
      </p:pic>
      <p:sp>
        <p:nvSpPr>
          <p:cNvPr id="4" name="TextBox 3"/>
          <p:cNvSpPr txBox="1"/>
          <p:nvPr/>
        </p:nvSpPr>
        <p:spPr>
          <a:xfrm>
            <a:off x="1043608" y="5867980"/>
            <a:ext cx="2941831" cy="369332"/>
          </a:xfrm>
          <a:prstGeom prst="rect">
            <a:avLst/>
          </a:prstGeom>
          <a:noFill/>
        </p:spPr>
        <p:txBody>
          <a:bodyPr wrap="none" rtlCol="0">
            <a:spAutoFit/>
          </a:bodyPr>
          <a:lstStyle/>
          <a:p>
            <a:r>
              <a:rPr lang="en-US" dirty="0" smtClean="0">
                <a:effectLst>
                  <a:outerShdw blurRad="50800" dist="38100" dir="2700000" algn="tl" rotWithShape="0">
                    <a:prstClr val="black">
                      <a:alpha val="40000"/>
                    </a:prstClr>
                  </a:outerShdw>
                </a:effectLst>
              </a:rPr>
              <a:t>published 4</a:t>
            </a:r>
            <a:r>
              <a:rPr lang="en-US" baseline="30000" dirty="0" smtClean="0">
                <a:effectLst>
                  <a:outerShdw blurRad="50800" dist="38100" dir="2700000" algn="tl" rotWithShape="0">
                    <a:prstClr val="black">
                      <a:alpha val="40000"/>
                    </a:prstClr>
                  </a:outerShdw>
                </a:effectLst>
              </a:rPr>
              <a:t>th</a:t>
            </a:r>
            <a:r>
              <a:rPr lang="en-US" dirty="0" smtClean="0">
                <a:effectLst>
                  <a:outerShdw blurRad="50800" dist="38100" dir="2700000" algn="tl" rotWithShape="0">
                    <a:prstClr val="black">
                      <a:alpha val="40000"/>
                    </a:prstClr>
                  </a:outerShdw>
                </a:effectLst>
              </a:rPr>
              <a:t> may 2017</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228709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190" y="6597352"/>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72008" y="768761"/>
            <a:ext cx="9252520" cy="5324535"/>
          </a:xfrm>
          <a:prstGeom prst="rect">
            <a:avLst/>
          </a:prstGeom>
          <a:noFill/>
        </p:spPr>
        <p:txBody>
          <a:bodyPr wrap="square" rtlCol="0">
            <a:spAutoFit/>
          </a:bodyPr>
          <a:lstStyle/>
          <a:p>
            <a:pPr algn="ctr"/>
            <a:r>
              <a:rPr lang="en-GB" sz="2000" dirty="0" smtClean="0">
                <a:effectLst>
                  <a:outerShdw blurRad="50800" dist="38100" dir="2700000" algn="tl" rotWithShape="0">
                    <a:prstClr val="black">
                      <a:alpha val="40000"/>
                    </a:prstClr>
                  </a:outerShdw>
                </a:effectLst>
              </a:rPr>
              <a:t>"</a:t>
            </a:r>
            <a:r>
              <a:rPr lang="en-GB" sz="2000" dirty="0">
                <a:effectLst>
                  <a:outerShdw blurRad="50800" dist="38100" dir="2700000" algn="tl" rotWithShape="0">
                    <a:prstClr val="black">
                      <a:alpha val="40000"/>
                    </a:prstClr>
                  </a:outerShdw>
                </a:effectLst>
              </a:rPr>
              <a:t>Tell me the weight of a snowflake," a coal-mouse asked a wild dove. </a:t>
            </a:r>
            <a:br>
              <a:rPr lang="en-GB" sz="2000" dirty="0">
                <a:effectLst>
                  <a:outerShdw blurRad="50800" dist="38100" dir="2700000" algn="tl" rotWithShape="0">
                    <a:prstClr val="black">
                      <a:alpha val="40000"/>
                    </a:prstClr>
                  </a:outerShdw>
                </a:effectLst>
              </a:rPr>
            </a:br>
            <a:r>
              <a:rPr lang="en-GB" sz="2000" dirty="0">
                <a:effectLst>
                  <a:outerShdw blurRad="50800" dist="38100" dir="2700000" algn="tl" rotWithShape="0">
                    <a:prstClr val="black">
                      <a:alpha val="40000"/>
                    </a:prstClr>
                  </a:outerShdw>
                </a:effectLst>
              </a:rPr>
              <a:t>"Nothing more than nothing," came the answer. </a:t>
            </a:r>
            <a:endParaRPr lang="en-GB" sz="2000" dirty="0" smtClean="0">
              <a:effectLst>
                <a:outerShdw blurRad="50800" dist="38100" dir="2700000" algn="tl" rotWithShape="0">
                  <a:prstClr val="black">
                    <a:alpha val="40000"/>
                  </a:prstClr>
                </a:outerShdw>
              </a:effectLst>
            </a:endParaRPr>
          </a:p>
          <a:p>
            <a:pPr algn="ctr"/>
            <a:r>
              <a:rPr lang="en-GB" sz="800" dirty="0">
                <a:effectLst>
                  <a:outerShdw blurRad="50800" dist="38100" dir="2700000" algn="tl" rotWithShape="0">
                    <a:prstClr val="black">
                      <a:alpha val="40000"/>
                    </a:prstClr>
                  </a:outerShdw>
                </a:effectLst>
              </a:rPr>
              <a:t/>
            </a:r>
            <a:br>
              <a:rPr lang="en-GB" sz="800" dirty="0">
                <a:effectLst>
                  <a:outerShdw blurRad="50800" dist="38100" dir="2700000" algn="tl" rotWithShape="0">
                    <a:prstClr val="black">
                      <a:alpha val="40000"/>
                    </a:prstClr>
                  </a:outerShdw>
                </a:effectLst>
              </a:rPr>
            </a:br>
            <a:r>
              <a:rPr lang="en-GB" sz="2000" dirty="0">
                <a:effectLst>
                  <a:outerShdw blurRad="50800" dist="38100" dir="2700000" algn="tl" rotWithShape="0">
                    <a:prstClr val="black">
                      <a:alpha val="40000"/>
                    </a:prstClr>
                  </a:outerShdw>
                </a:effectLst>
              </a:rPr>
              <a:t>"In that case, I must tell you a marvellous story," the coal-mouse said. </a:t>
            </a:r>
            <a:br>
              <a:rPr lang="en-GB" sz="2000" dirty="0">
                <a:effectLst>
                  <a:outerShdw blurRad="50800" dist="38100" dir="2700000" algn="tl" rotWithShape="0">
                    <a:prstClr val="black">
                      <a:alpha val="40000"/>
                    </a:prstClr>
                  </a:outerShdw>
                </a:effectLst>
              </a:rPr>
            </a:br>
            <a:r>
              <a:rPr lang="en-GB" sz="2000" dirty="0">
                <a:effectLst>
                  <a:outerShdw blurRad="50800" dist="38100" dir="2700000" algn="tl" rotWithShape="0">
                    <a:prstClr val="black">
                      <a:alpha val="40000"/>
                    </a:prstClr>
                  </a:outerShdw>
                </a:effectLst>
              </a:rPr>
              <a:t>"I sat on the branch of a fir, close to its trunk, when it began to </a:t>
            </a:r>
            <a:r>
              <a:rPr lang="en-GB" sz="2000" dirty="0" smtClean="0">
                <a:effectLst>
                  <a:outerShdw blurRad="50800" dist="38100" dir="2700000" algn="tl" rotWithShape="0">
                    <a:prstClr val="black">
                      <a:alpha val="40000"/>
                    </a:prstClr>
                  </a:outerShdw>
                </a:effectLst>
              </a:rPr>
              <a:t>snow  </a:t>
            </a:r>
            <a:r>
              <a:rPr lang="mr-IN" sz="2000" dirty="0" smtClean="0">
                <a:effectLst>
                  <a:outerShdw blurRad="50800" dist="38100" dir="2700000" algn="tl" rotWithShape="0">
                    <a:prstClr val="black">
                      <a:alpha val="40000"/>
                    </a:prstClr>
                  </a:outerShdw>
                </a:effectLst>
              </a:rPr>
              <a:t>–</a:t>
            </a:r>
            <a:r>
              <a:rPr lang="en-GB" sz="2000" dirty="0" smtClean="0">
                <a:effectLst>
                  <a:outerShdw blurRad="50800" dist="38100" dir="2700000" algn="tl" rotWithShape="0">
                    <a:prstClr val="black">
                      <a:alpha val="40000"/>
                    </a:prstClr>
                  </a:outerShdw>
                </a:effectLst>
              </a:rPr>
              <a:t> not heavily</a:t>
            </a:r>
            <a:r>
              <a:rPr lang="en-GB" sz="2000" dirty="0">
                <a:effectLst>
                  <a:outerShdw blurRad="50800" dist="38100" dir="2700000" algn="tl" rotWithShape="0">
                    <a:prstClr val="black">
                      <a:alpha val="40000"/>
                    </a:prstClr>
                  </a:outerShdw>
                </a:effectLst>
              </a:rPr>
              <a:t>, not in a raging blizzard </a:t>
            </a:r>
            <a:r>
              <a:rPr lang="mr-IN" sz="2000" dirty="0" smtClean="0">
                <a:effectLst>
                  <a:outerShdw blurRad="50800" dist="38100" dir="2700000" algn="tl" rotWithShape="0">
                    <a:prstClr val="black">
                      <a:alpha val="40000"/>
                    </a:prstClr>
                  </a:outerShdw>
                </a:effectLst>
              </a:rPr>
              <a:t>–</a:t>
            </a:r>
            <a:r>
              <a:rPr lang="en-GB" sz="2000" dirty="0" smtClean="0">
                <a:effectLst>
                  <a:outerShdw blurRad="50800" dist="38100" dir="2700000" algn="tl" rotWithShape="0">
                    <a:prstClr val="black">
                      <a:alpha val="40000"/>
                    </a:prstClr>
                  </a:outerShdw>
                </a:effectLst>
              </a:rPr>
              <a:t> no, </a:t>
            </a:r>
            <a:r>
              <a:rPr lang="en-GB" sz="2000" dirty="0">
                <a:effectLst>
                  <a:outerShdw blurRad="50800" dist="38100" dir="2700000" algn="tl" rotWithShape="0">
                    <a:prstClr val="black">
                      <a:alpha val="40000"/>
                    </a:prstClr>
                  </a:outerShdw>
                </a:effectLst>
              </a:rPr>
              <a:t>just like in a dream, </a:t>
            </a:r>
            <a:r>
              <a:rPr lang="en-GB" sz="2000" dirty="0" smtClean="0">
                <a:effectLst>
                  <a:outerShdw blurRad="50800" dist="38100" dir="2700000" algn="tl" rotWithShape="0">
                    <a:prstClr val="black">
                      <a:alpha val="40000"/>
                    </a:prstClr>
                  </a:outerShdw>
                </a:effectLst>
              </a:rPr>
              <a:t> without </a:t>
            </a:r>
            <a:r>
              <a:rPr lang="en-GB" sz="2000" dirty="0">
                <a:effectLst>
                  <a:outerShdw blurRad="50800" dist="38100" dir="2700000" algn="tl" rotWithShape="0">
                    <a:prstClr val="black">
                      <a:alpha val="40000"/>
                    </a:prstClr>
                  </a:outerShdw>
                </a:effectLst>
              </a:rPr>
              <a:t>a wound and without any violence. </a:t>
            </a:r>
            <a:r>
              <a:rPr lang="en-GB" sz="2000" dirty="0" smtClean="0">
                <a:effectLst>
                  <a:outerShdw blurRad="50800" dist="38100" dir="2700000" algn="tl" rotWithShape="0">
                    <a:prstClr val="black">
                      <a:alpha val="40000"/>
                    </a:prstClr>
                  </a:outerShdw>
                </a:effectLst>
              </a:rPr>
              <a:t> Since </a:t>
            </a:r>
            <a:r>
              <a:rPr lang="en-GB" sz="2000" dirty="0">
                <a:effectLst>
                  <a:outerShdw blurRad="50800" dist="38100" dir="2700000" algn="tl" rotWithShape="0">
                    <a:prstClr val="black">
                      <a:alpha val="40000"/>
                    </a:prstClr>
                  </a:outerShdw>
                </a:effectLst>
              </a:rPr>
              <a:t>I did not have anything better to do, I counted the snowflakes settling on the twigs and needles of my branch. Their number was exactly 3,741,952. </a:t>
            </a:r>
            <a:r>
              <a:rPr lang="en-GB" sz="2000" dirty="0" smtClean="0">
                <a:effectLst>
                  <a:outerShdw blurRad="50800" dist="38100" dir="2700000" algn="tl" rotWithShape="0">
                    <a:prstClr val="black">
                      <a:alpha val="40000"/>
                    </a:prstClr>
                  </a:outerShdw>
                </a:effectLst>
              </a:rPr>
              <a:t>  When </a:t>
            </a:r>
            <a:r>
              <a:rPr lang="en-GB" sz="2000" dirty="0">
                <a:effectLst>
                  <a:outerShdw blurRad="50800" dist="38100" dir="2700000" algn="tl" rotWithShape="0">
                    <a:prstClr val="black">
                      <a:alpha val="40000"/>
                    </a:prstClr>
                  </a:outerShdw>
                </a:effectLst>
              </a:rPr>
              <a:t>the 3,741,953rd dropped onto the branch </a:t>
            </a:r>
            <a:r>
              <a:rPr lang="mr-IN" sz="2000" dirty="0" smtClean="0">
                <a:effectLst>
                  <a:outerShdw blurRad="50800" dist="38100" dir="2700000" algn="tl" rotWithShape="0">
                    <a:prstClr val="black">
                      <a:alpha val="40000"/>
                    </a:prstClr>
                  </a:outerShdw>
                </a:effectLst>
              </a:rPr>
              <a:t>–</a:t>
            </a:r>
            <a:r>
              <a:rPr lang="en-GB" sz="2000" dirty="0" smtClean="0">
                <a:effectLst>
                  <a:outerShdw blurRad="50800" dist="38100" dir="2700000" algn="tl" rotWithShape="0">
                    <a:prstClr val="black">
                      <a:alpha val="40000"/>
                    </a:prstClr>
                  </a:outerShdw>
                </a:effectLst>
              </a:rPr>
              <a:t> nothing more      than </a:t>
            </a:r>
            <a:r>
              <a:rPr lang="en-GB" sz="2000" dirty="0">
                <a:effectLst>
                  <a:outerShdw blurRad="50800" dist="38100" dir="2700000" algn="tl" rotWithShape="0">
                    <a:prstClr val="black">
                      <a:alpha val="40000"/>
                    </a:prstClr>
                  </a:outerShdw>
                </a:effectLst>
              </a:rPr>
              <a:t>nothing, as you say </a:t>
            </a:r>
            <a:r>
              <a:rPr lang="mr-IN" sz="2000" dirty="0" smtClean="0">
                <a:effectLst>
                  <a:outerShdw blurRad="50800" dist="38100" dir="2700000" algn="tl" rotWithShape="0">
                    <a:prstClr val="black">
                      <a:alpha val="40000"/>
                    </a:prstClr>
                  </a:outerShdw>
                </a:effectLst>
              </a:rPr>
              <a:t>–</a:t>
            </a:r>
            <a:r>
              <a:rPr lang="en-GB" sz="2000" dirty="0" smtClean="0">
                <a:effectLst>
                  <a:outerShdw blurRad="50800" dist="38100" dir="2700000" algn="tl" rotWithShape="0">
                    <a:prstClr val="black">
                      <a:alpha val="40000"/>
                    </a:prstClr>
                  </a:outerShdw>
                </a:effectLst>
              </a:rPr>
              <a:t> the branch </a:t>
            </a:r>
            <a:r>
              <a:rPr lang="en-GB" sz="2000" dirty="0">
                <a:effectLst>
                  <a:outerShdw blurRad="50800" dist="38100" dir="2700000" algn="tl" rotWithShape="0">
                    <a:prstClr val="black">
                      <a:alpha val="40000"/>
                    </a:prstClr>
                  </a:outerShdw>
                </a:effectLst>
              </a:rPr>
              <a:t>broke off." </a:t>
            </a:r>
            <a:endParaRPr lang="en-GB" sz="2000" dirty="0" smtClean="0">
              <a:effectLst>
                <a:outerShdw blurRad="50800" dist="38100" dir="2700000" algn="tl" rotWithShape="0">
                  <a:prstClr val="black">
                    <a:alpha val="40000"/>
                  </a:prstClr>
                </a:outerShdw>
              </a:effectLst>
            </a:endParaRPr>
          </a:p>
          <a:p>
            <a:pPr algn="ctr"/>
            <a:r>
              <a:rPr lang="en-GB" sz="800" dirty="0">
                <a:effectLst>
                  <a:outerShdw blurRad="50800" dist="38100" dir="2700000" algn="tl" rotWithShape="0">
                    <a:prstClr val="black">
                      <a:alpha val="40000"/>
                    </a:prstClr>
                  </a:outerShdw>
                </a:effectLst>
              </a:rPr>
              <a:t/>
            </a:r>
            <a:br>
              <a:rPr lang="en-GB" sz="800" dirty="0">
                <a:effectLst>
                  <a:outerShdw blurRad="50800" dist="38100" dir="2700000" algn="tl" rotWithShape="0">
                    <a:prstClr val="black">
                      <a:alpha val="40000"/>
                    </a:prstClr>
                  </a:outerShdw>
                </a:effectLst>
              </a:rPr>
            </a:br>
            <a:r>
              <a:rPr lang="en-GB" sz="2000" dirty="0">
                <a:effectLst>
                  <a:outerShdw blurRad="50800" dist="38100" dir="2700000" algn="tl" rotWithShape="0">
                    <a:prstClr val="black">
                      <a:alpha val="40000"/>
                    </a:prstClr>
                  </a:outerShdw>
                </a:effectLst>
              </a:rPr>
              <a:t>Having said that, the coal-mouse flew away. </a:t>
            </a:r>
            <a:endParaRPr lang="en-GB" sz="2000" dirty="0" smtClean="0">
              <a:effectLst>
                <a:outerShdw blurRad="50800" dist="38100" dir="2700000" algn="tl" rotWithShape="0">
                  <a:prstClr val="black">
                    <a:alpha val="40000"/>
                  </a:prstClr>
                </a:outerShdw>
              </a:effectLst>
            </a:endParaRPr>
          </a:p>
          <a:p>
            <a:pPr algn="ctr"/>
            <a:r>
              <a:rPr lang="en-GB" sz="800" dirty="0">
                <a:effectLst>
                  <a:outerShdw blurRad="50800" dist="38100" dir="2700000" algn="tl" rotWithShape="0">
                    <a:prstClr val="black">
                      <a:alpha val="40000"/>
                    </a:prstClr>
                  </a:outerShdw>
                </a:effectLst>
              </a:rPr>
              <a:t/>
            </a:r>
            <a:br>
              <a:rPr lang="en-GB" sz="800" dirty="0">
                <a:effectLst>
                  <a:outerShdw blurRad="50800" dist="38100" dir="2700000" algn="tl" rotWithShape="0">
                    <a:prstClr val="black">
                      <a:alpha val="40000"/>
                    </a:prstClr>
                  </a:outerShdw>
                </a:effectLst>
              </a:rPr>
            </a:br>
            <a:r>
              <a:rPr lang="en-GB" sz="2000" dirty="0">
                <a:effectLst>
                  <a:outerShdw blurRad="50800" dist="38100" dir="2700000" algn="tl" rotWithShape="0">
                    <a:prstClr val="black">
                      <a:alpha val="40000"/>
                    </a:prstClr>
                  </a:outerShdw>
                </a:effectLst>
              </a:rPr>
              <a:t>The dove, an authority on this since the time of Noah, thought about the story for awhile, and finally said to herself, "Perhaps there is only one person's voice lacking for peace to come to the world</a:t>
            </a:r>
            <a:r>
              <a:rPr lang="en-GB" sz="2000" dirty="0" smtClean="0">
                <a:effectLst>
                  <a:outerShdw blurRad="50800" dist="38100" dir="2700000" algn="tl" rotWithShape="0">
                    <a:prstClr val="black">
                      <a:alpha val="40000"/>
                    </a:prstClr>
                  </a:outerShdw>
                </a:effectLst>
              </a:rPr>
              <a:t>.”</a:t>
            </a:r>
          </a:p>
          <a:p>
            <a:pPr algn="ctr"/>
            <a:endParaRPr lang="en-GB" sz="1600" dirty="0">
              <a:effectLst>
                <a:outerShdw blurRad="50800" dist="38100" dir="2700000" algn="tl" rotWithShape="0">
                  <a:prstClr val="black">
                    <a:alpha val="40000"/>
                  </a:prstClr>
                </a:outerShdw>
              </a:effectLst>
            </a:endParaRPr>
          </a:p>
          <a:p>
            <a:pPr algn="ctr"/>
            <a:r>
              <a:rPr lang="en-GB" sz="2000" i="1" dirty="0" smtClean="0">
                <a:effectLst>
                  <a:outerShdw blurRad="50800" dist="38100" dir="2700000" algn="tl" rotWithShape="0">
                    <a:prstClr val="black">
                      <a:alpha val="40000"/>
                    </a:prstClr>
                  </a:outerShdw>
                </a:effectLst>
              </a:rPr>
              <a:t>                    “</a:t>
            </a:r>
            <a:r>
              <a:rPr lang="en-GB" sz="2000" i="1" dirty="0">
                <a:effectLst>
                  <a:outerShdw blurRad="50800" dist="38100" dir="2700000" algn="tl" rotWithShape="0">
                    <a:prstClr val="black">
                      <a:alpha val="40000"/>
                    </a:prstClr>
                  </a:outerShdw>
                </a:effectLst>
              </a:rPr>
              <a:t>New Fables: Thus Spoke the Caribou” Kurt </a:t>
            </a:r>
            <a:r>
              <a:rPr lang="en-GB" sz="2000" i="1" dirty="0" err="1" smtClean="0">
                <a:effectLst>
                  <a:outerShdw blurRad="50800" dist="38100" dir="2700000" algn="tl" rotWithShape="0">
                    <a:prstClr val="black">
                      <a:alpha val="40000"/>
                    </a:prstClr>
                  </a:outerShdw>
                </a:effectLst>
              </a:rPr>
              <a:t>Kauter</a:t>
            </a:r>
            <a:endParaRPr lang="en-GB" sz="2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0039420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190" y="645333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67544" y="1412776"/>
            <a:ext cx="8568952" cy="4154983"/>
          </a:xfrm>
          <a:prstGeom prst="rect">
            <a:avLst/>
          </a:prstGeom>
          <a:noFill/>
        </p:spPr>
        <p:txBody>
          <a:bodyPr wrap="square" rtlCol="0">
            <a:spAutoFit/>
          </a:bodyPr>
          <a:lstStyle/>
          <a:p>
            <a:r>
              <a:rPr lang="en-GB" sz="2400" dirty="0" smtClean="0">
                <a:effectLst>
                  <a:outerShdw blurRad="50800" dist="38100" dir="2700000" algn="tl" rotWithShape="0">
                    <a:prstClr val="black">
                      <a:alpha val="40000"/>
                    </a:prstClr>
                  </a:outerShdw>
                </a:effectLst>
              </a:rPr>
              <a:t>“A </a:t>
            </a:r>
            <a:r>
              <a:rPr lang="en-GB" sz="2400" dirty="0">
                <a:effectLst>
                  <a:outerShdw blurRad="50800" dist="38100" dir="2700000" algn="tl" rotWithShape="0">
                    <a:prstClr val="black">
                      <a:alpha val="40000"/>
                    </a:prstClr>
                  </a:outerShdw>
                </a:effectLst>
              </a:rPr>
              <a:t>human being is a part of the whole, called by us </a:t>
            </a:r>
            <a:r>
              <a:rPr lang="en-GB" sz="2400" dirty="0" smtClean="0">
                <a:effectLst>
                  <a:outerShdw blurRad="50800" dist="38100" dir="2700000" algn="tl" rotWithShape="0">
                    <a:prstClr val="black">
                      <a:alpha val="40000"/>
                    </a:prstClr>
                  </a:outerShdw>
                </a:effectLst>
              </a:rPr>
              <a:t> the </a:t>
            </a:r>
            <a:r>
              <a:rPr lang="en-GB" sz="2400" dirty="0">
                <a:effectLst>
                  <a:outerShdw blurRad="50800" dist="38100" dir="2700000" algn="tl" rotWithShape="0">
                    <a:prstClr val="black">
                      <a:alpha val="40000"/>
                    </a:prstClr>
                  </a:outerShdw>
                </a:effectLst>
              </a:rPr>
              <a:t>"Universe", a part limited in time and space.  He experiences himself, his thoughts and feelings, as something separated from the rest </a:t>
            </a:r>
            <a:r>
              <a:rPr lang="mr-IN" sz="2400" dirty="0" smtClean="0">
                <a:effectLst>
                  <a:outerShdw blurRad="50800" dist="38100" dir="2700000" algn="tl" rotWithShape="0">
                    <a:prstClr val="black">
                      <a:alpha val="40000"/>
                    </a:prstClr>
                  </a:outerShdw>
                </a:effectLst>
              </a:rPr>
              <a:t>–</a:t>
            </a:r>
            <a:r>
              <a:rPr lang="en-GB" sz="2400" dirty="0" smtClean="0">
                <a:effectLst>
                  <a:outerShdw blurRad="50800" dist="38100" dir="2700000" algn="tl" rotWithShape="0">
                    <a:prstClr val="black">
                      <a:alpha val="40000"/>
                    </a:prstClr>
                  </a:outerShdw>
                </a:effectLst>
              </a:rPr>
              <a:t> a kind </a:t>
            </a:r>
            <a:r>
              <a:rPr lang="en-GB" sz="2400" dirty="0">
                <a:effectLst>
                  <a:outerShdw blurRad="50800" dist="38100" dir="2700000" algn="tl" rotWithShape="0">
                    <a:prstClr val="black">
                      <a:alpha val="40000"/>
                    </a:prstClr>
                  </a:outerShdw>
                </a:effectLst>
              </a:rPr>
              <a:t>of optical delusion of his consciousness. The delusion is a kind </a:t>
            </a:r>
            <a:r>
              <a:rPr lang="en-GB" sz="2400" dirty="0" smtClean="0">
                <a:effectLst>
                  <a:outerShdw blurRad="50800" dist="38100" dir="2700000" algn="tl" rotWithShape="0">
                    <a:prstClr val="black">
                      <a:alpha val="40000"/>
                    </a:prstClr>
                  </a:outerShdw>
                </a:effectLst>
              </a:rPr>
              <a:t> of </a:t>
            </a:r>
            <a:r>
              <a:rPr lang="en-GB" sz="2400" dirty="0">
                <a:effectLst>
                  <a:outerShdw blurRad="50800" dist="38100" dir="2700000" algn="tl" rotWithShape="0">
                    <a:prstClr val="black">
                      <a:alpha val="40000"/>
                    </a:prstClr>
                  </a:outerShdw>
                </a:effectLst>
              </a:rPr>
              <a:t>prison for us, restricting us to our personal desires and to affection for a few persons nearest to us.  Our task must be to free ourselves from this prison by widening the circle of compassion to embrace all living creatures and the whole of nature in its beauty</a:t>
            </a:r>
            <a:r>
              <a:rPr lang="en-GB" sz="2400" dirty="0" smtClean="0">
                <a:effectLst>
                  <a:outerShdw blurRad="50800" dist="38100" dir="2700000" algn="tl" rotWithShape="0">
                    <a:prstClr val="black">
                      <a:alpha val="40000"/>
                    </a:prstClr>
                  </a:outerShdw>
                </a:effectLst>
              </a:rPr>
              <a:t>.” </a:t>
            </a:r>
            <a:r>
              <a:rPr lang="en-GB" sz="2400" dirty="0">
                <a:effectLst>
                  <a:outerShdw blurRad="50800" dist="38100" dir="2700000" algn="tl" rotWithShape="0">
                    <a:prstClr val="black">
                      <a:alpha val="40000"/>
                    </a:prstClr>
                  </a:outerShdw>
                </a:effectLst>
              </a:rPr>
              <a:t>	</a:t>
            </a:r>
            <a:r>
              <a:rPr lang="en-GB" sz="2400" dirty="0" smtClean="0">
                <a:effectLst>
                  <a:outerShdw blurRad="50800" dist="38100" dir="2700000" algn="tl" rotWithShape="0">
                    <a:prstClr val="black">
                      <a:alpha val="40000"/>
                    </a:prstClr>
                  </a:outerShdw>
                </a:effectLst>
              </a:rPr>
              <a:t>                                       </a:t>
            </a:r>
            <a:r>
              <a:rPr lang="en-GB" sz="2400" i="1" dirty="0" smtClean="0">
                <a:effectLst>
                  <a:outerShdw blurRad="50800" dist="38100" dir="2700000" algn="tl" rotWithShape="0">
                    <a:prstClr val="black">
                      <a:alpha val="40000"/>
                    </a:prstClr>
                  </a:outerShdw>
                </a:effectLst>
              </a:rPr>
              <a:t>Albert Einstein</a:t>
            </a:r>
            <a:endParaRPr lang="en-GB" sz="2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03534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404" y="188640"/>
            <a:ext cx="8497192" cy="710952"/>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what? </a:t>
            </a:r>
          </a:p>
        </p:txBody>
      </p:sp>
      <p:sp>
        <p:nvSpPr>
          <p:cNvPr id="7172" name="Line 4"/>
          <p:cNvSpPr>
            <a:spLocks noChangeShapeType="1"/>
          </p:cNvSpPr>
          <p:nvPr/>
        </p:nvSpPr>
        <p:spPr bwMode="auto">
          <a:xfrm>
            <a:off x="1403648"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TextBox 5"/>
          <p:cNvSpPr txBox="1"/>
          <p:nvPr/>
        </p:nvSpPr>
        <p:spPr>
          <a:xfrm>
            <a:off x="1691680" y="2591033"/>
            <a:ext cx="5760640" cy="2062103"/>
          </a:xfrm>
          <a:prstGeom prst="rect">
            <a:avLst/>
          </a:prstGeom>
          <a:noFill/>
          <a:ln w="19050">
            <a:solidFill>
              <a:schemeClr val="accent2"/>
            </a:solidFill>
            <a:prstDash val="lgDash"/>
          </a:ln>
        </p:spPr>
        <p:txBody>
          <a:bodyPr wrap="square" rtlCol="0">
            <a:spAutoFit/>
          </a:bodyPr>
          <a:lstStyle/>
          <a:p>
            <a:pPr algn="ctr"/>
            <a:r>
              <a:rPr lang="en-US" sz="3200" dirty="0" smtClean="0">
                <a:effectLst>
                  <a:outerShdw blurRad="50800" dist="38100" dir="2700000" algn="tl" rotWithShape="0">
                    <a:prstClr val="black">
                      <a:alpha val="40000"/>
                    </a:prstClr>
                  </a:outerShdw>
                </a:effectLst>
              </a:rPr>
              <a:t>“a sensitivity to suffering in self and others with a commitment to try to alleviate and prevent it”</a:t>
            </a:r>
            <a:endParaRPr lang="en-US" sz="3200" dirty="0">
              <a:effectLst>
                <a:outerShdw blurRad="50800" dist="38100" dir="2700000" algn="tl" rotWithShape="0">
                  <a:prstClr val="black">
                    <a:alpha val="40000"/>
                  </a:prstClr>
                </a:outerShdw>
              </a:effectLst>
            </a:endParaRPr>
          </a:p>
        </p:txBody>
      </p:sp>
      <p:sp>
        <p:nvSpPr>
          <p:cNvPr id="7" name="TextBox 6"/>
          <p:cNvSpPr txBox="1"/>
          <p:nvPr/>
        </p:nvSpPr>
        <p:spPr>
          <a:xfrm>
            <a:off x="431540" y="5674022"/>
            <a:ext cx="8280920" cy="923330"/>
          </a:xfrm>
          <a:prstGeom prst="rect">
            <a:avLst/>
          </a:prstGeom>
          <a:noFill/>
        </p:spPr>
        <p:txBody>
          <a:bodyPr wrap="square" rtlCol="0">
            <a:spAutoFit/>
          </a:bodyPr>
          <a:lstStyle/>
          <a:p>
            <a:pPr algn="ctr"/>
            <a:r>
              <a:rPr lang="en-US" dirty="0" smtClean="0">
                <a:effectLst>
                  <a:outerShdw blurRad="50800" dist="38100" dir="2700000" algn="tl" rotWithShape="0">
                    <a:prstClr val="black">
                      <a:alpha val="40000"/>
                    </a:prstClr>
                  </a:outerShdw>
                </a:effectLst>
              </a:rPr>
              <a:t>Gilbert P.  “Compassion: definition and controversies”</a:t>
            </a:r>
          </a:p>
          <a:p>
            <a:pPr algn="ctr"/>
            <a:r>
              <a:rPr lang="en-US" dirty="0" smtClean="0">
                <a:effectLst>
                  <a:outerShdw blurRad="50800" dist="38100" dir="2700000" algn="tl" rotWithShape="0">
                    <a:prstClr val="black">
                      <a:alpha val="40000"/>
                    </a:prstClr>
                  </a:outerShdw>
                </a:effectLst>
              </a:rPr>
              <a:t>in P. Gilbert (</a:t>
            </a:r>
            <a:r>
              <a:rPr lang="en-US" dirty="0" err="1" smtClean="0">
                <a:effectLst>
                  <a:outerShdw blurRad="50800" dist="38100" dir="2700000" algn="tl" rotWithShape="0">
                    <a:prstClr val="black">
                      <a:alpha val="40000"/>
                    </a:prstClr>
                  </a:outerShdw>
                </a:effectLst>
              </a:rPr>
              <a:t>ed</a:t>
            </a:r>
            <a:r>
              <a:rPr lang="en-US" dirty="0" smtClean="0">
                <a:effectLst>
                  <a:outerShdw blurRad="50800" dist="38100" dir="2700000" algn="tl" rotWithShape="0">
                    <a:prstClr val="black">
                      <a:alpha val="40000"/>
                    </a:prstClr>
                  </a:outerShdw>
                </a:effectLst>
              </a:rPr>
              <a:t>) “Compassion: concepts, research and applications”</a:t>
            </a:r>
          </a:p>
          <a:p>
            <a:pPr algn="ctr"/>
            <a:r>
              <a:rPr lang="en-US" dirty="0" err="1" smtClean="0">
                <a:effectLst>
                  <a:outerShdw blurRad="50800" dist="38100" dir="2700000" algn="tl" rotWithShape="0">
                    <a:prstClr val="black">
                      <a:alpha val="40000"/>
                    </a:prstClr>
                  </a:outerShdw>
                </a:effectLst>
              </a:rPr>
              <a:t>Routledge</a:t>
            </a:r>
            <a:r>
              <a:rPr lang="en-US" dirty="0" smtClean="0">
                <a:effectLst>
                  <a:outerShdw blurRad="50800" dist="38100" dir="2700000" algn="tl" rotWithShape="0">
                    <a:prstClr val="black">
                      <a:alpha val="40000"/>
                    </a:prstClr>
                  </a:outerShdw>
                </a:effectLst>
              </a:rPr>
              <a:t>: London &amp; New York, 2017</a:t>
            </a:r>
            <a:endParaRPr lang="en-US" dirty="0">
              <a:effectLst>
                <a:outerShdw blurRad="50800" dist="38100" dir="2700000" algn="tl" rotWithShape="0">
                  <a:prstClr val="black">
                    <a:alpha val="40000"/>
                  </a:prstClr>
                </a:outerShdw>
              </a:effectLst>
            </a:endParaRPr>
          </a:p>
        </p:txBody>
      </p:sp>
      <p:sp>
        <p:nvSpPr>
          <p:cNvPr id="11" name="TextBox 10"/>
          <p:cNvSpPr txBox="1"/>
          <p:nvPr/>
        </p:nvSpPr>
        <p:spPr>
          <a:xfrm>
            <a:off x="0" y="980728"/>
            <a:ext cx="9144000" cy="1015663"/>
          </a:xfrm>
          <a:prstGeom prst="rect">
            <a:avLst/>
          </a:prstGeom>
          <a:noFill/>
        </p:spPr>
        <p:txBody>
          <a:bodyPr wrap="square" rtlCol="0">
            <a:spAutoFit/>
          </a:bodyPr>
          <a:lstStyle/>
          <a:p>
            <a:pPr algn="ctr"/>
            <a:r>
              <a:rPr lang="en-US" sz="2000" dirty="0" smtClean="0">
                <a:effectLst>
                  <a:outerShdw blurRad="50800" dist="38100" dir="2700000" algn="tl" rotWithShape="0">
                    <a:prstClr val="black">
                      <a:alpha val="40000"/>
                    </a:prstClr>
                  </a:outerShdw>
                </a:effectLst>
              </a:rPr>
              <a:t>Paul Gilbert, in his recent overview, comments “compassion has many textures and definitions </a:t>
            </a:r>
            <a:r>
              <a:rPr lang="mr-IN" sz="2000" dirty="0" smtClean="0">
                <a:effectLst>
                  <a:outerShdw blurRad="50800" dist="38100" dir="2700000" algn="tl" rotWithShape="0">
                    <a:prstClr val="black">
                      <a:alpha val="40000"/>
                    </a:prstClr>
                  </a:outerShdw>
                </a:effectLst>
              </a:rPr>
              <a:t>…</a:t>
            </a:r>
            <a:r>
              <a:rPr lang="en-GB" sz="2000" dirty="0" smtClean="0">
                <a:effectLst>
                  <a:outerShdw blurRad="50800" dist="38100" dir="2700000" algn="tl" rotWithShape="0">
                    <a:prstClr val="black">
                      <a:alpha val="40000"/>
                    </a:prstClr>
                  </a:outerShdw>
                </a:effectLst>
              </a:rPr>
              <a:t> we may think of it as a particular feeling that arises, a motivation to be helpful, a listing of various attributes“</a:t>
            </a:r>
            <a:r>
              <a:rPr lang="en-US" sz="2000" dirty="0" smtClean="0">
                <a:effectLst>
                  <a:outerShdw blurRad="50800" dist="38100" dir="2700000" algn="tl" rotWithShape="0">
                    <a:prstClr val="black">
                      <a:alpha val="40000"/>
                    </a:prstClr>
                  </a:outerShdw>
                </a:effectLst>
              </a:rPr>
              <a:t> </a:t>
            </a:r>
            <a:endParaRPr lang="en-US" sz="2000" dirty="0">
              <a:effectLst>
                <a:outerShdw blurRad="50800" dist="38100" dir="2700000" algn="tl" rotWithShape="0">
                  <a:prstClr val="black">
                    <a:alpha val="40000"/>
                  </a:prstClr>
                </a:outerShdw>
              </a:effectLst>
            </a:endParaRPr>
          </a:p>
        </p:txBody>
      </p:sp>
      <p:sp>
        <p:nvSpPr>
          <p:cNvPr id="12" name="Line 4"/>
          <p:cNvSpPr>
            <a:spLocks noChangeShapeType="1"/>
          </p:cNvSpPr>
          <p:nvPr/>
        </p:nvSpPr>
        <p:spPr bwMode="auto">
          <a:xfrm>
            <a:off x="1187624" y="5517232"/>
            <a:ext cx="6768752"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rot="18900000">
            <a:off x="156182" y="2432510"/>
            <a:ext cx="2082621" cy="523220"/>
          </a:xfrm>
          <a:prstGeom prst="rect">
            <a:avLst/>
          </a:prstGeom>
          <a:noFill/>
        </p:spPr>
        <p:txBody>
          <a:bodyPr wrap="none" rtlCol="0">
            <a:spAutoFit/>
          </a:bodyPr>
          <a:lstStyle/>
          <a:p>
            <a:r>
              <a:rPr lang="en-US" sz="2800" dirty="0" smtClean="0">
                <a:solidFill>
                  <a:schemeClr val="accent1"/>
                </a:solidFill>
                <a:effectLst>
                  <a:outerShdw blurRad="50800" dist="38100" dir="2700000" algn="tl" rotWithShape="0">
                    <a:prstClr val="black">
                      <a:alpha val="40000"/>
                    </a:prstClr>
                  </a:outerShdw>
                </a:effectLst>
              </a:rPr>
              <a:t>sensitivity</a:t>
            </a:r>
            <a:endParaRPr lang="en-US" sz="2800" dirty="0">
              <a:solidFill>
                <a:schemeClr val="accent1"/>
              </a:solidFill>
              <a:effectLst>
                <a:outerShdw blurRad="50800" dist="38100" dir="2700000" algn="tl" rotWithShape="0">
                  <a:prstClr val="black">
                    <a:alpha val="40000"/>
                  </a:prstClr>
                </a:outerShdw>
              </a:effectLst>
            </a:endParaRPr>
          </a:p>
        </p:txBody>
      </p:sp>
      <p:sp>
        <p:nvSpPr>
          <p:cNvPr id="9" name="TextBox 8"/>
          <p:cNvSpPr txBox="1"/>
          <p:nvPr/>
        </p:nvSpPr>
        <p:spPr>
          <a:xfrm rot="2700000">
            <a:off x="7045116" y="2277820"/>
            <a:ext cx="1441420" cy="523220"/>
          </a:xfrm>
          <a:prstGeom prst="rect">
            <a:avLst/>
          </a:prstGeom>
          <a:noFill/>
        </p:spPr>
        <p:txBody>
          <a:bodyPr wrap="none" rtlCol="0">
            <a:spAutoFit/>
          </a:bodyPr>
          <a:lstStyle/>
          <a:p>
            <a:r>
              <a:rPr lang="en-US" sz="2800" dirty="0" smtClean="0">
                <a:solidFill>
                  <a:schemeClr val="accent1"/>
                </a:solidFill>
                <a:effectLst>
                  <a:outerShdw blurRad="50800" dist="38100" dir="2700000" algn="tl" rotWithShape="0">
                    <a:prstClr val="black">
                      <a:alpha val="40000"/>
                    </a:prstClr>
                  </a:outerShdw>
                </a:effectLst>
              </a:rPr>
              <a:t>feeling</a:t>
            </a:r>
            <a:endParaRPr lang="en-US" sz="2800" dirty="0">
              <a:solidFill>
                <a:schemeClr val="accent1"/>
              </a:solidFill>
              <a:effectLst>
                <a:outerShdw blurRad="50800" dist="38100" dir="2700000" algn="tl" rotWithShape="0">
                  <a:prstClr val="black">
                    <a:alpha val="40000"/>
                  </a:prstClr>
                </a:outerShdw>
              </a:effectLst>
            </a:endParaRPr>
          </a:p>
        </p:txBody>
      </p:sp>
      <p:sp>
        <p:nvSpPr>
          <p:cNvPr id="10" name="TextBox 9"/>
          <p:cNvSpPr txBox="1"/>
          <p:nvPr/>
        </p:nvSpPr>
        <p:spPr>
          <a:xfrm rot="2700000">
            <a:off x="146792" y="4232710"/>
            <a:ext cx="2146742" cy="523220"/>
          </a:xfrm>
          <a:prstGeom prst="rect">
            <a:avLst/>
          </a:prstGeom>
          <a:noFill/>
        </p:spPr>
        <p:txBody>
          <a:bodyPr wrap="none" rtlCol="0">
            <a:spAutoFit/>
          </a:bodyPr>
          <a:lstStyle/>
          <a:p>
            <a:r>
              <a:rPr lang="en-US" sz="2800" dirty="0" smtClean="0">
                <a:solidFill>
                  <a:schemeClr val="accent1"/>
                </a:solidFill>
                <a:effectLst>
                  <a:outerShdw blurRad="50800" dist="38100" dir="2700000" algn="tl" rotWithShape="0">
                    <a:prstClr val="black">
                      <a:alpha val="40000"/>
                    </a:prstClr>
                  </a:outerShdw>
                </a:effectLst>
              </a:rPr>
              <a:t>motivation</a:t>
            </a:r>
            <a:endParaRPr lang="en-US" sz="2800" dirty="0">
              <a:solidFill>
                <a:schemeClr val="accent1"/>
              </a:solidFill>
              <a:effectLst>
                <a:outerShdw blurRad="50800" dist="38100" dir="2700000" algn="tl" rotWithShape="0">
                  <a:prstClr val="black">
                    <a:alpha val="40000"/>
                  </a:prstClr>
                </a:outerShdw>
              </a:effectLst>
            </a:endParaRPr>
          </a:p>
        </p:txBody>
      </p:sp>
      <p:sp>
        <p:nvSpPr>
          <p:cNvPr id="13" name="TextBox 12"/>
          <p:cNvSpPr txBox="1"/>
          <p:nvPr/>
        </p:nvSpPr>
        <p:spPr>
          <a:xfrm rot="18900000">
            <a:off x="7154576" y="4438058"/>
            <a:ext cx="1313180" cy="523220"/>
          </a:xfrm>
          <a:prstGeom prst="rect">
            <a:avLst/>
          </a:prstGeom>
          <a:noFill/>
        </p:spPr>
        <p:txBody>
          <a:bodyPr wrap="none" rtlCol="0">
            <a:spAutoFit/>
          </a:bodyPr>
          <a:lstStyle/>
          <a:p>
            <a:r>
              <a:rPr lang="en-US" sz="2800" dirty="0" smtClean="0">
                <a:solidFill>
                  <a:schemeClr val="accent1"/>
                </a:solidFill>
                <a:effectLst>
                  <a:outerShdw blurRad="50800" dist="38100" dir="2700000" algn="tl" rotWithShape="0">
                    <a:prstClr val="black">
                      <a:alpha val="40000"/>
                    </a:prstClr>
                  </a:outerShdw>
                </a:effectLst>
              </a:rPr>
              <a:t>action</a:t>
            </a:r>
            <a:endParaRPr lang="en-US" sz="2800" dirty="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2129281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066" y="6453336"/>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827584" y="4400525"/>
            <a:ext cx="7488832" cy="1692771"/>
          </a:xfrm>
          <a:prstGeom prst="rect">
            <a:avLst/>
          </a:prstGeom>
          <a:noFill/>
        </p:spPr>
        <p:txBody>
          <a:bodyPr wrap="square" rtlCol="0">
            <a:spAutoFit/>
          </a:bodyPr>
          <a:lstStyle/>
          <a:p>
            <a:pPr algn="ctr"/>
            <a:r>
              <a:rPr lang="en-GB" sz="2400" dirty="0" smtClean="0">
                <a:effectLst>
                  <a:outerShdw blurRad="50800" dist="38100" dir="2700000" algn="tl" rotWithShape="0">
                    <a:prstClr val="black">
                      <a:alpha val="40000"/>
                    </a:prstClr>
                  </a:outerShdw>
                </a:effectLst>
              </a:rPr>
              <a:t>“There isn’t any formula or method.  You learn to love by loving </a:t>
            </a:r>
            <a:r>
              <a:rPr lang="mr-IN" sz="2400" dirty="0" smtClean="0">
                <a:effectLst>
                  <a:outerShdw blurRad="50800" dist="38100" dir="2700000" algn="tl" rotWithShape="0">
                    <a:prstClr val="black">
                      <a:alpha val="40000"/>
                    </a:prstClr>
                  </a:outerShdw>
                </a:effectLst>
              </a:rPr>
              <a:t>–</a:t>
            </a:r>
            <a:r>
              <a:rPr lang="en-GB" sz="2400" dirty="0" smtClean="0">
                <a:effectLst>
                  <a:outerShdw blurRad="50800" dist="38100" dir="2700000" algn="tl" rotWithShape="0">
                    <a:prstClr val="black">
                      <a:alpha val="40000"/>
                    </a:prstClr>
                  </a:outerShdw>
                </a:effectLst>
              </a:rPr>
              <a:t> by paying attention and doing what one discovers has to be done.”</a:t>
            </a:r>
          </a:p>
          <a:p>
            <a:pPr algn="ctr"/>
            <a:endParaRPr lang="en-GB" sz="700" dirty="0">
              <a:effectLst>
                <a:outerShdw blurRad="50800" dist="38100" dir="2700000" algn="tl" rotWithShape="0">
                  <a:prstClr val="black">
                    <a:alpha val="40000"/>
                  </a:prstClr>
                </a:outerShdw>
              </a:effectLst>
            </a:endParaRPr>
          </a:p>
          <a:p>
            <a:pPr algn="ctr"/>
            <a:r>
              <a:rPr lang="en-GB" sz="2400" dirty="0" smtClean="0">
                <a:effectLst>
                  <a:outerShdw blurRad="50800" dist="38100" dir="2700000" algn="tl" rotWithShape="0">
                    <a:prstClr val="black">
                      <a:alpha val="40000"/>
                    </a:prstClr>
                  </a:outerShdw>
                </a:effectLst>
              </a:rPr>
              <a:t>                            Aldous Huxley</a:t>
            </a:r>
            <a:endParaRPr lang="en-GB" sz="2400" dirty="0">
              <a:effectLst>
                <a:outerShdw blurRad="50800" dist="38100" dir="2700000" algn="tl" rotWithShape="0">
                  <a:prstClr val="black">
                    <a:alpha val="40000"/>
                  </a:prstClr>
                </a:outerShdw>
              </a:effectLst>
            </a:endParaRPr>
          </a:p>
        </p:txBody>
      </p:sp>
      <p:sp>
        <p:nvSpPr>
          <p:cNvPr id="6" name="Rectangle 2"/>
          <p:cNvSpPr>
            <a:spLocks noGrp="1" noRot="1" noChangeArrowheads="1"/>
          </p:cNvSpPr>
          <p:nvPr>
            <p:ph type="title"/>
          </p:nvPr>
        </p:nvSpPr>
        <p:spPr>
          <a:xfrm>
            <a:off x="0" y="269776"/>
            <a:ext cx="9144000" cy="710952"/>
          </a:xfrm>
        </p:spPr>
        <p:txBody>
          <a:bodyPr lIns="92075" tIns="46038" rIns="92075" bIns="46038" anchor="b"/>
          <a:lstStyle/>
          <a:p>
            <a:pPr eaLnBrk="1" hangingPunct="1">
              <a:defRPr/>
            </a:pPr>
            <a:r>
              <a:rPr lang="en-US" sz="3600" dirty="0" smtClean="0">
                <a:effectLst>
                  <a:outerShdw blurRad="50800" dist="38100" dir="2700000" algn="tl" rotWithShape="0">
                    <a:prstClr val="black">
                      <a:alpha val="40000"/>
                    </a:prstClr>
                  </a:outerShdw>
                </a:effectLst>
              </a:rPr>
              <a:t>sensitivity/feeling/motivation/action </a:t>
            </a:r>
          </a:p>
        </p:txBody>
      </p:sp>
    </p:spTree>
    <p:extLst>
      <p:ext uri="{BB962C8B-B14F-4D97-AF65-F5344CB8AC3E}">
        <p14:creationId xmlns:p14="http://schemas.microsoft.com/office/powerpoint/2010/main" val="30967459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70520" y="188640"/>
            <a:ext cx="8497192" cy="710952"/>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why? </a:t>
            </a:r>
          </a:p>
        </p:txBody>
      </p:sp>
      <p:sp>
        <p:nvSpPr>
          <p:cNvPr id="7172" name="Line 4"/>
          <p:cNvSpPr>
            <a:spLocks noChangeShapeType="1"/>
          </p:cNvSpPr>
          <p:nvPr/>
        </p:nvSpPr>
        <p:spPr bwMode="auto">
          <a:xfrm>
            <a:off x="1199182"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154620" y="1064930"/>
            <a:ext cx="8928992" cy="707886"/>
          </a:xfrm>
          <a:prstGeom prst="rect">
            <a:avLst/>
          </a:prstGeom>
          <a:noFill/>
        </p:spPr>
        <p:txBody>
          <a:bodyPr wrap="square" rtlCol="0">
            <a:spAutoFit/>
          </a:bodyPr>
          <a:lstStyle/>
          <a:p>
            <a:pPr algn="ctr"/>
            <a:r>
              <a:rPr lang="en-US" sz="2000" dirty="0">
                <a:effectLst>
                  <a:outerShdw blurRad="50800" dist="38100" dir="2700000" algn="tl" rotWithShape="0">
                    <a:prstClr val="black">
                      <a:alpha val="40000"/>
                    </a:prstClr>
                  </a:outerShdw>
                </a:effectLst>
              </a:rPr>
              <a:t>Hare, B. (2017). "Survival of the friendliest: homo sapiens evolved via selection for </a:t>
            </a:r>
            <a:r>
              <a:rPr lang="en-US" sz="2000" dirty="0" err="1">
                <a:effectLst>
                  <a:outerShdw blurRad="50800" dist="38100" dir="2700000" algn="tl" rotWithShape="0">
                    <a:prstClr val="black">
                      <a:alpha val="40000"/>
                    </a:prstClr>
                  </a:outerShdw>
                </a:effectLst>
              </a:rPr>
              <a:t>prosociality</a:t>
            </a:r>
            <a:r>
              <a:rPr lang="en-US" sz="2000" dirty="0">
                <a:effectLst>
                  <a:outerShdw blurRad="50800" dist="38100" dir="2700000" algn="tl" rotWithShape="0">
                    <a:prstClr val="black">
                      <a:alpha val="40000"/>
                    </a:prstClr>
                  </a:outerShdw>
                </a:effectLst>
              </a:rPr>
              <a:t>." </a:t>
            </a:r>
            <a:r>
              <a:rPr lang="en-US" sz="2000" u="sng" dirty="0" smtClean="0">
                <a:effectLst>
                  <a:outerShdw blurRad="50800" dist="38100" dir="2700000" algn="tl" rotWithShape="0">
                    <a:prstClr val="black">
                      <a:alpha val="40000"/>
                    </a:prstClr>
                  </a:outerShdw>
                </a:effectLst>
              </a:rPr>
              <a:t>Annual </a:t>
            </a:r>
            <a:r>
              <a:rPr lang="en-US" sz="2000" u="sng" dirty="0">
                <a:effectLst>
                  <a:outerShdw blurRad="50800" dist="38100" dir="2700000" algn="tl" rotWithShape="0">
                    <a:prstClr val="black">
                      <a:alpha val="40000"/>
                    </a:prstClr>
                  </a:outerShdw>
                </a:effectLst>
              </a:rPr>
              <a:t>Rev </a:t>
            </a:r>
            <a:r>
              <a:rPr lang="en-US" sz="2000" u="sng" dirty="0" err="1">
                <a:effectLst>
                  <a:outerShdw blurRad="50800" dist="38100" dir="2700000" algn="tl" rotWithShape="0">
                    <a:prstClr val="black">
                      <a:alpha val="40000"/>
                    </a:prstClr>
                  </a:outerShdw>
                </a:effectLst>
              </a:rPr>
              <a:t>Psychol</a:t>
            </a:r>
            <a:r>
              <a:rPr lang="en-US" sz="2000" u="sng" dirty="0">
                <a:effectLst>
                  <a:outerShdw blurRad="50800" dist="38100" dir="2700000" algn="tl" rotWithShape="0">
                    <a:prstClr val="black">
                      <a:alpha val="40000"/>
                    </a:prstClr>
                  </a:outerShdw>
                </a:effectLst>
              </a:rPr>
              <a:t> </a:t>
            </a:r>
            <a:r>
              <a:rPr lang="en-US" sz="2000" b="1" u="sng" dirty="0">
                <a:effectLst>
                  <a:outerShdw blurRad="50800" dist="38100" dir="2700000" algn="tl" rotWithShape="0">
                    <a:prstClr val="black">
                      <a:alpha val="40000"/>
                    </a:prstClr>
                  </a:outerShdw>
                </a:effectLst>
              </a:rPr>
              <a:t>68</a:t>
            </a:r>
            <a:r>
              <a:rPr lang="en-US" sz="2000" u="sng" dirty="0">
                <a:effectLst>
                  <a:outerShdw blurRad="50800" dist="38100" dir="2700000" algn="tl" rotWithShape="0">
                    <a:prstClr val="black">
                      <a:alpha val="40000"/>
                    </a:prstClr>
                  </a:outerShdw>
                </a:effectLst>
              </a:rPr>
              <a:t>: 155-186</a:t>
            </a:r>
            <a:r>
              <a:rPr lang="en-US" sz="2000" u="sng" dirty="0" smtClean="0">
                <a:effectLst>
                  <a:outerShdw blurRad="50800" dist="38100" dir="2700000" algn="tl" rotWithShape="0">
                    <a:prstClr val="black">
                      <a:alpha val="40000"/>
                    </a:prstClr>
                  </a:outerShdw>
                </a:effectLst>
              </a:rPr>
              <a:t>.</a:t>
            </a:r>
            <a:endParaRPr lang="en-US" sz="2000" dirty="0">
              <a:effectLst>
                <a:outerShdw blurRad="50800" dist="38100" dir="2700000" algn="tl" rotWithShape="0">
                  <a:prstClr val="black">
                    <a:alpha val="40000"/>
                  </a:prstClr>
                </a:outerShdw>
              </a:effectLst>
            </a:endParaRPr>
          </a:p>
        </p:txBody>
      </p:sp>
      <p:sp>
        <p:nvSpPr>
          <p:cNvPr id="12" name="Line 4"/>
          <p:cNvSpPr>
            <a:spLocks noChangeShapeType="1"/>
          </p:cNvSpPr>
          <p:nvPr/>
        </p:nvSpPr>
        <p:spPr bwMode="auto">
          <a:xfrm>
            <a:off x="1234740" y="3573016"/>
            <a:ext cx="6768752"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35496" y="1889537"/>
            <a:ext cx="9036496" cy="1323439"/>
          </a:xfrm>
          <a:prstGeom prst="rect">
            <a:avLst/>
          </a:prstGeom>
          <a:noFill/>
        </p:spPr>
        <p:txBody>
          <a:bodyPr wrap="square" rtlCol="0">
            <a:spAutoFit/>
          </a:bodyPr>
          <a:lstStyle/>
          <a:p>
            <a:pPr algn="ctr"/>
            <a:r>
              <a:rPr lang="en-US" sz="2000" dirty="0" smtClean="0">
                <a:solidFill>
                  <a:srgbClr val="F1CD50"/>
                </a:solidFill>
                <a:effectLst>
                  <a:outerShdw blurRad="50800" dist="38100" dir="2700000" algn="tl" rotWithShape="0">
                    <a:prstClr val="black">
                      <a:alpha val="40000"/>
                    </a:prstClr>
                  </a:outerShdw>
                </a:effectLst>
              </a:rPr>
              <a:t>“Comparisons </a:t>
            </a:r>
            <a:r>
              <a:rPr lang="en-US" sz="2000" dirty="0">
                <a:solidFill>
                  <a:srgbClr val="F1CD50"/>
                </a:solidFill>
                <a:effectLst>
                  <a:outerShdw blurRad="50800" dist="38100" dir="2700000" algn="tl" rotWithShape="0">
                    <a:prstClr val="black">
                      <a:alpha val="40000"/>
                    </a:prstClr>
                  </a:outerShdw>
                </a:effectLst>
              </a:rPr>
              <a:t>with nonhuman apes point to our early-emerging </a:t>
            </a:r>
            <a:r>
              <a:rPr lang="en-US" sz="2000" dirty="0" smtClean="0">
                <a:solidFill>
                  <a:srgbClr val="F1CD50"/>
                </a:solidFill>
                <a:effectLst>
                  <a:outerShdw blurRad="50800" dist="38100" dir="2700000" algn="tl" rotWithShape="0">
                    <a:prstClr val="black">
                      <a:alpha val="40000"/>
                    </a:prstClr>
                  </a:outerShdw>
                </a:effectLst>
              </a:rPr>
              <a:t>co-operative</a:t>
            </a:r>
            <a:r>
              <a:rPr lang="en-US" sz="2000" dirty="0">
                <a:solidFill>
                  <a:srgbClr val="F1CD50"/>
                </a:solidFill>
                <a:effectLst>
                  <a:outerShdw blurRad="50800" dist="38100" dir="2700000" algn="tl" rotWithShape="0">
                    <a:prstClr val="black">
                      <a:alpha val="40000"/>
                    </a:prstClr>
                  </a:outerShdw>
                </a:effectLst>
              </a:rPr>
              <a:t>-communicative abilities as crucial </a:t>
            </a:r>
            <a:r>
              <a:rPr lang="mr-IN" sz="2000" dirty="0" smtClean="0">
                <a:solidFill>
                  <a:srgbClr val="F1CD50"/>
                </a:solidFill>
                <a:effectLst>
                  <a:outerShdw blurRad="50800" dist="38100" dir="2700000" algn="tl" rotWithShape="0">
                    <a:prstClr val="black">
                      <a:alpha val="40000"/>
                    </a:prstClr>
                  </a:outerShdw>
                </a:effectLst>
              </a:rPr>
              <a:t>…</a:t>
            </a:r>
            <a:r>
              <a:rPr lang="en-GB" sz="2000" dirty="0" smtClean="0">
                <a:solidFill>
                  <a:srgbClr val="F1CD50"/>
                </a:solidFill>
                <a:effectLst>
                  <a:outerShdw blurRad="50800" dist="38100" dir="2700000" algn="tl" rotWithShape="0">
                    <a:prstClr val="black">
                      <a:alpha val="40000"/>
                    </a:prstClr>
                  </a:outerShdw>
                </a:effectLst>
              </a:rPr>
              <a:t> </a:t>
            </a:r>
            <a:r>
              <a:rPr lang="en-US" sz="2000" dirty="0" smtClean="0">
                <a:solidFill>
                  <a:srgbClr val="F1CD50"/>
                </a:solidFill>
                <a:effectLst>
                  <a:outerShdw blurRad="50800" dist="38100" dir="2700000" algn="tl" rotWithShape="0">
                    <a:prstClr val="black">
                      <a:alpha val="40000"/>
                    </a:prstClr>
                  </a:outerShdw>
                </a:effectLst>
              </a:rPr>
              <a:t>these </a:t>
            </a:r>
            <a:r>
              <a:rPr lang="en-US" sz="2000" dirty="0">
                <a:solidFill>
                  <a:srgbClr val="F1CD50"/>
                </a:solidFill>
                <a:effectLst>
                  <a:outerShdw blurRad="50800" dist="38100" dir="2700000" algn="tl" rotWithShape="0">
                    <a:prstClr val="black">
                      <a:alpha val="40000"/>
                    </a:prstClr>
                  </a:outerShdw>
                </a:effectLst>
              </a:rPr>
              <a:t>early-emerging social skills evolved when natural selection favored increased in-group </a:t>
            </a:r>
            <a:r>
              <a:rPr lang="en-US" sz="2000" dirty="0" err="1">
                <a:solidFill>
                  <a:srgbClr val="F1CD50"/>
                </a:solidFill>
                <a:effectLst>
                  <a:outerShdw blurRad="50800" dist="38100" dir="2700000" algn="tl" rotWithShape="0">
                    <a:prstClr val="black">
                      <a:alpha val="40000"/>
                    </a:prstClr>
                  </a:outerShdw>
                </a:effectLst>
              </a:rPr>
              <a:t>prosociality</a:t>
            </a:r>
            <a:r>
              <a:rPr lang="en-US" sz="2000" dirty="0">
                <a:solidFill>
                  <a:srgbClr val="F1CD50"/>
                </a:solidFill>
                <a:effectLst>
                  <a:outerShdw blurRad="50800" dist="38100" dir="2700000" algn="tl" rotWithShape="0">
                    <a:prstClr val="black">
                      <a:alpha val="40000"/>
                    </a:prstClr>
                  </a:outerShdw>
                </a:effectLst>
              </a:rPr>
              <a:t> over aggression in late human evolution</a:t>
            </a:r>
            <a:r>
              <a:rPr lang="en-US" sz="2000" dirty="0" smtClean="0">
                <a:solidFill>
                  <a:srgbClr val="F1CD50"/>
                </a:solidFill>
                <a:effectLst>
                  <a:outerShdw blurRad="50800" dist="38100" dir="2700000" algn="tl" rotWithShape="0">
                    <a:prstClr val="black">
                      <a:alpha val="40000"/>
                    </a:prstClr>
                  </a:outerShdw>
                </a:effectLst>
              </a:rPr>
              <a:t>.”</a:t>
            </a:r>
            <a:endParaRPr lang="en-US" sz="2000" dirty="0">
              <a:solidFill>
                <a:srgbClr val="F1CD50"/>
              </a:solidFill>
              <a:effectLst>
                <a:outerShdw blurRad="50800" dist="38100" dir="2700000" algn="tl" rotWithShape="0">
                  <a:prstClr val="black">
                    <a:alpha val="40000"/>
                  </a:prstClr>
                </a:outerShdw>
              </a:effectLst>
            </a:endParaRPr>
          </a:p>
        </p:txBody>
      </p:sp>
      <p:sp>
        <p:nvSpPr>
          <p:cNvPr id="16" name="TextBox 15"/>
          <p:cNvSpPr txBox="1"/>
          <p:nvPr/>
        </p:nvSpPr>
        <p:spPr>
          <a:xfrm>
            <a:off x="262632" y="3761745"/>
            <a:ext cx="8712968" cy="1323439"/>
          </a:xfrm>
          <a:prstGeom prst="rect">
            <a:avLst/>
          </a:prstGeom>
          <a:noFill/>
        </p:spPr>
        <p:txBody>
          <a:bodyPr wrap="square" rtlCol="0">
            <a:spAutoFit/>
          </a:bodyPr>
          <a:lstStyle/>
          <a:p>
            <a:pPr algn="ctr"/>
            <a:r>
              <a:rPr lang="en-US" sz="2000" dirty="0" err="1" smtClean="0">
                <a:effectLst>
                  <a:outerShdw blurRad="50800" dist="38100" dir="2700000" algn="tl" rotWithShape="0">
                    <a:prstClr val="black">
                      <a:alpha val="40000"/>
                    </a:prstClr>
                  </a:outerShdw>
                </a:effectLst>
              </a:rPr>
              <a:t>Mikulincer</a:t>
            </a:r>
            <a:r>
              <a:rPr lang="en-US" sz="2000" dirty="0" smtClean="0">
                <a:effectLst>
                  <a:outerShdw blurRad="50800" dist="38100" dir="2700000" algn="tl" rotWithShape="0">
                    <a:prstClr val="black">
                      <a:alpha val="40000"/>
                    </a:prstClr>
                  </a:outerShdw>
                </a:effectLst>
              </a:rPr>
              <a:t>, M. &amp; Shaver, P. R.  “An attachment                  </a:t>
            </a:r>
            <a:r>
              <a:rPr lang="en-US" sz="2000" dirty="0" err="1" smtClean="0">
                <a:effectLst>
                  <a:outerShdw blurRad="50800" dist="38100" dir="2700000" algn="tl" rotWithShape="0">
                    <a:prstClr val="black">
                      <a:alpha val="40000"/>
                    </a:prstClr>
                  </a:outerShdw>
                </a:effectLst>
              </a:rPr>
              <a:t>perpective</a:t>
            </a:r>
            <a:r>
              <a:rPr lang="en-US" sz="2000" dirty="0" smtClean="0">
                <a:effectLst>
                  <a:outerShdw blurRad="50800" dist="38100" dir="2700000" algn="tl" rotWithShape="0">
                    <a:prstClr val="black">
                      <a:alpha val="40000"/>
                    </a:prstClr>
                  </a:outerShdw>
                </a:effectLst>
              </a:rPr>
              <a:t> on compassion and altruism.”</a:t>
            </a:r>
          </a:p>
          <a:p>
            <a:pPr algn="ctr"/>
            <a:r>
              <a:rPr lang="en-US" sz="2000" dirty="0" smtClean="0">
                <a:effectLst>
                  <a:outerShdw blurRad="50800" dist="38100" dir="2700000" algn="tl" rotWithShape="0">
                    <a:prstClr val="black">
                      <a:alpha val="40000"/>
                    </a:prstClr>
                  </a:outerShdw>
                </a:effectLst>
              </a:rPr>
              <a:t>in P. Gilbert (</a:t>
            </a:r>
            <a:r>
              <a:rPr lang="en-US" sz="2000" dirty="0" err="1" smtClean="0">
                <a:effectLst>
                  <a:outerShdw blurRad="50800" dist="38100" dir="2700000" algn="tl" rotWithShape="0">
                    <a:prstClr val="black">
                      <a:alpha val="40000"/>
                    </a:prstClr>
                  </a:outerShdw>
                </a:effectLst>
              </a:rPr>
              <a:t>ed</a:t>
            </a:r>
            <a:r>
              <a:rPr lang="en-US" sz="2000" dirty="0" smtClean="0">
                <a:effectLst>
                  <a:outerShdw blurRad="50800" dist="38100" dir="2700000" algn="tl" rotWithShape="0">
                    <a:prstClr val="black">
                      <a:alpha val="40000"/>
                    </a:prstClr>
                  </a:outerShdw>
                </a:effectLst>
              </a:rPr>
              <a:t>) “Compassion: concepts, research and applications”  </a:t>
            </a:r>
            <a:r>
              <a:rPr lang="en-US" sz="2000" dirty="0" err="1" smtClean="0">
                <a:effectLst>
                  <a:outerShdw blurRad="50800" dist="38100" dir="2700000" algn="tl" rotWithShape="0">
                    <a:prstClr val="black">
                      <a:alpha val="40000"/>
                    </a:prstClr>
                  </a:outerShdw>
                </a:effectLst>
              </a:rPr>
              <a:t>Routledge</a:t>
            </a:r>
            <a:r>
              <a:rPr lang="en-US" sz="2000" dirty="0" smtClean="0">
                <a:effectLst>
                  <a:outerShdw blurRad="50800" dist="38100" dir="2700000" algn="tl" rotWithShape="0">
                    <a:prstClr val="black">
                      <a:alpha val="40000"/>
                    </a:prstClr>
                  </a:outerShdw>
                </a:effectLst>
              </a:rPr>
              <a:t>: London &amp; New York, 2017.</a:t>
            </a:r>
            <a:endParaRPr lang="en-US" sz="2000" dirty="0">
              <a:effectLst>
                <a:outerShdw blurRad="50800" dist="38100" dir="2700000" algn="tl" rotWithShape="0">
                  <a:prstClr val="black">
                    <a:alpha val="40000"/>
                  </a:prstClr>
                </a:outerShdw>
              </a:effectLst>
            </a:endParaRPr>
          </a:p>
        </p:txBody>
      </p:sp>
      <p:sp>
        <p:nvSpPr>
          <p:cNvPr id="19" name="TextBox 18"/>
          <p:cNvSpPr txBox="1"/>
          <p:nvPr/>
        </p:nvSpPr>
        <p:spPr>
          <a:xfrm>
            <a:off x="183988" y="5157192"/>
            <a:ext cx="8870256" cy="1323439"/>
          </a:xfrm>
          <a:prstGeom prst="rect">
            <a:avLst/>
          </a:prstGeom>
          <a:noFill/>
        </p:spPr>
        <p:txBody>
          <a:bodyPr wrap="square" rtlCol="0">
            <a:spAutoFit/>
          </a:bodyPr>
          <a:lstStyle/>
          <a:p>
            <a:pPr algn="ctr"/>
            <a:r>
              <a:rPr lang="en-US" sz="2000" dirty="0" smtClean="0">
                <a:solidFill>
                  <a:srgbClr val="F1CD50"/>
                </a:solidFill>
                <a:effectLst>
                  <a:outerShdw blurRad="50800" dist="38100" dir="2700000" algn="tl" rotWithShape="0">
                    <a:prstClr val="black">
                      <a:alpha val="40000"/>
                    </a:prstClr>
                  </a:outerShdw>
                </a:effectLst>
              </a:rPr>
              <a:t>“Individual differences in attachment orientations explain variations in compassion for, and caregiving to, needy relationship partners  </a:t>
            </a:r>
            <a:r>
              <a:rPr lang="mr-IN" sz="2000" dirty="0" smtClean="0">
                <a:solidFill>
                  <a:srgbClr val="F1CD50"/>
                </a:solidFill>
                <a:effectLst>
                  <a:outerShdw blurRad="50800" dist="38100" dir="2700000" algn="tl" rotWithShape="0">
                    <a:prstClr val="black">
                      <a:alpha val="40000"/>
                    </a:prstClr>
                  </a:outerShdw>
                </a:effectLst>
              </a:rPr>
              <a:t>…</a:t>
            </a:r>
            <a:r>
              <a:rPr lang="en-GB" sz="2000" dirty="0" smtClean="0">
                <a:solidFill>
                  <a:srgbClr val="F1CD50"/>
                </a:solidFill>
                <a:effectLst>
                  <a:outerShdw blurRad="50800" dist="38100" dir="2700000" algn="tl" rotWithShape="0">
                    <a:prstClr val="black">
                      <a:alpha val="40000"/>
                    </a:prstClr>
                  </a:outerShdw>
                </a:effectLst>
              </a:rPr>
              <a:t> we review empirical evidence that extends the study   of attachment-caregiving links to global </a:t>
            </a:r>
            <a:r>
              <a:rPr lang="en-GB" sz="2000" dirty="0" err="1" smtClean="0">
                <a:solidFill>
                  <a:srgbClr val="F1CD50"/>
                </a:solidFill>
                <a:effectLst>
                  <a:outerShdw blurRad="50800" dist="38100" dir="2700000" algn="tl" rotWithShape="0">
                    <a:prstClr val="black">
                      <a:alpha val="40000"/>
                    </a:prstClr>
                  </a:outerShdw>
                </a:effectLst>
              </a:rPr>
              <a:t>prosocial</a:t>
            </a:r>
            <a:r>
              <a:rPr lang="en-GB" sz="2000" dirty="0" smtClean="0">
                <a:solidFill>
                  <a:srgbClr val="F1CD50"/>
                </a:solidFill>
                <a:effectLst>
                  <a:outerShdw blurRad="50800" dist="38100" dir="2700000" algn="tl" rotWithShape="0">
                    <a:prstClr val="black">
                      <a:alpha val="40000"/>
                    </a:prstClr>
                  </a:outerShdw>
                </a:effectLst>
              </a:rPr>
              <a:t> tendencies</a:t>
            </a:r>
            <a:r>
              <a:rPr lang="en-US" sz="2000" dirty="0" smtClean="0">
                <a:solidFill>
                  <a:srgbClr val="F1CD50"/>
                </a:solidFill>
                <a:effectLst>
                  <a:outerShdw blurRad="50800" dist="38100" dir="2700000" algn="tl" rotWithShape="0">
                    <a:prstClr val="black">
                      <a:alpha val="40000"/>
                    </a:prstClr>
                  </a:outerShdw>
                </a:effectLst>
              </a:rPr>
              <a:t>.”</a:t>
            </a:r>
            <a:endParaRPr lang="en-US" sz="2000" dirty="0">
              <a:solidFill>
                <a:srgbClr val="F1CD5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21044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404" y="0"/>
            <a:ext cx="8497192" cy="1484784"/>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“being isolated is equivalent to 15 cigarettes per day”</a:t>
            </a:r>
          </a:p>
        </p:txBody>
      </p:sp>
      <p:sp>
        <p:nvSpPr>
          <p:cNvPr id="7172" name="Line 4"/>
          <p:cNvSpPr>
            <a:spLocks noChangeShapeType="1"/>
          </p:cNvSpPr>
          <p:nvPr/>
        </p:nvSpPr>
        <p:spPr bwMode="auto">
          <a:xfrm>
            <a:off x="1152066"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0" y="1568986"/>
            <a:ext cx="9144000" cy="707886"/>
          </a:xfrm>
          <a:prstGeom prst="rect">
            <a:avLst/>
          </a:prstGeom>
          <a:noFill/>
        </p:spPr>
        <p:txBody>
          <a:bodyPr wrap="square" rtlCol="0">
            <a:spAutoFit/>
          </a:bodyPr>
          <a:lstStyle/>
          <a:p>
            <a:pPr algn="ctr"/>
            <a:r>
              <a:rPr lang="en-US" sz="2000" dirty="0" err="1" smtClean="0">
                <a:effectLst>
                  <a:outerShdw blurRad="50800" dist="38100" dir="2700000" algn="tl" rotWithShape="0">
                    <a:prstClr val="black">
                      <a:alpha val="40000"/>
                    </a:prstClr>
                  </a:outerShdw>
                </a:effectLst>
              </a:rPr>
              <a:t>Bosely</a:t>
            </a:r>
            <a:r>
              <a:rPr lang="en-US" sz="2000" dirty="0" smtClean="0">
                <a:effectLst>
                  <a:outerShdw blurRad="50800" dist="38100" dir="2700000" algn="tl" rotWithShape="0">
                    <a:prstClr val="black">
                      <a:alpha val="40000"/>
                    </a:prstClr>
                  </a:outerShdw>
                </a:effectLst>
              </a:rPr>
              <a:t> S. Duncan </a:t>
            </a:r>
            <a:r>
              <a:rPr lang="en-US" sz="2000" dirty="0" err="1" smtClean="0">
                <a:effectLst>
                  <a:outerShdw blurRad="50800" dist="38100" dir="2700000" algn="tl" rotWithShape="0">
                    <a:prstClr val="black">
                      <a:alpha val="40000"/>
                    </a:prstClr>
                  </a:outerShdw>
                </a:effectLst>
              </a:rPr>
              <a:t>Selbie</a:t>
            </a:r>
            <a:r>
              <a:rPr lang="en-US" sz="2000" dirty="0" smtClean="0">
                <a:effectLst>
                  <a:outerShdw blurRad="50800" dist="38100" dir="2700000" algn="tl" rotWithShape="0">
                    <a:prstClr val="black">
                      <a:alpha val="40000"/>
                    </a:prstClr>
                  </a:outerShdw>
                </a:effectLst>
              </a:rPr>
              <a:t> (head of Public Health England): “Being isolated is equivalent to 15 cigarettes a day.”  </a:t>
            </a:r>
            <a:r>
              <a:rPr lang="en-US" sz="2000" u="sng" dirty="0" smtClean="0">
                <a:effectLst>
                  <a:outerShdw blurRad="50800" dist="38100" dir="2700000" algn="tl" rotWithShape="0">
                    <a:prstClr val="black">
                      <a:alpha val="40000"/>
                    </a:prstClr>
                  </a:outerShdw>
                </a:effectLst>
              </a:rPr>
              <a:t>Guardian 2013; 12/3. </a:t>
            </a:r>
            <a:endParaRPr lang="en-US" sz="2000" u="sng" dirty="0">
              <a:effectLst>
                <a:outerShdw blurRad="50800" dist="38100" dir="2700000" algn="tl" rotWithShape="0">
                  <a:prstClr val="black">
                    <a:alpha val="40000"/>
                  </a:prstClr>
                </a:outerShdw>
              </a:effectLst>
            </a:endParaRPr>
          </a:p>
        </p:txBody>
      </p:sp>
      <p:sp>
        <p:nvSpPr>
          <p:cNvPr id="12" name="Line 4"/>
          <p:cNvSpPr>
            <a:spLocks noChangeShapeType="1"/>
          </p:cNvSpPr>
          <p:nvPr/>
        </p:nvSpPr>
        <p:spPr bwMode="auto">
          <a:xfrm>
            <a:off x="1187624" y="2492896"/>
            <a:ext cx="6768752"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TextBox 18"/>
          <p:cNvSpPr txBox="1"/>
          <p:nvPr/>
        </p:nvSpPr>
        <p:spPr>
          <a:xfrm>
            <a:off x="0" y="2636912"/>
            <a:ext cx="8870256" cy="1015663"/>
          </a:xfrm>
          <a:prstGeom prst="rect">
            <a:avLst/>
          </a:prstGeom>
          <a:noFill/>
        </p:spPr>
        <p:txBody>
          <a:bodyPr wrap="square" rtlCol="0">
            <a:spAutoFit/>
          </a:bodyPr>
          <a:lstStyle/>
          <a:p>
            <a:pPr algn="ctr"/>
            <a:r>
              <a:rPr lang="en-US" sz="2000" dirty="0" smtClean="0">
                <a:solidFill>
                  <a:srgbClr val="F1CD50"/>
                </a:solidFill>
                <a:effectLst>
                  <a:outerShdw blurRad="50800" dist="38100" dir="2700000" algn="tl" rotWithShape="0">
                    <a:prstClr val="black">
                      <a:alpha val="40000"/>
                    </a:prstClr>
                  </a:outerShdw>
                </a:effectLst>
              </a:rPr>
              <a:t>Numerous meta-analyses highlight poor social connection as a health &amp; mortality risk comparable to traditional factors such as smoking, obesity, high blood pressure, lack of exercise, and so on </a:t>
            </a:r>
            <a:r>
              <a:rPr lang="mr-IN" sz="2000" dirty="0" smtClean="0">
                <a:solidFill>
                  <a:srgbClr val="F1CD50"/>
                </a:solidFill>
                <a:effectLst>
                  <a:outerShdw blurRad="50800" dist="38100" dir="2700000" algn="tl" rotWithShape="0">
                    <a:prstClr val="black">
                      <a:alpha val="40000"/>
                    </a:prstClr>
                  </a:outerShdw>
                </a:effectLst>
              </a:rPr>
              <a:t>…</a:t>
            </a:r>
            <a:r>
              <a:rPr lang="en-US" sz="2000" dirty="0" smtClean="0">
                <a:solidFill>
                  <a:srgbClr val="F1CD50"/>
                </a:solidFill>
                <a:effectLst>
                  <a:outerShdw blurRad="50800" dist="38100" dir="2700000" algn="tl" rotWithShape="0">
                    <a:prstClr val="black">
                      <a:alpha val="40000"/>
                    </a:prstClr>
                  </a:outerShdw>
                </a:effectLst>
              </a:rPr>
              <a:t> </a:t>
            </a:r>
            <a:endParaRPr lang="en-US" sz="2000" dirty="0">
              <a:solidFill>
                <a:srgbClr val="F1CD50"/>
              </a:solidFill>
              <a:effectLst>
                <a:outerShdw blurRad="50800" dist="38100" dir="2700000" algn="tl" rotWithShape="0">
                  <a:prstClr val="black">
                    <a:alpha val="40000"/>
                  </a:prstClr>
                </a:outerShdw>
              </a:effectLst>
            </a:endParaRPr>
          </a:p>
        </p:txBody>
      </p:sp>
      <p:sp>
        <p:nvSpPr>
          <p:cNvPr id="10" name="TextBox 9"/>
          <p:cNvSpPr txBox="1"/>
          <p:nvPr/>
        </p:nvSpPr>
        <p:spPr>
          <a:xfrm>
            <a:off x="108520" y="3717032"/>
            <a:ext cx="9144000" cy="646331"/>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Holt-</a:t>
            </a:r>
            <a:r>
              <a:rPr lang="en-US" dirty="0" err="1">
                <a:effectLst>
                  <a:outerShdw blurRad="50800" dist="38100" dir="2700000" algn="tl" rotWithShape="0">
                    <a:prstClr val="black">
                      <a:alpha val="40000"/>
                    </a:prstClr>
                  </a:outerShdw>
                </a:effectLst>
              </a:rPr>
              <a:t>Lunstad</a:t>
            </a:r>
            <a:r>
              <a:rPr lang="en-US" dirty="0">
                <a:effectLst>
                  <a:outerShdw blurRad="50800" dist="38100" dir="2700000" algn="tl" rotWithShape="0">
                    <a:prstClr val="black">
                      <a:alpha val="40000"/>
                    </a:prstClr>
                  </a:outerShdw>
                </a:effectLst>
              </a:rPr>
              <a:t>, J., et al. (2015). "Loneliness and social isolation as risk factors for mortality: a meta-analytic review." </a:t>
            </a:r>
            <a:r>
              <a:rPr lang="en-US" u="sng" dirty="0" err="1" smtClean="0">
                <a:effectLst>
                  <a:outerShdw blurRad="50800" dist="38100" dir="2700000" algn="tl" rotWithShape="0">
                    <a:prstClr val="black">
                      <a:alpha val="40000"/>
                    </a:prstClr>
                  </a:outerShdw>
                </a:effectLst>
              </a:rPr>
              <a:t>Perspect</a:t>
            </a:r>
            <a:r>
              <a:rPr lang="en-US" u="sng" dirty="0" smtClean="0">
                <a:effectLst>
                  <a:outerShdw blurRad="50800" dist="38100" dir="2700000" algn="tl" rotWithShape="0">
                    <a:prstClr val="black">
                      <a:alpha val="40000"/>
                    </a:prstClr>
                  </a:outerShdw>
                </a:effectLst>
              </a:rPr>
              <a:t> Psych </a:t>
            </a:r>
            <a:r>
              <a:rPr lang="en-US" u="sng" dirty="0">
                <a:effectLst>
                  <a:outerShdw blurRad="50800" dist="38100" dir="2700000" algn="tl" rotWithShape="0">
                    <a:prstClr val="black">
                      <a:alpha val="40000"/>
                    </a:prstClr>
                  </a:outerShdw>
                </a:effectLst>
              </a:rPr>
              <a:t>Science </a:t>
            </a:r>
            <a:r>
              <a:rPr lang="en-US" b="1" u="sng" dirty="0" smtClean="0">
                <a:effectLst>
                  <a:outerShdw blurRad="50800" dist="38100" dir="2700000" algn="tl" rotWithShape="0">
                    <a:prstClr val="black">
                      <a:alpha val="40000"/>
                    </a:prstClr>
                  </a:outerShdw>
                </a:effectLst>
              </a:rPr>
              <a:t>10</a:t>
            </a:r>
            <a:r>
              <a:rPr lang="en-US" u="sng" dirty="0" smtClean="0">
                <a:effectLst>
                  <a:outerShdw blurRad="50800" dist="38100" dir="2700000" algn="tl" rotWithShape="0">
                    <a:prstClr val="black">
                      <a:alpha val="40000"/>
                    </a:prstClr>
                  </a:outerShdw>
                </a:effectLst>
              </a:rPr>
              <a:t>: </a:t>
            </a:r>
            <a:r>
              <a:rPr lang="en-US" u="sng" dirty="0">
                <a:effectLst>
                  <a:outerShdw blurRad="50800" dist="38100" dir="2700000" algn="tl" rotWithShape="0">
                    <a:prstClr val="black">
                      <a:alpha val="40000"/>
                    </a:prstClr>
                  </a:outerShdw>
                </a:effectLst>
              </a:rPr>
              <a:t>227-237</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1" name="TextBox 10"/>
          <p:cNvSpPr txBox="1"/>
          <p:nvPr/>
        </p:nvSpPr>
        <p:spPr>
          <a:xfrm>
            <a:off x="108520" y="4461115"/>
            <a:ext cx="8532440" cy="646331"/>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Pantell</a:t>
            </a:r>
            <a:r>
              <a:rPr lang="en-US" dirty="0">
                <a:effectLst>
                  <a:outerShdw blurRad="50800" dist="38100" dir="2700000" algn="tl" rotWithShape="0">
                    <a:prstClr val="black">
                      <a:alpha val="40000"/>
                    </a:prstClr>
                  </a:outerShdw>
                </a:effectLst>
              </a:rPr>
              <a:t>, M., et al. (2013). "Social isolation: A predictor of mortality comparable to traditional clinical risk factors." </a:t>
            </a:r>
            <a:r>
              <a:rPr lang="en-US" u="sng" dirty="0" smtClean="0">
                <a:effectLst>
                  <a:outerShdw blurRad="50800" dist="38100" dir="2700000" algn="tl" rotWithShape="0">
                    <a:prstClr val="black">
                      <a:alpha val="40000"/>
                    </a:prstClr>
                  </a:outerShdw>
                </a:effectLst>
              </a:rPr>
              <a:t>Am J Pub </a:t>
            </a:r>
            <a:r>
              <a:rPr lang="en-US" u="sng" dirty="0">
                <a:effectLst>
                  <a:outerShdw blurRad="50800" dist="38100" dir="2700000" algn="tl" rotWithShape="0">
                    <a:prstClr val="black">
                      <a:alpha val="40000"/>
                    </a:prstClr>
                  </a:outerShdw>
                </a:effectLst>
              </a:rPr>
              <a:t>Health: e1-e7</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3" name="TextBox 12"/>
          <p:cNvSpPr txBox="1"/>
          <p:nvPr/>
        </p:nvSpPr>
        <p:spPr>
          <a:xfrm>
            <a:off x="108520" y="5205198"/>
            <a:ext cx="8532440" cy="646331"/>
          </a:xfrm>
          <a:prstGeom prst="rect">
            <a:avLst/>
          </a:prstGeom>
          <a:noFill/>
        </p:spPr>
        <p:txBody>
          <a:bodyPr wrap="square" rtlCol="0">
            <a:spAutoFit/>
          </a:bodyPr>
          <a:lstStyle/>
          <a:p>
            <a:r>
              <a:rPr lang="en-US" dirty="0" err="1">
                <a:effectLst>
                  <a:outerShdw blurRad="50800" dist="38100" dir="2700000" algn="tl" rotWithShape="0">
                    <a:prstClr val="black">
                      <a:alpha val="40000"/>
                    </a:prstClr>
                  </a:outerShdw>
                </a:effectLst>
              </a:rPr>
              <a:t>Oishi</a:t>
            </a:r>
            <a:r>
              <a:rPr lang="en-US" dirty="0">
                <a:effectLst>
                  <a:outerShdw blurRad="50800" dist="38100" dir="2700000" algn="tl" rotWithShape="0">
                    <a:prstClr val="black">
                      <a:alpha val="40000"/>
                    </a:prstClr>
                  </a:outerShdw>
                </a:effectLst>
              </a:rPr>
              <a:t>, S. and U. </a:t>
            </a:r>
            <a:r>
              <a:rPr lang="en-US" dirty="0" err="1">
                <a:effectLst>
                  <a:outerShdw blurRad="50800" dist="38100" dir="2700000" algn="tl" rotWithShape="0">
                    <a:prstClr val="black">
                      <a:alpha val="40000"/>
                    </a:prstClr>
                  </a:outerShdw>
                </a:effectLst>
              </a:rPr>
              <a:t>Schimmack</a:t>
            </a:r>
            <a:r>
              <a:rPr lang="en-US" dirty="0">
                <a:effectLst>
                  <a:outerShdw blurRad="50800" dist="38100" dir="2700000" algn="tl" rotWithShape="0">
                    <a:prstClr val="black">
                      <a:alpha val="40000"/>
                    </a:prstClr>
                  </a:outerShdw>
                </a:effectLst>
              </a:rPr>
              <a:t> (2010). "Residential mobility, well-being, and mortality." </a:t>
            </a:r>
            <a:r>
              <a:rPr lang="en-US" u="sng" dirty="0">
                <a:effectLst>
                  <a:outerShdw blurRad="50800" dist="38100" dir="2700000" algn="tl" rotWithShape="0">
                    <a:prstClr val="black">
                      <a:alpha val="40000"/>
                    </a:prstClr>
                  </a:outerShdw>
                </a:effectLst>
              </a:rPr>
              <a:t>J </a:t>
            </a:r>
            <a:r>
              <a:rPr lang="en-US" u="sng" dirty="0" err="1">
                <a:effectLst>
                  <a:outerShdw blurRad="50800" dist="38100" dir="2700000" algn="tl" rotWithShape="0">
                    <a:prstClr val="black">
                      <a:alpha val="40000"/>
                    </a:prstClr>
                  </a:outerShdw>
                </a:effectLst>
              </a:rPr>
              <a:t>Pers</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Soc</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Psychol</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98</a:t>
            </a:r>
            <a:r>
              <a:rPr lang="en-US" u="sng" dirty="0">
                <a:effectLst>
                  <a:outerShdw blurRad="50800" dist="38100" dir="2700000" algn="tl" rotWithShape="0">
                    <a:prstClr val="black">
                      <a:alpha val="40000"/>
                    </a:prstClr>
                  </a:outerShdw>
                </a:effectLst>
              </a:rPr>
              <a:t>(6): 980-994</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4" name="TextBox 13"/>
          <p:cNvSpPr txBox="1"/>
          <p:nvPr/>
        </p:nvSpPr>
        <p:spPr>
          <a:xfrm>
            <a:off x="108520" y="5949280"/>
            <a:ext cx="8532440" cy="646331"/>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Barbour, V., et al. (2010). "Social relationships are key to health, and to health policy." </a:t>
            </a:r>
            <a:r>
              <a:rPr lang="en-US" u="sng" dirty="0" err="1">
                <a:effectLst>
                  <a:outerShdw blurRad="50800" dist="38100" dir="2700000" algn="tl" rotWithShape="0">
                    <a:prstClr val="black">
                      <a:alpha val="40000"/>
                    </a:prstClr>
                  </a:outerShdw>
                </a:effectLst>
              </a:rPr>
              <a:t>PLoS</a:t>
            </a:r>
            <a:r>
              <a:rPr lang="en-US" u="sng" dirty="0">
                <a:effectLst>
                  <a:outerShdw blurRad="50800" dist="38100" dir="2700000" algn="tl" rotWithShape="0">
                    <a:prstClr val="black">
                      <a:alpha val="40000"/>
                    </a:prstClr>
                  </a:outerShdw>
                </a:effectLst>
              </a:rPr>
              <a:t> Med </a:t>
            </a:r>
            <a:r>
              <a:rPr lang="en-US" b="1" u="sng" dirty="0">
                <a:effectLst>
                  <a:outerShdw blurRad="50800" dist="38100" dir="2700000" algn="tl" rotWithShape="0">
                    <a:prstClr val="black">
                      <a:alpha val="40000"/>
                    </a:prstClr>
                  </a:outerShdw>
                </a:effectLst>
              </a:rPr>
              <a:t>7</a:t>
            </a:r>
            <a:r>
              <a:rPr lang="en-US" u="sng" dirty="0">
                <a:effectLst>
                  <a:outerShdw blurRad="50800" dist="38100" dir="2700000" algn="tl" rotWithShape="0">
                    <a:prstClr val="black">
                      <a:alpha val="40000"/>
                    </a:prstClr>
                  </a:outerShdw>
                </a:effectLst>
              </a:rPr>
              <a:t>(8): e1000334</a:t>
            </a:r>
            <a:r>
              <a:rPr lang="en-US" u="sng" dirty="0" smtClean="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1346398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190" y="6525344"/>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7"/>
          <p:cNvPicPr>
            <a:picLocks noChangeAspect="1"/>
          </p:cNvPicPr>
          <p:nvPr/>
        </p:nvPicPr>
        <p:blipFill>
          <a:blip r:embed="rId2"/>
          <a:stretch>
            <a:fillRect/>
          </a:stretch>
        </p:blipFill>
        <p:spPr>
          <a:xfrm>
            <a:off x="5292080" y="336891"/>
            <a:ext cx="3240360" cy="2516045"/>
          </a:xfrm>
          <a:prstGeom prst="rect">
            <a:avLst/>
          </a:prstGeom>
        </p:spPr>
      </p:pic>
      <p:sp>
        <p:nvSpPr>
          <p:cNvPr id="2" name="TextBox 1"/>
          <p:cNvSpPr txBox="1"/>
          <p:nvPr/>
        </p:nvSpPr>
        <p:spPr>
          <a:xfrm>
            <a:off x="179512" y="1196752"/>
            <a:ext cx="4752528" cy="1323439"/>
          </a:xfrm>
          <a:prstGeom prst="rect">
            <a:avLst/>
          </a:prstGeom>
          <a:noFill/>
        </p:spPr>
        <p:txBody>
          <a:bodyPr wrap="square" rtlCol="0">
            <a:spAutoFit/>
          </a:bodyPr>
          <a:lstStyle/>
          <a:p>
            <a:pPr algn="ctr"/>
            <a:r>
              <a:rPr lang="en-US" sz="2000" dirty="0">
                <a:effectLst>
                  <a:outerShdw blurRad="50800" dist="38100" dir="2700000" algn="tl" rotWithShape="0">
                    <a:prstClr val="black">
                      <a:alpha val="40000"/>
                    </a:prstClr>
                  </a:outerShdw>
                </a:effectLst>
              </a:rPr>
              <a:t>Crocker, J., et al. (2017). "Social motivation: costs and benefits of selfishness and </a:t>
            </a:r>
            <a:r>
              <a:rPr lang="en-US" sz="2000" dirty="0" err="1">
                <a:effectLst>
                  <a:outerShdw blurRad="50800" dist="38100" dir="2700000" algn="tl" rotWithShape="0">
                    <a:prstClr val="black">
                      <a:alpha val="40000"/>
                    </a:prstClr>
                  </a:outerShdw>
                </a:effectLst>
              </a:rPr>
              <a:t>otherishness</a:t>
            </a:r>
            <a:r>
              <a:rPr lang="en-US" sz="2000" dirty="0">
                <a:effectLst>
                  <a:outerShdw blurRad="50800" dist="38100" dir="2700000" algn="tl" rotWithShape="0">
                    <a:prstClr val="black">
                      <a:alpha val="40000"/>
                    </a:prstClr>
                  </a:outerShdw>
                </a:effectLst>
              </a:rPr>
              <a:t>." </a:t>
            </a:r>
            <a:r>
              <a:rPr lang="en-US" sz="2000" u="sng" dirty="0" err="1">
                <a:effectLst>
                  <a:outerShdw blurRad="50800" dist="38100" dir="2700000" algn="tl" rotWithShape="0">
                    <a:prstClr val="black">
                      <a:alpha val="40000"/>
                    </a:prstClr>
                  </a:outerShdw>
                </a:effectLst>
              </a:rPr>
              <a:t>Annu</a:t>
            </a:r>
            <a:r>
              <a:rPr lang="en-US" sz="2000" u="sng" dirty="0">
                <a:effectLst>
                  <a:outerShdw blurRad="50800" dist="38100" dir="2700000" algn="tl" rotWithShape="0">
                    <a:prstClr val="black">
                      <a:alpha val="40000"/>
                    </a:prstClr>
                  </a:outerShdw>
                </a:effectLst>
              </a:rPr>
              <a:t> Rev </a:t>
            </a:r>
            <a:r>
              <a:rPr lang="en-US" sz="2000" u="sng" dirty="0" err="1">
                <a:effectLst>
                  <a:outerShdw blurRad="50800" dist="38100" dir="2700000" algn="tl" rotWithShape="0">
                    <a:prstClr val="black">
                      <a:alpha val="40000"/>
                    </a:prstClr>
                  </a:outerShdw>
                </a:effectLst>
              </a:rPr>
              <a:t>Psychol</a:t>
            </a:r>
            <a:r>
              <a:rPr lang="en-US" sz="2000" u="sng" dirty="0">
                <a:effectLst>
                  <a:outerShdw blurRad="50800" dist="38100" dir="2700000" algn="tl" rotWithShape="0">
                    <a:prstClr val="black">
                      <a:alpha val="40000"/>
                    </a:prstClr>
                  </a:outerShdw>
                </a:effectLst>
              </a:rPr>
              <a:t> </a:t>
            </a:r>
            <a:r>
              <a:rPr lang="en-US" sz="2000" b="1" u="sng" dirty="0">
                <a:effectLst>
                  <a:outerShdw blurRad="50800" dist="38100" dir="2700000" algn="tl" rotWithShape="0">
                    <a:prstClr val="black">
                      <a:alpha val="40000"/>
                    </a:prstClr>
                  </a:outerShdw>
                </a:effectLst>
              </a:rPr>
              <a:t>68</a:t>
            </a:r>
            <a:r>
              <a:rPr lang="en-US" sz="2000" u="sng" dirty="0">
                <a:effectLst>
                  <a:outerShdw blurRad="50800" dist="38100" dir="2700000" algn="tl" rotWithShape="0">
                    <a:prstClr val="black">
                      <a:alpha val="40000"/>
                    </a:prstClr>
                  </a:outerShdw>
                </a:effectLst>
              </a:rPr>
              <a:t>: 299-325.</a:t>
            </a:r>
            <a:endParaRPr lang="en-US" sz="2000" dirty="0">
              <a:effectLst>
                <a:outerShdw blurRad="50800" dist="38100" dir="2700000" algn="tl" rotWithShape="0">
                  <a:prstClr val="black">
                    <a:alpha val="40000"/>
                  </a:prstClr>
                </a:outerShdw>
              </a:effectLst>
            </a:endParaRPr>
          </a:p>
        </p:txBody>
      </p:sp>
      <p:sp>
        <p:nvSpPr>
          <p:cNvPr id="6" name="TextBox 5"/>
          <p:cNvSpPr txBox="1"/>
          <p:nvPr/>
        </p:nvSpPr>
        <p:spPr>
          <a:xfrm>
            <a:off x="0" y="3067213"/>
            <a:ext cx="9144000" cy="3170099"/>
          </a:xfrm>
          <a:prstGeom prst="rect">
            <a:avLst/>
          </a:prstGeom>
          <a:noFill/>
        </p:spPr>
        <p:txBody>
          <a:bodyPr wrap="square" rtlCol="0">
            <a:spAutoFit/>
          </a:bodyPr>
          <a:lstStyle/>
          <a:p>
            <a:pPr algn="ctr"/>
            <a:r>
              <a:rPr lang="en-US" sz="2000" dirty="0" smtClean="0">
                <a:solidFill>
                  <a:srgbClr val="F1CD50"/>
                </a:solidFill>
                <a:effectLst>
                  <a:outerShdw blurRad="50800" dist="38100" dir="2700000" algn="tl" rotWithShape="0">
                    <a:prstClr val="black">
                      <a:alpha val="40000"/>
                    </a:prstClr>
                  </a:outerShdw>
                </a:effectLst>
              </a:rPr>
              <a:t>“</a:t>
            </a:r>
            <a:r>
              <a:rPr lang="en-US" sz="2000" dirty="0">
                <a:solidFill>
                  <a:srgbClr val="F1CD50"/>
                </a:solidFill>
                <a:effectLst>
                  <a:outerShdw blurRad="50800" dist="38100" dir="2700000" algn="tl" rotWithShape="0">
                    <a:prstClr val="black">
                      <a:alpha val="40000"/>
                    </a:prstClr>
                  </a:outerShdw>
                </a:effectLst>
              </a:rPr>
              <a:t>We examine recent evidence on the consequences of selfishness and </a:t>
            </a:r>
            <a:r>
              <a:rPr lang="en-US" sz="2000" dirty="0" err="1">
                <a:solidFill>
                  <a:srgbClr val="F1CD50"/>
                </a:solidFill>
                <a:effectLst>
                  <a:outerShdw blurRad="50800" dist="38100" dir="2700000" algn="tl" rotWithShape="0">
                    <a:prstClr val="black">
                      <a:alpha val="40000"/>
                    </a:prstClr>
                  </a:outerShdw>
                </a:effectLst>
              </a:rPr>
              <a:t>otherishness</a:t>
            </a:r>
            <a:r>
              <a:rPr lang="en-US" sz="2000" dirty="0">
                <a:solidFill>
                  <a:srgbClr val="F1CD50"/>
                </a:solidFill>
                <a:effectLst>
                  <a:outerShdw blurRad="50800" dist="38100" dir="2700000" algn="tl" rotWithShape="0">
                    <a:prstClr val="black">
                      <a:alpha val="40000"/>
                    </a:prstClr>
                  </a:outerShdw>
                </a:effectLst>
              </a:rPr>
              <a:t> for psychological well-being, physical health, and </a:t>
            </a:r>
            <a:r>
              <a:rPr lang="en-US" sz="2000" dirty="0" smtClean="0">
                <a:solidFill>
                  <a:srgbClr val="F1CD50"/>
                </a:solidFill>
                <a:effectLst>
                  <a:outerShdw blurRad="50800" dist="38100" dir="2700000" algn="tl" rotWithShape="0">
                    <a:prstClr val="black">
                      <a:alpha val="40000"/>
                    </a:prstClr>
                  </a:outerShdw>
                </a:effectLst>
              </a:rPr>
              <a:t>relationships ... Then</a:t>
            </a:r>
            <a:r>
              <a:rPr lang="en-US" sz="2000" dirty="0">
                <a:solidFill>
                  <a:srgbClr val="F1CD50"/>
                </a:solidFill>
                <a:effectLst>
                  <a:outerShdw blurRad="50800" dist="38100" dir="2700000" algn="tl" rotWithShape="0">
                    <a:prstClr val="black">
                      <a:alpha val="40000"/>
                    </a:prstClr>
                  </a:outerShdw>
                </a:effectLst>
              </a:rPr>
              <a:t>, because the behaviors of giving and taking can be motivated either by selfish or </a:t>
            </a:r>
            <a:r>
              <a:rPr lang="en-US" sz="2000" dirty="0" err="1">
                <a:solidFill>
                  <a:srgbClr val="F1CD50"/>
                </a:solidFill>
                <a:effectLst>
                  <a:outerShdw blurRad="50800" dist="38100" dir="2700000" algn="tl" rotWithShape="0">
                    <a:prstClr val="black">
                      <a:alpha val="40000"/>
                    </a:prstClr>
                  </a:outerShdw>
                </a:effectLst>
              </a:rPr>
              <a:t>otherish</a:t>
            </a:r>
            <a:r>
              <a:rPr lang="en-US" sz="2000" dirty="0">
                <a:solidFill>
                  <a:srgbClr val="F1CD50"/>
                </a:solidFill>
                <a:effectLst>
                  <a:outerShdw blurRad="50800" dist="38100" dir="2700000" algn="tl" rotWithShape="0">
                    <a:prstClr val="black">
                      <a:alpha val="40000"/>
                    </a:prstClr>
                  </a:outerShdw>
                </a:effectLst>
              </a:rPr>
              <a:t> concerns, we next consider the costs and benefits of the motivation underlying giving and </a:t>
            </a:r>
            <a:r>
              <a:rPr lang="en-US" sz="2000" dirty="0" smtClean="0">
                <a:solidFill>
                  <a:srgbClr val="F1CD50"/>
                </a:solidFill>
                <a:effectLst>
                  <a:outerShdw blurRad="50800" dist="38100" dir="2700000" algn="tl" rotWithShape="0">
                    <a:prstClr val="black">
                      <a:alpha val="40000"/>
                    </a:prstClr>
                  </a:outerShdw>
                </a:effectLst>
              </a:rPr>
              <a:t>taking </a:t>
            </a:r>
            <a:r>
              <a:rPr lang="mr-IN" sz="2000" dirty="0" smtClean="0">
                <a:solidFill>
                  <a:srgbClr val="F1CD50"/>
                </a:solidFill>
                <a:effectLst>
                  <a:outerShdw blurRad="50800" dist="38100" dir="2700000" algn="tl" rotWithShape="0">
                    <a:prstClr val="black">
                      <a:alpha val="40000"/>
                    </a:prstClr>
                  </a:outerShdw>
                </a:effectLst>
              </a:rPr>
              <a:t>…</a:t>
            </a:r>
            <a:r>
              <a:rPr lang="en-US" sz="2000" dirty="0" smtClean="0">
                <a:solidFill>
                  <a:srgbClr val="F1CD50"/>
                </a:solidFill>
                <a:effectLst>
                  <a:outerShdw blurRad="50800" dist="38100" dir="2700000" algn="tl" rotWithShape="0">
                    <a:prstClr val="black">
                      <a:alpha val="40000"/>
                    </a:prstClr>
                  </a:outerShdw>
                </a:effectLst>
              </a:rPr>
              <a:t> </a:t>
            </a:r>
            <a:r>
              <a:rPr lang="en-US" sz="2000" dirty="0">
                <a:solidFill>
                  <a:srgbClr val="F1CD50"/>
                </a:solidFill>
                <a:effectLst>
                  <a:outerShdw blurRad="50800" dist="38100" dir="2700000" algn="tl" rotWithShape="0">
                    <a:prstClr val="black">
                      <a:alpha val="40000"/>
                    </a:prstClr>
                  </a:outerShdw>
                </a:effectLst>
              </a:rPr>
              <a:t>We focus on </a:t>
            </a:r>
            <a:r>
              <a:rPr lang="en-US" sz="2000" u="sng" dirty="0">
                <a:solidFill>
                  <a:schemeClr val="accent5"/>
                </a:solidFill>
                <a:effectLst>
                  <a:outerShdw blurRad="50800" dist="38100" dir="2700000" algn="tl" rotWithShape="0">
                    <a:prstClr val="black">
                      <a:alpha val="40000"/>
                    </a:prstClr>
                  </a:outerShdw>
                </a:effectLst>
              </a:rPr>
              <a:t>mechanisms identified in research, including </a:t>
            </a:r>
            <a:r>
              <a:rPr lang="en-US" sz="2000" u="sng" dirty="0" smtClean="0">
                <a:solidFill>
                  <a:schemeClr val="accent5"/>
                </a:solidFill>
                <a:effectLst>
                  <a:outerShdw blurRad="50800" dist="38100" dir="2700000" algn="tl" rotWithShape="0">
                    <a:prstClr val="black">
                      <a:alpha val="40000"/>
                    </a:prstClr>
                  </a:outerShdw>
                </a:effectLst>
              </a:rPr>
              <a:t>intra-psychic </a:t>
            </a:r>
            <a:r>
              <a:rPr lang="en-US" sz="2000" u="sng" dirty="0">
                <a:solidFill>
                  <a:schemeClr val="accent5"/>
                </a:solidFill>
                <a:effectLst>
                  <a:outerShdw blurRad="50800" dist="38100" dir="2700000" algn="tl" rotWithShape="0">
                    <a:prstClr val="black">
                      <a:alpha val="40000"/>
                    </a:prstClr>
                  </a:outerShdw>
                </a:effectLst>
              </a:rPr>
              <a:t>mechanisms such as positive and negative affect, self-esteem and self-efficacy, a sense of meaning and purpose in life, and a sense of connectedness to or isolation from others, as well as interpersonal processes such as reciprocation of support </a:t>
            </a:r>
            <a:r>
              <a:rPr lang="en-US" sz="2000" u="sng" dirty="0" smtClean="0">
                <a:solidFill>
                  <a:schemeClr val="accent5"/>
                </a:solidFill>
                <a:effectLst>
                  <a:outerShdw blurRad="50800" dist="38100" dir="2700000" algn="tl" rotWithShape="0">
                    <a:prstClr val="black">
                      <a:alpha val="40000"/>
                    </a:prstClr>
                  </a:outerShdw>
                </a:effectLst>
              </a:rPr>
              <a:t>and responsiveness</a:t>
            </a:r>
            <a:r>
              <a:rPr lang="en-US" sz="2000" dirty="0" smtClean="0">
                <a:solidFill>
                  <a:srgbClr val="CAE2AA"/>
                </a:solidFill>
                <a:effectLst>
                  <a:outerShdw blurRad="50800" dist="38100" dir="2700000" algn="tl" rotWithShape="0">
                    <a:prstClr val="black">
                      <a:alpha val="40000"/>
                    </a:prstClr>
                  </a:outerShdw>
                </a:effectLst>
              </a:rPr>
              <a:t>.”</a:t>
            </a:r>
            <a:endParaRPr lang="en-US" sz="2000" dirty="0">
              <a:solidFill>
                <a:srgbClr val="CAE2AA"/>
              </a:solidFill>
              <a:effectLst>
                <a:outerShdw blurRad="50800" dist="38100" dir="2700000" algn="tl" rotWithShape="0">
                  <a:prstClr val="black">
                    <a:alpha val="40000"/>
                  </a:prstClr>
                </a:outerShdw>
              </a:effectLst>
            </a:endParaRPr>
          </a:p>
        </p:txBody>
      </p:sp>
      <p:sp>
        <p:nvSpPr>
          <p:cNvPr id="7" name="Rectangle 2"/>
          <p:cNvSpPr>
            <a:spLocks noGrp="1" noRot="1" noChangeArrowheads="1"/>
          </p:cNvSpPr>
          <p:nvPr>
            <p:ph type="title"/>
          </p:nvPr>
        </p:nvSpPr>
        <p:spPr>
          <a:xfrm>
            <a:off x="1295636" y="260648"/>
            <a:ext cx="2520280" cy="710952"/>
          </a:xfrm>
        </p:spPr>
        <p:txBody>
          <a:bodyPr lIns="92075" tIns="46038" rIns="92075" bIns="46038" anchor="b"/>
          <a:lstStyle/>
          <a:p>
            <a:pPr eaLnBrk="1" hangingPunct="1">
              <a:defRPr/>
            </a:pPr>
            <a:r>
              <a:rPr lang="en-US" dirty="0" smtClean="0">
                <a:effectLst>
                  <a:outerShdw blurRad="50800" dist="38100" dir="2700000" algn="tl" rotWithShape="0">
                    <a:prstClr val="black">
                      <a:alpha val="40000"/>
                    </a:prstClr>
                  </a:outerShdw>
                </a:effectLst>
              </a:rPr>
              <a:t>how? </a:t>
            </a:r>
          </a:p>
        </p:txBody>
      </p:sp>
    </p:spTree>
    <p:extLst>
      <p:ext uri="{BB962C8B-B14F-4D97-AF65-F5344CB8AC3E}">
        <p14:creationId xmlns:p14="http://schemas.microsoft.com/office/powerpoint/2010/main" val="28784028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52190" y="6525344"/>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1475656" y="5517232"/>
            <a:ext cx="1697901"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planet</a:t>
            </a:r>
            <a:endParaRPr lang="en-US" sz="3600" dirty="0">
              <a:solidFill>
                <a:schemeClr val="accent1"/>
              </a:solidFill>
              <a:effectLst>
                <a:outerShdw blurRad="50800" dist="38100" dir="2700000" algn="tl" rotWithShape="0">
                  <a:prstClr val="black">
                    <a:alpha val="40000"/>
                  </a:prstClr>
                </a:outerShdw>
              </a:effectLst>
            </a:endParaRPr>
          </a:p>
        </p:txBody>
      </p:sp>
      <p:sp>
        <p:nvSpPr>
          <p:cNvPr id="7" name="TextBox 6"/>
          <p:cNvSpPr txBox="1"/>
          <p:nvPr/>
        </p:nvSpPr>
        <p:spPr>
          <a:xfrm>
            <a:off x="2411760" y="4494720"/>
            <a:ext cx="2018501"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country</a:t>
            </a:r>
            <a:endParaRPr lang="en-US" sz="3600" dirty="0">
              <a:solidFill>
                <a:schemeClr val="accent1"/>
              </a:solidFill>
              <a:effectLst>
                <a:outerShdw blurRad="50800" dist="38100" dir="2700000" algn="tl" rotWithShape="0">
                  <a:prstClr val="black">
                    <a:alpha val="40000"/>
                  </a:prstClr>
                </a:outerShdw>
              </a:effectLst>
            </a:endParaRPr>
          </a:p>
        </p:txBody>
      </p:sp>
      <p:sp>
        <p:nvSpPr>
          <p:cNvPr id="9" name="TextBox 8"/>
          <p:cNvSpPr txBox="1"/>
          <p:nvPr/>
        </p:nvSpPr>
        <p:spPr>
          <a:xfrm>
            <a:off x="3419872" y="3472206"/>
            <a:ext cx="1390124"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town</a:t>
            </a:r>
            <a:endParaRPr lang="en-US" sz="3600" dirty="0">
              <a:solidFill>
                <a:schemeClr val="accent1"/>
              </a:solidFill>
              <a:effectLst>
                <a:outerShdw blurRad="50800" dist="38100" dir="2700000" algn="tl" rotWithShape="0">
                  <a:prstClr val="black">
                    <a:alpha val="40000"/>
                  </a:prstClr>
                </a:outerShdw>
              </a:effectLst>
            </a:endParaRPr>
          </a:p>
        </p:txBody>
      </p:sp>
      <p:sp>
        <p:nvSpPr>
          <p:cNvPr id="10" name="TextBox 9"/>
          <p:cNvSpPr txBox="1"/>
          <p:nvPr/>
        </p:nvSpPr>
        <p:spPr>
          <a:xfrm>
            <a:off x="4283968" y="2449692"/>
            <a:ext cx="3121367"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organization</a:t>
            </a:r>
            <a:endParaRPr lang="en-US" sz="3600" dirty="0">
              <a:solidFill>
                <a:schemeClr val="accent1"/>
              </a:solidFill>
              <a:effectLst>
                <a:outerShdw blurRad="50800" dist="38100" dir="2700000" algn="tl" rotWithShape="0">
                  <a:prstClr val="black">
                    <a:alpha val="40000"/>
                  </a:prstClr>
                </a:outerShdw>
              </a:effectLst>
            </a:endParaRPr>
          </a:p>
        </p:txBody>
      </p:sp>
      <p:sp>
        <p:nvSpPr>
          <p:cNvPr id="11" name="TextBox 10"/>
          <p:cNvSpPr txBox="1"/>
          <p:nvPr/>
        </p:nvSpPr>
        <p:spPr>
          <a:xfrm>
            <a:off x="5364088" y="1427178"/>
            <a:ext cx="1582484"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group</a:t>
            </a:r>
            <a:endParaRPr lang="en-US" sz="3600" dirty="0">
              <a:solidFill>
                <a:schemeClr val="accent1"/>
              </a:solidFill>
              <a:effectLst>
                <a:outerShdw blurRad="50800" dist="38100" dir="2700000" algn="tl" rotWithShape="0">
                  <a:prstClr val="black">
                    <a:alpha val="40000"/>
                  </a:prstClr>
                </a:outerShdw>
              </a:effectLst>
            </a:endParaRPr>
          </a:p>
        </p:txBody>
      </p:sp>
      <p:sp>
        <p:nvSpPr>
          <p:cNvPr id="12" name="TextBox 11"/>
          <p:cNvSpPr txBox="1"/>
          <p:nvPr/>
        </p:nvSpPr>
        <p:spPr>
          <a:xfrm>
            <a:off x="6156176" y="404664"/>
            <a:ext cx="2505814" cy="646331"/>
          </a:xfrm>
          <a:prstGeom prst="rect">
            <a:avLst/>
          </a:prstGeom>
          <a:noFill/>
        </p:spPr>
        <p:txBody>
          <a:bodyPr wrap="none" rtlCol="0">
            <a:spAutoFit/>
          </a:bodyPr>
          <a:lstStyle/>
          <a:p>
            <a:r>
              <a:rPr lang="en-US" sz="3600" dirty="0" smtClean="0">
                <a:solidFill>
                  <a:schemeClr val="accent1"/>
                </a:solidFill>
                <a:effectLst>
                  <a:outerShdw blurRad="50800" dist="38100" dir="2700000" algn="tl" rotWithShape="0">
                    <a:prstClr val="black">
                      <a:alpha val="40000"/>
                    </a:prstClr>
                  </a:outerShdw>
                </a:effectLst>
              </a:rPr>
              <a:t>individual</a:t>
            </a:r>
            <a:endParaRPr lang="en-US" sz="3600" dirty="0">
              <a:solidFill>
                <a:schemeClr val="accent1"/>
              </a:solidFill>
              <a:effectLst>
                <a:outerShdw blurRad="50800" dist="38100" dir="2700000" algn="tl" rotWithShape="0">
                  <a:prstClr val="black">
                    <a:alpha val="40000"/>
                  </a:prstClr>
                </a:outerShdw>
              </a:effectLst>
            </a:endParaRPr>
          </a:p>
        </p:txBody>
      </p:sp>
      <p:sp>
        <p:nvSpPr>
          <p:cNvPr id="4" name="TextBox 3"/>
          <p:cNvSpPr txBox="1"/>
          <p:nvPr/>
        </p:nvSpPr>
        <p:spPr>
          <a:xfrm>
            <a:off x="354687" y="476672"/>
            <a:ext cx="3929281" cy="1323439"/>
          </a:xfrm>
          <a:prstGeom prst="rect">
            <a:avLst/>
          </a:prstGeom>
          <a:noFill/>
          <a:ln w="19050">
            <a:solidFill>
              <a:schemeClr val="accent2"/>
            </a:solidFill>
            <a:prstDash val="lgDash"/>
          </a:ln>
        </p:spPr>
        <p:txBody>
          <a:bodyPr wrap="none" rtlCol="0">
            <a:spAutoFit/>
          </a:bodyPr>
          <a:lstStyle/>
          <a:p>
            <a:pPr algn="ctr"/>
            <a:r>
              <a:rPr lang="en-US" sz="4000" dirty="0" smtClean="0">
                <a:effectLst>
                  <a:outerShdw blurRad="50800" dist="38100" dir="2700000" algn="tl" rotWithShape="0">
                    <a:prstClr val="black">
                      <a:alpha val="40000"/>
                    </a:prstClr>
                  </a:outerShdw>
                </a:effectLst>
              </a:rPr>
              <a:t>flourishing in</a:t>
            </a:r>
          </a:p>
          <a:p>
            <a:pPr algn="ctr"/>
            <a:r>
              <a:rPr lang="en-US" sz="4000" dirty="0" smtClean="0">
                <a:effectLst>
                  <a:outerShdw blurRad="50800" dist="38100" dir="2700000" algn="tl" rotWithShape="0">
                    <a:prstClr val="black">
                      <a:alpha val="40000"/>
                    </a:prstClr>
                  </a:outerShdw>
                </a:effectLst>
              </a:rPr>
              <a:t>the ecosystem</a:t>
            </a:r>
            <a:endParaRPr lang="en-US" sz="4000" dirty="0">
              <a:effectLst>
                <a:outerShdw blurRad="50800" dist="38100" dir="2700000" algn="tl" rotWithShape="0">
                  <a:prstClr val="black">
                    <a:alpha val="40000"/>
                  </a:prstClr>
                </a:outerShdw>
              </a:effectLst>
            </a:endParaRPr>
          </a:p>
        </p:txBody>
      </p:sp>
      <p:sp>
        <p:nvSpPr>
          <p:cNvPr id="5" name="TextBox 4"/>
          <p:cNvSpPr txBox="1"/>
          <p:nvPr/>
        </p:nvSpPr>
        <p:spPr>
          <a:xfrm>
            <a:off x="395536" y="2204864"/>
            <a:ext cx="3672408" cy="1446550"/>
          </a:xfrm>
          <a:prstGeom prst="rect">
            <a:avLst/>
          </a:prstGeom>
          <a:noFill/>
        </p:spPr>
        <p:txBody>
          <a:bodyPr wrap="square" rtlCol="0">
            <a:spAutoFit/>
          </a:bodyPr>
          <a:lstStyle/>
          <a:p>
            <a:pPr algn="ctr"/>
            <a:r>
              <a:rPr lang="en-US" sz="2000" dirty="0" smtClean="0">
                <a:solidFill>
                  <a:schemeClr val="accent6">
                    <a:lumMod val="40000"/>
                    <a:lumOff val="60000"/>
                  </a:schemeClr>
                </a:solidFill>
                <a:effectLst>
                  <a:outerShdw blurRad="50800" dist="38100" dir="2700000" algn="tl" rotWithShape="0">
                    <a:prstClr val="black">
                      <a:alpha val="40000"/>
                    </a:prstClr>
                  </a:outerShdw>
                </a:effectLst>
              </a:rPr>
              <a:t>“The creature that wins   against its environment, destroys itself”</a:t>
            </a:r>
          </a:p>
          <a:p>
            <a:pPr algn="ctr"/>
            <a:endParaRPr lang="en-US" sz="800" dirty="0">
              <a:solidFill>
                <a:schemeClr val="accent6">
                  <a:lumMod val="40000"/>
                  <a:lumOff val="60000"/>
                </a:schemeClr>
              </a:solidFill>
              <a:effectLst>
                <a:outerShdw blurRad="50800" dist="38100" dir="2700000" algn="tl" rotWithShape="0">
                  <a:prstClr val="black">
                    <a:alpha val="40000"/>
                  </a:prstClr>
                </a:outerShdw>
              </a:effectLst>
            </a:endParaRPr>
          </a:p>
          <a:p>
            <a:pPr algn="ctr"/>
            <a:r>
              <a:rPr lang="en-US" sz="2000" dirty="0" smtClean="0">
                <a:solidFill>
                  <a:schemeClr val="accent6">
                    <a:lumMod val="40000"/>
                    <a:lumOff val="60000"/>
                  </a:schemeClr>
                </a:solidFill>
                <a:effectLst>
                  <a:outerShdw blurRad="50800" dist="38100" dir="2700000" algn="tl" rotWithShape="0">
                    <a:prstClr val="black">
                      <a:alpha val="40000"/>
                    </a:prstClr>
                  </a:outerShdw>
                </a:effectLst>
              </a:rPr>
              <a:t>   Gregory Bateson</a:t>
            </a:r>
            <a:endParaRPr lang="en-US" sz="2000" dirty="0">
              <a:solidFill>
                <a:schemeClr val="accent6">
                  <a:lumMod val="40000"/>
                  <a:lumOff val="60000"/>
                </a:schemeClr>
              </a:solidFill>
              <a:effectLst>
                <a:outerShdw blurRad="50800" dist="38100" dir="2700000" algn="tl" rotWithShape="0">
                  <a:prstClr val="black">
                    <a:alpha val="40000"/>
                  </a:prstClr>
                </a:outerShdw>
              </a:effectLst>
            </a:endParaRPr>
          </a:p>
        </p:txBody>
      </p:sp>
      <p:pic>
        <p:nvPicPr>
          <p:cNvPr id="17" name="Picture 16"/>
          <p:cNvPicPr>
            <a:picLocks noChangeAspect="1"/>
          </p:cNvPicPr>
          <p:nvPr/>
        </p:nvPicPr>
        <p:blipFill>
          <a:blip r:embed="rId2"/>
          <a:stretch>
            <a:fillRect/>
          </a:stretch>
        </p:blipFill>
        <p:spPr>
          <a:xfrm>
            <a:off x="6228184" y="3102618"/>
            <a:ext cx="2376264" cy="3278710"/>
          </a:xfrm>
          <a:prstGeom prst="rect">
            <a:avLst/>
          </a:prstGeom>
        </p:spPr>
      </p:pic>
    </p:spTree>
    <p:extLst>
      <p:ext uri="{BB962C8B-B14F-4D97-AF65-F5344CB8AC3E}">
        <p14:creationId xmlns:p14="http://schemas.microsoft.com/office/powerpoint/2010/main" val="3845521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1116062" y="6741368"/>
            <a:ext cx="683986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p:cNvPicPr>
            <a:picLocks noChangeAspect="1"/>
          </p:cNvPicPr>
          <p:nvPr/>
        </p:nvPicPr>
        <p:blipFill>
          <a:blip r:embed="rId2"/>
          <a:stretch>
            <a:fillRect/>
          </a:stretch>
        </p:blipFill>
        <p:spPr>
          <a:xfrm>
            <a:off x="2865198" y="188640"/>
            <a:ext cx="3341597" cy="3456384"/>
          </a:xfrm>
          <a:prstGeom prst="rect">
            <a:avLst/>
          </a:prstGeom>
        </p:spPr>
      </p:pic>
      <p:sp>
        <p:nvSpPr>
          <p:cNvPr id="3" name="TextBox 2"/>
          <p:cNvSpPr txBox="1"/>
          <p:nvPr/>
        </p:nvSpPr>
        <p:spPr>
          <a:xfrm>
            <a:off x="-252536" y="5879013"/>
            <a:ext cx="9577064" cy="646331"/>
          </a:xfrm>
          <a:prstGeom prst="rect">
            <a:avLst/>
          </a:prstGeom>
          <a:noFill/>
        </p:spPr>
        <p:txBody>
          <a:bodyPr wrap="square" rtlCol="0">
            <a:spAutoFit/>
          </a:bodyPr>
          <a:lstStyle/>
          <a:p>
            <a:pPr algn="ctr"/>
            <a:r>
              <a:rPr lang="en-US" dirty="0">
                <a:effectLst>
                  <a:outerShdw blurRad="50800" dist="38100" dir="2700000" algn="tl" rotWithShape="0">
                    <a:prstClr val="black">
                      <a:alpha val="40000"/>
                    </a:prstClr>
                  </a:outerShdw>
                </a:effectLst>
              </a:rPr>
              <a:t>Schwartz, S. H. &amp;</a:t>
            </a:r>
            <a:r>
              <a:rPr lang="en-US" dirty="0" smtClean="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 </a:t>
            </a:r>
            <a:r>
              <a:rPr lang="en-US" dirty="0" err="1">
                <a:effectLst>
                  <a:outerShdw blurRad="50800" dist="38100" dir="2700000" algn="tl" rotWithShape="0">
                    <a:prstClr val="black">
                      <a:alpha val="40000"/>
                    </a:prstClr>
                  </a:outerShdw>
                </a:effectLst>
              </a:rPr>
              <a:t>Bardi</a:t>
            </a:r>
            <a:r>
              <a:rPr lang="en-US" dirty="0">
                <a:effectLst>
                  <a:outerShdw blurRad="50800" dist="38100" dir="2700000" algn="tl" rotWithShape="0">
                    <a:prstClr val="black">
                      <a:alpha val="40000"/>
                    </a:prstClr>
                  </a:outerShdw>
                </a:effectLst>
              </a:rPr>
              <a:t> (2001). "Value hierarchies across cultures: </a:t>
            </a:r>
            <a:endParaRPr lang="en-US" dirty="0" smtClean="0">
              <a:effectLst>
                <a:outerShdw blurRad="50800" dist="38100" dir="2700000" algn="tl" rotWithShape="0">
                  <a:prstClr val="black">
                    <a:alpha val="40000"/>
                  </a:prstClr>
                </a:outerShdw>
              </a:effectLst>
            </a:endParaRPr>
          </a:p>
          <a:p>
            <a:pPr algn="ctr"/>
            <a:r>
              <a:rPr lang="en-US" dirty="0" smtClean="0">
                <a:effectLst>
                  <a:outerShdw blurRad="50800" dist="38100" dir="2700000" algn="tl" rotWithShape="0">
                    <a:prstClr val="black">
                      <a:alpha val="40000"/>
                    </a:prstClr>
                  </a:outerShdw>
                </a:effectLst>
              </a:rPr>
              <a:t>Taking </a:t>
            </a:r>
            <a:r>
              <a:rPr lang="en-US" dirty="0">
                <a:effectLst>
                  <a:outerShdw blurRad="50800" dist="38100" dir="2700000" algn="tl" rotWithShape="0">
                    <a:prstClr val="black">
                      <a:alpha val="40000"/>
                    </a:prstClr>
                  </a:outerShdw>
                </a:effectLst>
              </a:rPr>
              <a:t>a similarities perspective." </a:t>
            </a:r>
            <a:r>
              <a:rPr lang="en-US" u="sng" dirty="0" smtClean="0">
                <a:effectLst>
                  <a:outerShdw blurRad="50800" dist="38100" dir="2700000" algn="tl" rotWithShape="0">
                    <a:prstClr val="black">
                      <a:alpha val="40000"/>
                    </a:prstClr>
                  </a:outerShdw>
                </a:effectLst>
              </a:rPr>
              <a:t>J </a:t>
            </a:r>
            <a:r>
              <a:rPr lang="en-US" u="sng" dirty="0">
                <a:effectLst>
                  <a:outerShdw blurRad="50800" dist="38100" dir="2700000" algn="tl" rotWithShape="0">
                    <a:prstClr val="black">
                      <a:alpha val="40000"/>
                    </a:prstClr>
                  </a:outerShdw>
                </a:effectLst>
              </a:rPr>
              <a:t>Cross-Cultural Psychology </a:t>
            </a:r>
            <a:r>
              <a:rPr lang="en-US" b="1" u="sng" dirty="0" smtClean="0">
                <a:effectLst>
                  <a:outerShdw blurRad="50800" dist="38100" dir="2700000" algn="tl" rotWithShape="0">
                    <a:prstClr val="black">
                      <a:alpha val="40000"/>
                    </a:prstClr>
                  </a:outerShdw>
                </a:effectLst>
              </a:rPr>
              <a:t>32</a:t>
            </a:r>
            <a:r>
              <a:rPr lang="en-US" u="sng" dirty="0" smtClean="0">
                <a:effectLst>
                  <a:outerShdw blurRad="50800" dist="38100" dir="2700000" algn="tl" rotWithShape="0">
                    <a:prstClr val="black">
                      <a:alpha val="40000"/>
                    </a:prstClr>
                  </a:outerShdw>
                </a:effectLst>
              </a:rPr>
              <a:t>: </a:t>
            </a:r>
            <a:r>
              <a:rPr lang="en-US" u="sng" dirty="0">
                <a:effectLst>
                  <a:outerShdw blurRad="50800" dist="38100" dir="2700000" algn="tl" rotWithShape="0">
                    <a:prstClr val="black">
                      <a:alpha val="40000"/>
                    </a:prstClr>
                  </a:outerShdw>
                </a:effectLst>
              </a:rPr>
              <a:t>268-</a:t>
            </a:r>
            <a:r>
              <a:rPr lang="en-US" u="sng" dirty="0" smtClean="0">
                <a:effectLst>
                  <a:outerShdw blurRad="50800" dist="38100" dir="2700000" algn="tl" rotWithShape="0">
                    <a:prstClr val="black">
                      <a:alpha val="40000"/>
                    </a:prstClr>
                  </a:outerShdw>
                </a:effectLst>
              </a:rPr>
              <a:t>290</a:t>
            </a:r>
            <a:endParaRPr lang="en-US" dirty="0">
              <a:effectLst>
                <a:outerShdw blurRad="50800" dist="38100" dir="2700000" algn="tl" rotWithShape="0">
                  <a:prstClr val="black">
                    <a:alpha val="40000"/>
                  </a:prstClr>
                </a:outerShdw>
              </a:effectLst>
            </a:endParaRPr>
          </a:p>
        </p:txBody>
      </p:sp>
      <p:sp>
        <p:nvSpPr>
          <p:cNvPr id="5" name="Line 4"/>
          <p:cNvSpPr>
            <a:spLocks noChangeShapeType="1"/>
          </p:cNvSpPr>
          <p:nvPr/>
        </p:nvSpPr>
        <p:spPr bwMode="auto">
          <a:xfrm>
            <a:off x="1116062" y="5661248"/>
            <a:ext cx="683986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 name="TextBox 3"/>
          <p:cNvSpPr txBox="1"/>
          <p:nvPr/>
        </p:nvSpPr>
        <p:spPr>
          <a:xfrm>
            <a:off x="107504" y="3861048"/>
            <a:ext cx="8856984" cy="1631216"/>
          </a:xfrm>
          <a:prstGeom prst="rect">
            <a:avLst/>
          </a:prstGeom>
          <a:noFill/>
        </p:spPr>
        <p:txBody>
          <a:bodyPr wrap="square" rtlCol="0">
            <a:spAutoFit/>
          </a:bodyPr>
          <a:lstStyle/>
          <a:p>
            <a:pPr algn="ctr"/>
            <a:r>
              <a:rPr lang="en-US" sz="2000" dirty="0" smtClean="0">
                <a:solidFill>
                  <a:schemeClr val="accent1"/>
                </a:solidFill>
                <a:effectLst>
                  <a:outerShdw blurRad="50800" dist="38100" dir="2700000" algn="tl" rotWithShape="0">
                    <a:prstClr val="black">
                      <a:alpha val="40000"/>
                    </a:prstClr>
                  </a:outerShdw>
                </a:effectLst>
              </a:rPr>
              <a:t>“</a:t>
            </a:r>
            <a:r>
              <a:rPr lang="en-US" sz="2000" u="heavy" dirty="0" smtClean="0">
                <a:solidFill>
                  <a:srgbClr val="CAE2AA"/>
                </a:solidFill>
                <a:effectLst>
                  <a:outerShdw blurRad="50800" dist="38100" dir="2700000" algn="tl" rotWithShape="0">
                    <a:prstClr val="black">
                      <a:alpha val="40000"/>
                    </a:prstClr>
                  </a:outerShdw>
                </a:effectLst>
                <a:uFill>
                  <a:solidFill>
                    <a:srgbClr val="CCFFCC"/>
                  </a:solidFill>
                </a:uFill>
              </a:rPr>
              <a:t>Average </a:t>
            </a:r>
            <a:r>
              <a:rPr lang="en-US" sz="2000" u="heavy" dirty="0">
                <a:solidFill>
                  <a:srgbClr val="CAE2AA"/>
                </a:solidFill>
                <a:effectLst>
                  <a:outerShdw blurRad="50800" dist="38100" dir="2700000" algn="tl" rotWithShape="0">
                    <a:prstClr val="black">
                      <a:alpha val="40000"/>
                    </a:prstClr>
                  </a:outerShdw>
                </a:effectLst>
                <a:uFill>
                  <a:solidFill>
                    <a:srgbClr val="CCFFCC"/>
                  </a:solidFill>
                </a:uFill>
              </a:rPr>
              <a:t>value hierarchies</a:t>
            </a:r>
            <a:r>
              <a:rPr lang="en-US" sz="2000" dirty="0">
                <a:solidFill>
                  <a:schemeClr val="accent1"/>
                </a:solidFill>
                <a:effectLst>
                  <a:outerShdw blurRad="50800" dist="38100" dir="2700000" algn="tl" rotWithShape="0">
                    <a:prstClr val="black">
                      <a:alpha val="40000"/>
                    </a:prstClr>
                  </a:outerShdw>
                </a:effectLst>
              </a:rPr>
              <a:t> of representative and near representative samples </a:t>
            </a:r>
            <a:r>
              <a:rPr lang="en-US" sz="2000" dirty="0">
                <a:solidFill>
                  <a:schemeClr val="accent1"/>
                </a:solidFill>
                <a:effectLst>
                  <a:outerShdw blurRad="50800" dist="38100" dir="2700000" algn="tl" rotWithShape="0">
                    <a:prstClr val="black">
                      <a:alpha val="40000"/>
                    </a:prstClr>
                  </a:outerShdw>
                </a:effectLst>
                <a:uFill>
                  <a:solidFill>
                    <a:srgbClr val="CCFFCC"/>
                  </a:solidFill>
                </a:uFill>
              </a:rPr>
              <a:t>from</a:t>
            </a:r>
            <a:r>
              <a:rPr lang="en-US" sz="2000" dirty="0">
                <a:solidFill>
                  <a:schemeClr val="accent1"/>
                </a:solidFill>
                <a:effectLst>
                  <a:outerShdw blurRad="50800" dist="38100" dir="2700000" algn="tl" rotWithShape="0">
                    <a:prstClr val="black">
                      <a:alpha val="40000"/>
                    </a:prstClr>
                  </a:outerShdw>
                </a:effectLst>
              </a:rPr>
              <a:t> 13 nations exhibit a similar pattern that replicates with school teachers in 56 nations and </a:t>
            </a:r>
            <a:r>
              <a:rPr lang="en-US" sz="2000" u="heavy" dirty="0">
                <a:solidFill>
                  <a:srgbClr val="CAE2AA"/>
                </a:solidFill>
                <a:effectLst>
                  <a:outerShdw blurRad="50800" dist="38100" dir="2700000" algn="tl" rotWithShape="0">
                    <a:prstClr val="black">
                      <a:alpha val="40000"/>
                    </a:prstClr>
                  </a:outerShdw>
                </a:effectLst>
                <a:uFill>
                  <a:solidFill>
                    <a:srgbClr val="CCFFCC"/>
                  </a:solidFill>
                </a:uFill>
              </a:rPr>
              <a:t>college students in 54 nations</a:t>
            </a:r>
            <a:r>
              <a:rPr lang="en-US" sz="2000" dirty="0">
                <a:solidFill>
                  <a:srgbClr val="CAE2AA"/>
                </a:solidFill>
                <a:effectLst>
                  <a:outerShdw blurRad="50800" dist="38100" dir="2700000" algn="tl" rotWithShape="0">
                    <a:prstClr val="black">
                      <a:alpha val="40000"/>
                    </a:prstClr>
                  </a:outerShdw>
                </a:effectLst>
              </a:rPr>
              <a:t>. </a:t>
            </a:r>
            <a:r>
              <a:rPr lang="en-US" sz="2000" u="heavy" dirty="0">
                <a:solidFill>
                  <a:srgbClr val="CAE2AA"/>
                </a:solidFill>
                <a:effectLst>
                  <a:outerShdw blurRad="50800" dist="38100" dir="2700000" algn="tl" rotWithShape="0">
                    <a:prstClr val="black">
                      <a:alpha val="40000"/>
                    </a:prstClr>
                  </a:outerShdw>
                </a:effectLst>
                <a:uFill>
                  <a:solidFill>
                    <a:srgbClr val="CCFFCC"/>
                  </a:solidFill>
                </a:uFill>
              </a:rPr>
              <a:t>Benevolence, self-direction, and universalism values are consistently most </a:t>
            </a:r>
            <a:r>
              <a:rPr lang="en-US" sz="2000" u="heavy" dirty="0" smtClean="0">
                <a:solidFill>
                  <a:srgbClr val="CAE2AA"/>
                </a:solidFill>
                <a:effectLst>
                  <a:outerShdw blurRad="50800" dist="38100" dir="2700000" algn="tl" rotWithShape="0">
                    <a:prstClr val="black">
                      <a:alpha val="40000"/>
                    </a:prstClr>
                  </a:outerShdw>
                </a:effectLst>
                <a:uFill>
                  <a:solidFill>
                    <a:srgbClr val="CCFFCC"/>
                  </a:solidFill>
                </a:uFill>
              </a:rPr>
              <a:t>important</a:t>
            </a:r>
            <a:r>
              <a:rPr lang="en-US" sz="2000" dirty="0" smtClean="0">
                <a:solidFill>
                  <a:srgbClr val="CAE2AA"/>
                </a:solidFill>
                <a:effectLst>
                  <a:outerShdw blurRad="50800" dist="38100" dir="2700000" algn="tl" rotWithShape="0">
                    <a:prstClr val="black">
                      <a:alpha val="40000"/>
                    </a:prstClr>
                  </a:outerShdw>
                </a:effectLst>
              </a:rPr>
              <a:t>”</a:t>
            </a:r>
            <a:endParaRPr lang="en-US" sz="2000" dirty="0">
              <a:solidFill>
                <a:srgbClr val="CAE2AA"/>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325398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15642</TotalTime>
  <Words>2003</Words>
  <Application>Microsoft Macintosh PowerPoint</Application>
  <PresentationFormat>On-screen Show (4:3)</PresentationFormat>
  <Paragraphs>140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Compass</vt:lpstr>
      <vt:lpstr>compassion</vt:lpstr>
      <vt:lpstr>some questions </vt:lpstr>
      <vt:lpstr>what? </vt:lpstr>
      <vt:lpstr>sensitivity/feeling/motivation/action </vt:lpstr>
      <vt:lpstr>why? </vt:lpstr>
      <vt:lpstr>“being isolated is equivalent to 15 cigarettes per day”</vt:lpstr>
      <vt:lpstr>how? </vt:lpstr>
      <vt:lpstr>PowerPoint Presentation</vt:lpstr>
      <vt:lpstr>PowerPoint Presentation</vt:lpstr>
      <vt:lpstr>PowerPoint Presentation</vt:lpstr>
      <vt:lpstr>PowerPoint Presentation</vt:lpstr>
      <vt:lpstr>PowerPoint Presentation</vt:lpstr>
      <vt:lpstr>PowerPoint Presentation</vt:lpstr>
      <vt:lpstr>so …? </vt:lpstr>
      <vt:lpstr>so …? </vt:lpstr>
      <vt:lpstr>so …? </vt:lpstr>
      <vt:lpstr>some tentative answers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815</cp:revision>
  <dcterms:created xsi:type="dcterms:W3CDTF">2003-01-22T11:21:49Z</dcterms:created>
  <dcterms:modified xsi:type="dcterms:W3CDTF">2017-06-02T05:53:51Z</dcterms:modified>
</cp:coreProperties>
</file>