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57"/>
  </p:notesMasterIdLst>
  <p:handoutMasterIdLst>
    <p:handoutMasterId r:id="rId58"/>
  </p:handoutMasterIdLst>
  <p:sldIdLst>
    <p:sldId id="662" r:id="rId2"/>
    <p:sldId id="607" r:id="rId3"/>
    <p:sldId id="605" r:id="rId4"/>
    <p:sldId id="606" r:id="rId5"/>
    <p:sldId id="596" r:id="rId6"/>
    <p:sldId id="629" r:id="rId7"/>
    <p:sldId id="630" r:id="rId8"/>
    <p:sldId id="631" r:id="rId9"/>
    <p:sldId id="603" r:id="rId10"/>
    <p:sldId id="604" r:id="rId11"/>
    <p:sldId id="653" r:id="rId12"/>
    <p:sldId id="594" r:id="rId13"/>
    <p:sldId id="625" r:id="rId14"/>
    <p:sldId id="626" r:id="rId15"/>
    <p:sldId id="654" r:id="rId16"/>
    <p:sldId id="628" r:id="rId17"/>
    <p:sldId id="632" r:id="rId18"/>
    <p:sldId id="633" r:id="rId19"/>
    <p:sldId id="634" r:id="rId20"/>
    <p:sldId id="656" r:id="rId21"/>
    <p:sldId id="636" r:id="rId22"/>
    <p:sldId id="637" r:id="rId23"/>
    <p:sldId id="638" r:id="rId24"/>
    <p:sldId id="642" r:id="rId25"/>
    <p:sldId id="639" r:id="rId26"/>
    <p:sldId id="643" r:id="rId27"/>
    <p:sldId id="640" r:id="rId28"/>
    <p:sldId id="641" r:id="rId29"/>
    <p:sldId id="657" r:id="rId30"/>
    <p:sldId id="661" r:id="rId31"/>
    <p:sldId id="600" r:id="rId32"/>
    <p:sldId id="644" r:id="rId33"/>
    <p:sldId id="645" r:id="rId34"/>
    <p:sldId id="649" r:id="rId35"/>
    <p:sldId id="646" r:id="rId36"/>
    <p:sldId id="648" r:id="rId37"/>
    <p:sldId id="647" r:id="rId38"/>
    <p:sldId id="601" r:id="rId39"/>
    <p:sldId id="622" r:id="rId40"/>
    <p:sldId id="624" r:id="rId41"/>
    <p:sldId id="623" r:id="rId42"/>
    <p:sldId id="612" r:id="rId43"/>
    <p:sldId id="613" r:id="rId44"/>
    <p:sldId id="616" r:id="rId45"/>
    <p:sldId id="617" r:id="rId46"/>
    <p:sldId id="614" r:id="rId47"/>
    <p:sldId id="658" r:id="rId48"/>
    <p:sldId id="597" r:id="rId49"/>
    <p:sldId id="659" r:id="rId50"/>
    <p:sldId id="599" r:id="rId51"/>
    <p:sldId id="635" r:id="rId52"/>
    <p:sldId id="652" r:id="rId53"/>
    <p:sldId id="651" r:id="rId54"/>
    <p:sldId id="620" r:id="rId55"/>
    <p:sldId id="650" r:id="rId5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0"/>
    <a:srgbClr val="FF0080"/>
    <a:srgbClr val="FFCC00"/>
    <a:srgbClr val="969696"/>
    <a:srgbClr val="3399FF"/>
    <a:srgbClr val="FF00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20"/>
    <p:restoredTop sz="94660"/>
  </p:normalViewPr>
  <p:slideViewPr>
    <p:cSldViewPr>
      <p:cViewPr varScale="1">
        <p:scale>
          <a:sx n="69" d="100"/>
          <a:sy n="69" d="100"/>
        </p:scale>
        <p:origin x="1056" y="192"/>
      </p:cViewPr>
      <p:guideLst>
        <p:guide orient="horz" pos="2160"/>
        <p:guide pos="2880"/>
      </p:guideLst>
    </p:cSldViewPr>
  </p:slideViewPr>
  <p:sorterViewPr>
    <p:cViewPr varScale="1">
      <p:scale>
        <a:sx n="100" d="100"/>
        <a:sy n="100" d="100"/>
      </p:scale>
      <p:origin x="0" y="3576"/>
    </p:cViewPr>
  </p:sorterViewPr>
  <p:notesViewPr>
    <p:cSldViewPr>
      <p:cViewPr varScale="1">
        <p:scale>
          <a:sx n="83" d="100"/>
          <a:sy n="83" d="100"/>
        </p:scale>
        <p:origin x="-204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164"/>
      <c:rotY val="20"/>
      <c:depthPercent val="200"/>
      <c:rAngAx val="1"/>
    </c:view3D>
    <c:floor>
      <c:thickness val="0"/>
      <c:spPr>
        <a:solidFill>
          <a:srgbClr val="C0C0C0"/>
        </a:solidFill>
        <a:ln w="3175">
          <a:solidFill>
            <a:srgbClr val="000000"/>
          </a:solidFill>
          <a:prstDash val="solid"/>
        </a:ln>
      </c:spPr>
    </c:floor>
    <c:sideWall>
      <c:thickness val="0"/>
      <c:spPr>
        <a:noFill/>
        <a:ln w="12700">
          <a:solidFill>
            <a:srgbClr val="000000"/>
          </a:solidFill>
          <a:prstDash val="solid"/>
        </a:ln>
      </c:spPr>
    </c:sideWall>
    <c:backWall>
      <c:thickness val="0"/>
      <c:spPr>
        <a:noFill/>
        <a:ln w="12700">
          <a:solidFill>
            <a:srgbClr val="000000"/>
          </a:solidFill>
          <a:prstDash val="solid"/>
        </a:ln>
      </c:spPr>
    </c:backWall>
    <c:plotArea>
      <c:layout>
        <c:manualLayout>
          <c:layoutTarget val="inner"/>
          <c:xMode val="edge"/>
          <c:yMode val="edge"/>
          <c:x val="4.2713567839195998E-2"/>
          <c:y val="2.81124497991968E-2"/>
          <c:w val="0.91206030150753803"/>
          <c:h val="0.84738955823293205"/>
        </c:manualLayout>
      </c:layout>
      <c:bar3DChart>
        <c:barDir val="bar"/>
        <c:grouping val="clustered"/>
        <c:varyColors val="0"/>
        <c:ser>
          <c:idx val="0"/>
          <c:order val="0"/>
          <c:tx>
            <c:strRef>
              <c:f>Sheet1!$A$2</c:f>
              <c:strCache>
                <c:ptCount val="1"/>
              </c:strCache>
            </c:strRef>
          </c:tx>
          <c:spPr>
            <a:solidFill>
              <a:srgbClr val="993366"/>
            </a:solidFill>
            <a:ln w="13952">
              <a:solidFill>
                <a:srgbClr val="000000"/>
              </a:solidFill>
              <a:prstDash val="solid"/>
            </a:ln>
          </c:spPr>
          <c:invertIfNegative val="0"/>
          <c:dLbls>
            <c:dLbl>
              <c:idx val="0"/>
              <c:layout>
                <c:manualLayout>
                  <c:x val="1.1133909810070701E-2"/>
                  <c:y val="-1.970212366176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D4-C34A-A964-877C2001688B}"/>
                </c:ext>
              </c:extLst>
            </c:dLbl>
            <c:dLbl>
              <c:idx val="1"/>
              <c:layout>
                <c:manualLayout>
                  <c:x val="1.6165187526080999E-2"/>
                  <c:y val="-1.5034739825830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D4-C34A-A964-877C2001688B}"/>
                </c:ext>
              </c:extLst>
            </c:dLbl>
            <c:dLbl>
              <c:idx val="2"/>
              <c:layout>
                <c:manualLayout>
                  <c:x val="1.56894330750912E-2"/>
                  <c:y val="-1.172580209683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D4-C34A-A964-877C2001688B}"/>
                </c:ext>
              </c:extLst>
            </c:dLbl>
            <c:dLbl>
              <c:idx val="3"/>
              <c:layout>
                <c:manualLayout>
                  <c:x val="1.49485954989164E-2"/>
                  <c:y val="-2.1823796420981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D4-C34A-A964-877C2001688B}"/>
                </c:ext>
              </c:extLst>
            </c:dLbl>
            <c:dLbl>
              <c:idx val="4"/>
              <c:layout>
                <c:manualLayout>
                  <c:x val="1.9092821367597299E-2"/>
                  <c:y val="-1.5797966478120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D4-C34A-A964-877C2001688B}"/>
                </c:ext>
              </c:extLst>
            </c:dLbl>
            <c:dLbl>
              <c:idx val="5"/>
              <c:layout>
                <c:manualLayout>
                  <c:x val="2.84965754748162E-2"/>
                  <c:y val="-1.11009592068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BD4-C34A-A964-877C2001688B}"/>
                </c:ext>
              </c:extLst>
            </c:dLbl>
            <c:dLbl>
              <c:idx val="6"/>
              <c:layout>
                <c:manualLayout>
                  <c:x val="3.3369082350584098E-2"/>
                  <c:y val="-7.76239804248339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BD4-C34A-A964-877C2001688B}"/>
                </c:ext>
              </c:extLst>
            </c:dLbl>
            <c:dLbl>
              <c:idx val="7"/>
              <c:layout>
                <c:manualLayout>
                  <c:x val="3.2628384291843698E-2"/>
                  <c:y val="-1.65017346637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BD4-C34A-A964-877C2001688B}"/>
                </c:ext>
              </c:extLst>
            </c:dLbl>
            <c:dLbl>
              <c:idx val="8"/>
              <c:layout>
                <c:manualLayout>
                  <c:x val="3.8482256800533202E-2"/>
                  <c:y val="-1.316338509534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BD4-C34A-A964-877C2001688B}"/>
                </c:ext>
              </c:extLst>
            </c:dLbl>
            <c:dLbl>
              <c:idx val="9"/>
              <c:layout>
                <c:manualLayout>
                  <c:x val="2.0155804699589001E-2"/>
                  <c:y val="-8.46616622809875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BD4-C34A-A964-877C2001688B}"/>
                </c:ext>
              </c:extLst>
            </c:dLbl>
            <c:spPr>
              <a:noFill/>
              <a:ln w="27905">
                <a:noFill/>
              </a:ln>
            </c:spPr>
            <c:txPr>
              <a:bodyPr/>
              <a:lstStyle/>
              <a:p>
                <a:pPr>
                  <a:defRPr sz="2000" b="0" i="1" u="none" strike="noStrike" baseline="0">
                    <a:solidFill>
                      <a:schemeClr val="tx2"/>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numCache>
            </c:numRef>
          </c:cat>
          <c:val>
            <c:numRef>
              <c:f>Sheet1!$B$2:$K$2</c:f>
              <c:numCache>
                <c:formatCode>General</c:formatCode>
                <c:ptCount val="10"/>
                <c:pt idx="0">
                  <c:v>16</c:v>
                </c:pt>
                <c:pt idx="1">
                  <c:v>15</c:v>
                </c:pt>
                <c:pt idx="2">
                  <c:v>12.3</c:v>
                </c:pt>
                <c:pt idx="3">
                  <c:v>12.3</c:v>
                </c:pt>
                <c:pt idx="4">
                  <c:v>8.4</c:v>
                </c:pt>
                <c:pt idx="5">
                  <c:v>6.8</c:v>
                </c:pt>
                <c:pt idx="6">
                  <c:v>4.9000000000000004</c:v>
                </c:pt>
                <c:pt idx="7">
                  <c:v>4.9000000000000004</c:v>
                </c:pt>
                <c:pt idx="8">
                  <c:v>4.3</c:v>
                </c:pt>
                <c:pt idx="9">
                  <c:v>2.5</c:v>
                </c:pt>
              </c:numCache>
            </c:numRef>
          </c:val>
          <c:shape val="cylinder"/>
          <c:extLst>
            <c:ext xmlns:c16="http://schemas.microsoft.com/office/drawing/2014/chart" uri="{C3380CC4-5D6E-409C-BE32-E72D297353CC}">
              <c16:uniqueId val="{0000000A-EBD4-C34A-A964-877C2001688B}"/>
            </c:ext>
          </c:extLst>
        </c:ser>
        <c:ser>
          <c:idx val="1"/>
          <c:order val="1"/>
          <c:tx>
            <c:strRef>
              <c:f>Sheet1!$A$3</c:f>
              <c:strCache>
                <c:ptCount val="1"/>
              </c:strCache>
            </c:strRef>
          </c:tx>
          <c:spPr>
            <a:solidFill>
              <a:srgbClr val="DD2D32"/>
            </a:solidFill>
            <a:ln w="13952">
              <a:solidFill>
                <a:srgbClr val="000000"/>
              </a:solidFill>
              <a:prstDash val="solid"/>
            </a:ln>
          </c:spPr>
          <c:invertIfNegative val="0"/>
          <c:dLbls>
            <c:spPr>
              <a:noFill/>
              <a:ln w="27905">
                <a:noFill/>
              </a:ln>
            </c:spPr>
            <c:txPr>
              <a:bodyPr/>
              <a:lstStyle/>
              <a:p>
                <a:pPr>
                  <a:defRPr sz="1456" b="1" i="0" u="none" strike="noStrike" baseline="0">
                    <a:solidFill>
                      <a:srgbClr val="000000"/>
                    </a:solidFill>
                    <a:latin typeface="CG Omega"/>
                    <a:ea typeface="CG Omega"/>
                    <a:cs typeface="CG Omeg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numCache>
            </c:numRef>
          </c:cat>
          <c:val>
            <c:numRef>
              <c:f>Sheet1!$B$3:$K$3</c:f>
              <c:numCache>
                <c:formatCode>General</c:formatCode>
                <c:ptCount val="10"/>
              </c:numCache>
            </c:numRef>
          </c:val>
          <c:extLst>
            <c:ext xmlns:c16="http://schemas.microsoft.com/office/drawing/2014/chart" uri="{C3380CC4-5D6E-409C-BE32-E72D297353CC}">
              <c16:uniqueId val="{0000000B-EBD4-C34A-A964-877C2001688B}"/>
            </c:ext>
          </c:extLst>
        </c:ser>
        <c:ser>
          <c:idx val="2"/>
          <c:order val="2"/>
          <c:tx>
            <c:strRef>
              <c:f>Sheet1!$A$4</c:f>
              <c:strCache>
                <c:ptCount val="1"/>
              </c:strCache>
            </c:strRef>
          </c:tx>
          <c:spPr>
            <a:solidFill>
              <a:srgbClr val="FFF58C"/>
            </a:solidFill>
            <a:ln w="13952">
              <a:solidFill>
                <a:srgbClr val="000000"/>
              </a:solidFill>
              <a:prstDash val="solid"/>
            </a:ln>
          </c:spPr>
          <c:invertIfNegative val="0"/>
          <c:dLbls>
            <c:spPr>
              <a:noFill/>
              <a:ln w="27905">
                <a:noFill/>
              </a:ln>
            </c:spPr>
            <c:txPr>
              <a:bodyPr/>
              <a:lstStyle/>
              <a:p>
                <a:pPr>
                  <a:defRPr sz="1456" b="1" i="0" u="none" strike="noStrike" baseline="0">
                    <a:solidFill>
                      <a:srgbClr val="000000"/>
                    </a:solidFill>
                    <a:latin typeface="CG Omega"/>
                    <a:ea typeface="CG Omega"/>
                    <a:cs typeface="CG Omeg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numCache>
            </c:numRef>
          </c:cat>
          <c:val>
            <c:numRef>
              <c:f>Sheet1!$B$4:$K$4</c:f>
              <c:numCache>
                <c:formatCode>General</c:formatCode>
                <c:ptCount val="10"/>
              </c:numCache>
            </c:numRef>
          </c:val>
          <c:extLst>
            <c:ext xmlns:c16="http://schemas.microsoft.com/office/drawing/2014/chart" uri="{C3380CC4-5D6E-409C-BE32-E72D297353CC}">
              <c16:uniqueId val="{0000000C-EBD4-C34A-A964-877C2001688B}"/>
            </c:ext>
          </c:extLst>
        </c:ser>
        <c:dLbls>
          <c:showLegendKey val="0"/>
          <c:showVal val="1"/>
          <c:showCatName val="0"/>
          <c:showSerName val="0"/>
          <c:showPercent val="0"/>
          <c:showBubbleSize val="0"/>
        </c:dLbls>
        <c:gapWidth val="0"/>
        <c:gapDepth val="0"/>
        <c:shape val="box"/>
        <c:axId val="2125352184"/>
        <c:axId val="2125355720"/>
        <c:axId val="0"/>
      </c:bar3DChart>
      <c:catAx>
        <c:axId val="2125352184"/>
        <c:scaling>
          <c:orientation val="minMax"/>
        </c:scaling>
        <c:delete val="0"/>
        <c:axPos val="l"/>
        <c:numFmt formatCode="General" sourceLinked="1"/>
        <c:majorTickMark val="out"/>
        <c:minorTickMark val="none"/>
        <c:tickLblPos val="low"/>
        <c:spPr>
          <a:ln w="13952">
            <a:solidFill>
              <a:srgbClr val="000000"/>
            </a:solidFill>
            <a:prstDash val="solid"/>
          </a:ln>
        </c:spPr>
        <c:txPr>
          <a:bodyPr rot="0" vert="horz"/>
          <a:lstStyle/>
          <a:p>
            <a:pPr>
              <a:defRPr sz="1456" b="1" i="0" u="none" strike="noStrike" baseline="0">
                <a:solidFill>
                  <a:srgbClr val="000000"/>
                </a:solidFill>
                <a:latin typeface="CG Omega"/>
                <a:ea typeface="CG Omega"/>
                <a:cs typeface="CG Omega"/>
              </a:defRPr>
            </a:pPr>
            <a:endParaRPr lang="en-US"/>
          </a:p>
        </c:txPr>
        <c:crossAx val="2125355720"/>
        <c:crosses val="autoZero"/>
        <c:auto val="1"/>
        <c:lblAlgn val="ctr"/>
        <c:lblOffset val="100"/>
        <c:tickLblSkip val="1"/>
        <c:tickMarkSkip val="1"/>
        <c:noMultiLvlLbl val="0"/>
      </c:catAx>
      <c:valAx>
        <c:axId val="2125355720"/>
        <c:scaling>
          <c:orientation val="minMax"/>
        </c:scaling>
        <c:delete val="0"/>
        <c:axPos val="b"/>
        <c:majorGridlines>
          <c:spPr>
            <a:ln w="13952">
              <a:solidFill>
                <a:srgbClr val="000000"/>
              </a:solidFill>
              <a:prstDash val="solid"/>
            </a:ln>
          </c:spPr>
        </c:majorGridlines>
        <c:numFmt formatCode="General" sourceLinked="1"/>
        <c:majorTickMark val="out"/>
        <c:minorTickMark val="none"/>
        <c:tickLblPos val="nextTo"/>
        <c:spPr>
          <a:ln w="13952">
            <a:solidFill>
              <a:srgbClr val="000000"/>
            </a:solidFill>
            <a:prstDash val="solid"/>
          </a:ln>
        </c:spPr>
        <c:txPr>
          <a:bodyPr rot="0" vert="horz"/>
          <a:lstStyle/>
          <a:p>
            <a:pPr>
              <a:defRPr sz="1456" b="1" i="1" u="none" strike="noStrike" baseline="0">
                <a:solidFill>
                  <a:srgbClr val="000000"/>
                </a:solidFill>
                <a:latin typeface="Tahoma"/>
                <a:ea typeface="Tahoma"/>
                <a:cs typeface="Tahoma"/>
              </a:defRPr>
            </a:pPr>
            <a:endParaRPr lang="en-US"/>
          </a:p>
        </c:txPr>
        <c:crossAx val="2125352184"/>
        <c:crosses val="autoZero"/>
        <c:crossBetween val="between"/>
      </c:valAx>
      <c:spPr>
        <a:noFill/>
        <a:ln w="27905">
          <a:noFill/>
        </a:ln>
      </c:spPr>
    </c:plotArea>
    <c:plotVisOnly val="1"/>
    <c:dispBlanksAs val="gap"/>
    <c:showDLblsOverMax val="0"/>
  </c:chart>
  <c:spPr>
    <a:noFill/>
    <a:ln>
      <a:noFill/>
    </a:ln>
  </c:spPr>
  <c:txPr>
    <a:bodyPr/>
    <a:lstStyle/>
    <a:p>
      <a:pPr>
        <a:defRPr sz="1456" b="1" i="0" u="none" strike="noStrike" baseline="0">
          <a:solidFill>
            <a:srgbClr val="000000"/>
          </a:solidFill>
          <a:latin typeface="CG Omega"/>
          <a:ea typeface="CG Omega"/>
          <a:cs typeface="CG Omega"/>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Text Box 7"/>
          <p:cNvSpPr txBox="1">
            <a:spLocks noChangeArrowheads="1"/>
          </p:cNvSpPr>
          <p:nvPr/>
        </p:nvSpPr>
        <p:spPr bwMode="auto">
          <a:xfrm>
            <a:off x="1557338" y="8523288"/>
            <a:ext cx="39798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r>
              <a:rPr lang="en-GB" sz="1400" i="1"/>
              <a:t>James Hawkins, 78 Polwarth Terrace, Edinburgh</a:t>
            </a:r>
          </a:p>
        </p:txBody>
      </p:sp>
      <p:sp>
        <p:nvSpPr>
          <p:cNvPr id="31747" name="Text Box 8"/>
          <p:cNvSpPr txBox="1">
            <a:spLocks noChangeArrowheads="1"/>
          </p:cNvSpPr>
          <p:nvPr/>
        </p:nvSpPr>
        <p:spPr bwMode="auto">
          <a:xfrm>
            <a:off x="1779588" y="263525"/>
            <a:ext cx="31623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r>
              <a:rPr lang="en-GB" sz="2400" b="1" i="1" u="sng"/>
              <a:t>experiential groups</a:t>
            </a:r>
            <a:endParaRPr lang="en-GB" sz="2400" b="1" i="1"/>
          </a:p>
        </p:txBody>
      </p:sp>
    </p:spTree>
    <p:extLst>
      <p:ext uri="{BB962C8B-B14F-4D97-AF65-F5344CB8AC3E}">
        <p14:creationId xmlns:p14="http://schemas.microsoft.com/office/powerpoint/2010/main" val="166647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1198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198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98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1198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A7E701F-A92E-40A4-A34F-E6BB03AFC251}" type="slidenum">
              <a:rPr lang="en-GB"/>
              <a:pPr>
                <a:defRPr/>
              </a:pPr>
              <a:t>‹#›</a:t>
            </a:fld>
            <a:endParaRPr lang="en-GB"/>
          </a:p>
        </p:txBody>
      </p:sp>
    </p:spTree>
    <p:extLst>
      <p:ext uri="{BB962C8B-B14F-4D97-AF65-F5344CB8AC3E}">
        <p14:creationId xmlns:p14="http://schemas.microsoft.com/office/powerpoint/2010/main" val="323652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lvl1pPr eaLnBrk="0">
              <a:defRPr sz="2400">
                <a:solidFill>
                  <a:schemeClr val="tx1"/>
                </a:solidFill>
                <a:latin typeface="Times New Roman" charset="0"/>
                <a:ea typeface="ＭＳ Ｐゴシック"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9pPr>
          </a:lstStyle>
          <a:p>
            <a:pPr eaLnBrk="1"/>
            <a:endParaRPr lang="en-US"/>
          </a:p>
        </p:txBody>
      </p:sp>
      <p:sp>
        <p:nvSpPr>
          <p:cNvPr id="4099" name="Rectangle 2"/>
          <p:cNvSpPr>
            <a:spLocks noGrp="1" noChangeArrowheads="1"/>
          </p:cNvSpPr>
          <p:nvPr>
            <p:ph type="body"/>
          </p:nvPr>
        </p:nvSpPr>
        <p:spPr>
          <a:xfrm>
            <a:off x="1046350" y="4352637"/>
            <a:ext cx="4770904" cy="3478068"/>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668C0B7-28CE-EE4B-BA9A-B9319E8498AE}" type="slidenum">
              <a:rPr lang="en-US"/>
              <a:pPr/>
              <a:t>10</a:t>
            </a:fld>
            <a:endParaRPr lang="en-US"/>
          </a:p>
        </p:txBody>
      </p:sp>
      <p:sp>
        <p:nvSpPr>
          <p:cNvPr id="181250" name="Rectangle 2"/>
          <p:cNvSpPr>
            <a:spLocks noGrp="1" noRot="1" noChangeAspect="1" noChangeArrowheads="1" noTextEdit="1"/>
          </p:cNvSpPr>
          <p:nvPr>
            <p:ph type="sldImg"/>
          </p:nvPr>
        </p:nvSpPr>
        <p:spPr>
          <a:ln cap="flat"/>
          <a:extLst>
            <a:ext uri="{FAA26D3D-D897-4be2-8F04-BA451C77F1D7}">
              <ma14:placeholderFlag xmlns="" xmlns:ma14="http://schemas.microsoft.com/office/mac/drawingml/2011/main" val="1"/>
            </a:ext>
          </a:extLst>
        </p:spPr>
      </p:sp>
      <p:sp>
        <p:nvSpPr>
          <p:cNvPr id="181251" name="Rectangle 3"/>
          <p:cNvSpPr>
            <a:spLocks noGrp="1" noChangeArrowheads="1"/>
          </p:cNvSpPr>
          <p:nvPr>
            <p:ph type="body" idx="1"/>
          </p:nvPr>
        </p:nvSpPr>
        <p:spPr>
          <a:noFill/>
          <a:ln/>
        </p:spPr>
        <p:txBody>
          <a:bodyPr/>
          <a:lstStyle/>
          <a:p>
            <a:r>
              <a:rPr lang="en-US" sz="1800">
                <a:latin typeface="CG Omega" charset="0"/>
              </a:rPr>
              <a:t>Ref [2313] - it is difficult to present results simply.  there are so many ways of viewing the data eg. do we look only at completers or as with this graph at all those entering treatment.  do we look at all patients en bloc or do we divide them by severity (and if so by what criterion - Global Assessment Scale, HRSD, BDI?).  how do we assess outcome - HRSD, BDI etc?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gradFill rotWithShape="0">
                      <a:gsLst>
                        <a:gs pos="0">
                          <a:schemeClr val="bg2"/>
                        </a:gs>
                        <a:gs pos="100000">
                          <a:schemeClr val="bg1"/>
                        </a:gs>
                      </a:gsLst>
                      <a:lin ang="18900000" scaled="1"/>
                    </a:gra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 name="Freeform 150"/>
              <p:cNvSpPr>
                <a:spLocks/>
              </p:cNvSpPr>
              <p:nvPr userDrawn="1"/>
            </p:nvSpPr>
            <p:spPr bwMode="ltGray">
              <a:xfrm rot="-2857037">
                <a:off x="619" y="3550"/>
                <a:ext cx="68" cy="69"/>
              </a:xfrm>
              <a:custGeom>
                <a:avLst/>
                <a:gdLst>
                  <a:gd name="T0" fmla="*/ 0 w 144"/>
                  <a:gd name="T1" fmla="*/ 4 h 154"/>
                  <a:gd name="T2" fmla="*/ 3 w 144"/>
                  <a:gd name="T3" fmla="*/ 6 h 154"/>
                  <a:gd name="T4" fmla="*/ 6 w 144"/>
                  <a:gd name="T5" fmla="*/ 5 h 154"/>
                  <a:gd name="T6" fmla="*/ 3 w 144"/>
                  <a:gd name="T7" fmla="*/ 2 h 154"/>
                  <a:gd name="T8" fmla="*/ 5 w 144"/>
                  <a:gd name="T9" fmla="*/ 1 h 154"/>
                  <a:gd name="T10" fmla="*/ 6 w 144"/>
                  <a:gd name="T11" fmla="*/ 2 h 154"/>
                  <a:gd name="T12" fmla="*/ 7 w 144"/>
                  <a:gd name="T13" fmla="*/ 2 h 154"/>
                  <a:gd name="T14" fmla="*/ 5 w 144"/>
                  <a:gd name="T15" fmla="*/ 0 h 154"/>
                  <a:gd name="T16" fmla="*/ 2 w 144"/>
                  <a:gd name="T17" fmla="*/ 1 h 154"/>
                  <a:gd name="T18" fmla="*/ 4 w 144"/>
                  <a:gd name="T19" fmla="*/ 4 h 154"/>
                  <a:gd name="T20" fmla="*/ 1 w 144"/>
                  <a:gd name="T21" fmla="*/ 4 h 154"/>
                  <a:gd name="T22" fmla="*/ 0 w 144"/>
                  <a:gd name="T23" fmla="*/ 4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grpSp>
      </p:grpSp>
      <p:sp>
        <p:nvSpPr>
          <p:cNvPr id="86169"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GB" noProof="0"/>
              <a:t>Click to edit Master title style</a:t>
            </a:r>
          </a:p>
        </p:txBody>
      </p:sp>
      <p:sp>
        <p:nvSpPr>
          <p:cNvPr id="86170"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GB" noProof="0"/>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GB"/>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GB"/>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pPr>
              <a:defRPr/>
            </a:pPr>
            <a:fld id="{F919785A-2F85-41A0-89A1-04898DFD1904}" type="slidenum">
              <a:rPr lang="en-GB"/>
              <a:pPr>
                <a:defRPr/>
              </a:pPr>
              <a:t>‹#›</a:t>
            </a:fld>
            <a:endParaRPr lang="en-GB"/>
          </a:p>
        </p:txBody>
      </p:sp>
    </p:spTree>
    <p:extLst>
      <p:ext uri="{BB962C8B-B14F-4D97-AF65-F5344CB8AC3E}">
        <p14:creationId xmlns:p14="http://schemas.microsoft.com/office/powerpoint/2010/main" val="429465060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16512493-A22B-4EA1-9D96-6A6CB788BA14}" type="slidenum">
              <a:rPr lang="en-GB"/>
              <a:pPr>
                <a:defRPr/>
              </a:pPr>
              <a:t>‹#›</a:t>
            </a:fld>
            <a:endParaRPr lang="en-GB"/>
          </a:p>
        </p:txBody>
      </p:sp>
    </p:spTree>
    <p:extLst>
      <p:ext uri="{BB962C8B-B14F-4D97-AF65-F5344CB8AC3E}">
        <p14:creationId xmlns:p14="http://schemas.microsoft.com/office/powerpoint/2010/main" val="412750222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126CD3EC-4590-4BA8-8C63-24C237B12496}" type="slidenum">
              <a:rPr lang="en-GB"/>
              <a:pPr>
                <a:defRPr/>
              </a:pPr>
              <a:t>‹#›</a:t>
            </a:fld>
            <a:endParaRPr lang="en-GB"/>
          </a:p>
        </p:txBody>
      </p:sp>
    </p:spTree>
    <p:extLst>
      <p:ext uri="{BB962C8B-B14F-4D97-AF65-F5344CB8AC3E}">
        <p14:creationId xmlns:p14="http://schemas.microsoft.com/office/powerpoint/2010/main" val="45856804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301625" y="1600200"/>
            <a:ext cx="4194175"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301625" y="3925888"/>
            <a:ext cx="4194175"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half" idx="3"/>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154"/>
          <p:cNvSpPr>
            <a:spLocks noGrp="1" noChangeArrowheads="1"/>
          </p:cNvSpPr>
          <p:nvPr>
            <p:ph type="dt" sz="half" idx="10"/>
          </p:nvPr>
        </p:nvSpPr>
        <p:spPr>
          <a:ln/>
        </p:spPr>
        <p:txBody>
          <a:bodyPr/>
          <a:lstStyle>
            <a:lvl1pPr>
              <a:defRPr/>
            </a:lvl1pPr>
          </a:lstStyle>
          <a:p>
            <a:pPr>
              <a:defRPr/>
            </a:pPr>
            <a:endParaRPr lang="en-GB"/>
          </a:p>
        </p:txBody>
      </p:sp>
      <p:sp>
        <p:nvSpPr>
          <p:cNvPr id="7" name="Rectangle 155"/>
          <p:cNvSpPr>
            <a:spLocks noGrp="1" noChangeArrowheads="1"/>
          </p:cNvSpPr>
          <p:nvPr>
            <p:ph type="ftr" sz="quarter" idx="11"/>
          </p:nvPr>
        </p:nvSpPr>
        <p:spPr>
          <a:ln/>
        </p:spPr>
        <p:txBody>
          <a:bodyPr/>
          <a:lstStyle>
            <a:lvl1pPr>
              <a:defRPr/>
            </a:lvl1pPr>
          </a:lstStyle>
          <a:p>
            <a:pPr>
              <a:defRPr/>
            </a:pPr>
            <a:endParaRPr lang="en-GB"/>
          </a:p>
        </p:txBody>
      </p:sp>
      <p:sp>
        <p:nvSpPr>
          <p:cNvPr id="8" name="Rectangle 156"/>
          <p:cNvSpPr>
            <a:spLocks noGrp="1" noChangeArrowheads="1"/>
          </p:cNvSpPr>
          <p:nvPr>
            <p:ph type="sldNum" sz="quarter" idx="12"/>
          </p:nvPr>
        </p:nvSpPr>
        <p:spPr>
          <a:ln/>
        </p:spPr>
        <p:txBody>
          <a:bodyPr/>
          <a:lstStyle>
            <a:lvl1pPr>
              <a:defRPr/>
            </a:lvl1pPr>
          </a:lstStyle>
          <a:p>
            <a:pPr>
              <a:defRPr/>
            </a:pPr>
            <a:fld id="{BD34A112-4C98-458D-B188-C47FC1B108E8}" type="slidenum">
              <a:rPr lang="en-GB"/>
              <a:pPr>
                <a:defRPr/>
              </a:pPr>
              <a:t>‹#›</a:t>
            </a:fld>
            <a:endParaRPr lang="en-GB"/>
          </a:p>
        </p:txBody>
      </p:sp>
    </p:spTree>
    <p:extLst>
      <p:ext uri="{BB962C8B-B14F-4D97-AF65-F5344CB8AC3E}">
        <p14:creationId xmlns:p14="http://schemas.microsoft.com/office/powerpoint/2010/main" val="364035069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194175"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25888"/>
            <a:ext cx="4194175"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154"/>
          <p:cNvSpPr>
            <a:spLocks noGrp="1" noChangeArrowheads="1"/>
          </p:cNvSpPr>
          <p:nvPr>
            <p:ph type="dt" sz="half" idx="10"/>
          </p:nvPr>
        </p:nvSpPr>
        <p:spPr>
          <a:ln/>
        </p:spPr>
        <p:txBody>
          <a:bodyPr/>
          <a:lstStyle>
            <a:lvl1pPr>
              <a:defRPr/>
            </a:lvl1pPr>
          </a:lstStyle>
          <a:p>
            <a:pPr>
              <a:defRPr/>
            </a:pPr>
            <a:endParaRPr lang="en-GB"/>
          </a:p>
        </p:txBody>
      </p:sp>
      <p:sp>
        <p:nvSpPr>
          <p:cNvPr id="7" name="Rectangle 155"/>
          <p:cNvSpPr>
            <a:spLocks noGrp="1" noChangeArrowheads="1"/>
          </p:cNvSpPr>
          <p:nvPr>
            <p:ph type="ftr" sz="quarter" idx="11"/>
          </p:nvPr>
        </p:nvSpPr>
        <p:spPr>
          <a:ln/>
        </p:spPr>
        <p:txBody>
          <a:bodyPr/>
          <a:lstStyle>
            <a:lvl1pPr>
              <a:defRPr/>
            </a:lvl1pPr>
          </a:lstStyle>
          <a:p>
            <a:pPr>
              <a:defRPr/>
            </a:pPr>
            <a:endParaRPr lang="en-GB"/>
          </a:p>
        </p:txBody>
      </p:sp>
      <p:sp>
        <p:nvSpPr>
          <p:cNvPr id="8" name="Rectangle 156"/>
          <p:cNvSpPr>
            <a:spLocks noGrp="1" noChangeArrowheads="1"/>
          </p:cNvSpPr>
          <p:nvPr>
            <p:ph type="sldNum" sz="quarter" idx="12"/>
          </p:nvPr>
        </p:nvSpPr>
        <p:spPr>
          <a:ln/>
        </p:spPr>
        <p:txBody>
          <a:bodyPr/>
          <a:lstStyle>
            <a:lvl1pPr>
              <a:defRPr/>
            </a:lvl1pPr>
          </a:lstStyle>
          <a:p>
            <a:pPr>
              <a:defRPr/>
            </a:pPr>
            <a:fld id="{AFCE8F52-FCD6-4DDA-B8A8-0DCA04255D80}" type="slidenum">
              <a:rPr lang="en-GB"/>
              <a:pPr>
                <a:defRPr/>
              </a:pPr>
              <a:t>‹#›</a:t>
            </a:fld>
            <a:endParaRPr lang="en-GB"/>
          </a:p>
        </p:txBody>
      </p:sp>
    </p:spTree>
    <p:extLst>
      <p:ext uri="{BB962C8B-B14F-4D97-AF65-F5344CB8AC3E}">
        <p14:creationId xmlns:p14="http://schemas.microsoft.com/office/powerpoint/2010/main" val="401459915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55077" y="228600"/>
            <a:ext cx="7899889"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3954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328" y="228600"/>
            <a:ext cx="779438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1055077" y="1828800"/>
            <a:ext cx="3878874"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074628" y="1828800"/>
            <a:ext cx="3880338"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3339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A3233654-7D12-4773-8B22-B6B2D4751F55}" type="slidenum">
              <a:rPr lang="en-GB"/>
              <a:pPr>
                <a:defRPr/>
              </a:pPr>
              <a:t>‹#›</a:t>
            </a:fld>
            <a:endParaRPr lang="en-GB"/>
          </a:p>
        </p:txBody>
      </p:sp>
    </p:spTree>
    <p:extLst>
      <p:ext uri="{BB962C8B-B14F-4D97-AF65-F5344CB8AC3E}">
        <p14:creationId xmlns:p14="http://schemas.microsoft.com/office/powerpoint/2010/main" val="222661981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4131737F-3A87-4CED-AE2A-C25D40C08F48}" type="slidenum">
              <a:rPr lang="en-GB"/>
              <a:pPr>
                <a:defRPr/>
              </a:pPr>
              <a:t>‹#›</a:t>
            </a:fld>
            <a:endParaRPr lang="en-GB"/>
          </a:p>
        </p:txBody>
      </p:sp>
    </p:spTree>
    <p:extLst>
      <p:ext uri="{BB962C8B-B14F-4D97-AF65-F5344CB8AC3E}">
        <p14:creationId xmlns:p14="http://schemas.microsoft.com/office/powerpoint/2010/main" val="332154396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54"/>
          <p:cNvSpPr>
            <a:spLocks noGrp="1" noChangeArrowheads="1"/>
          </p:cNvSpPr>
          <p:nvPr>
            <p:ph type="dt" sz="half" idx="10"/>
          </p:nvPr>
        </p:nvSpPr>
        <p:spPr>
          <a:ln/>
        </p:spPr>
        <p:txBody>
          <a:bodyPr/>
          <a:lstStyle>
            <a:lvl1pPr>
              <a:defRPr/>
            </a:lvl1pPr>
          </a:lstStyle>
          <a:p>
            <a:pPr>
              <a:defRPr/>
            </a:pPr>
            <a:endParaRPr lang="en-GB"/>
          </a:p>
        </p:txBody>
      </p:sp>
      <p:sp>
        <p:nvSpPr>
          <p:cNvPr id="6" name="Rectangle 155"/>
          <p:cNvSpPr>
            <a:spLocks noGrp="1" noChangeArrowheads="1"/>
          </p:cNvSpPr>
          <p:nvPr>
            <p:ph type="ftr" sz="quarter" idx="11"/>
          </p:nvPr>
        </p:nvSpPr>
        <p:spPr>
          <a:ln/>
        </p:spPr>
        <p:txBody>
          <a:bodyPr/>
          <a:lstStyle>
            <a:lvl1pPr>
              <a:defRPr/>
            </a:lvl1pPr>
          </a:lstStyle>
          <a:p>
            <a:pPr>
              <a:defRPr/>
            </a:pPr>
            <a:endParaRPr lang="en-GB"/>
          </a:p>
        </p:txBody>
      </p:sp>
      <p:sp>
        <p:nvSpPr>
          <p:cNvPr id="7" name="Rectangle 156"/>
          <p:cNvSpPr>
            <a:spLocks noGrp="1" noChangeArrowheads="1"/>
          </p:cNvSpPr>
          <p:nvPr>
            <p:ph type="sldNum" sz="quarter" idx="12"/>
          </p:nvPr>
        </p:nvSpPr>
        <p:spPr>
          <a:ln/>
        </p:spPr>
        <p:txBody>
          <a:bodyPr/>
          <a:lstStyle>
            <a:lvl1pPr>
              <a:defRPr/>
            </a:lvl1pPr>
          </a:lstStyle>
          <a:p>
            <a:pPr>
              <a:defRPr/>
            </a:pPr>
            <a:fld id="{E224ADB7-018F-4D26-B865-F557CB621CC0}" type="slidenum">
              <a:rPr lang="en-GB"/>
              <a:pPr>
                <a:defRPr/>
              </a:pPr>
              <a:t>‹#›</a:t>
            </a:fld>
            <a:endParaRPr lang="en-GB"/>
          </a:p>
        </p:txBody>
      </p:sp>
    </p:spTree>
    <p:extLst>
      <p:ext uri="{BB962C8B-B14F-4D97-AF65-F5344CB8AC3E}">
        <p14:creationId xmlns:p14="http://schemas.microsoft.com/office/powerpoint/2010/main" val="141398252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54"/>
          <p:cNvSpPr>
            <a:spLocks noGrp="1" noChangeArrowheads="1"/>
          </p:cNvSpPr>
          <p:nvPr>
            <p:ph type="dt" sz="half" idx="10"/>
          </p:nvPr>
        </p:nvSpPr>
        <p:spPr>
          <a:ln/>
        </p:spPr>
        <p:txBody>
          <a:bodyPr/>
          <a:lstStyle>
            <a:lvl1pPr>
              <a:defRPr/>
            </a:lvl1pPr>
          </a:lstStyle>
          <a:p>
            <a:pPr>
              <a:defRPr/>
            </a:pPr>
            <a:endParaRPr lang="en-GB"/>
          </a:p>
        </p:txBody>
      </p:sp>
      <p:sp>
        <p:nvSpPr>
          <p:cNvPr id="8" name="Rectangle 155"/>
          <p:cNvSpPr>
            <a:spLocks noGrp="1" noChangeArrowheads="1"/>
          </p:cNvSpPr>
          <p:nvPr>
            <p:ph type="ftr" sz="quarter" idx="11"/>
          </p:nvPr>
        </p:nvSpPr>
        <p:spPr>
          <a:ln/>
        </p:spPr>
        <p:txBody>
          <a:bodyPr/>
          <a:lstStyle>
            <a:lvl1pPr>
              <a:defRPr/>
            </a:lvl1pPr>
          </a:lstStyle>
          <a:p>
            <a:pPr>
              <a:defRPr/>
            </a:pPr>
            <a:endParaRPr lang="en-GB"/>
          </a:p>
        </p:txBody>
      </p:sp>
      <p:sp>
        <p:nvSpPr>
          <p:cNvPr id="9" name="Rectangle 156"/>
          <p:cNvSpPr>
            <a:spLocks noGrp="1" noChangeArrowheads="1"/>
          </p:cNvSpPr>
          <p:nvPr>
            <p:ph type="sldNum" sz="quarter" idx="12"/>
          </p:nvPr>
        </p:nvSpPr>
        <p:spPr>
          <a:ln/>
        </p:spPr>
        <p:txBody>
          <a:bodyPr/>
          <a:lstStyle>
            <a:lvl1pPr>
              <a:defRPr/>
            </a:lvl1pPr>
          </a:lstStyle>
          <a:p>
            <a:pPr>
              <a:defRPr/>
            </a:pPr>
            <a:fld id="{A70DE118-3393-4F5B-9ECB-C0C1C8DFE61A}" type="slidenum">
              <a:rPr lang="en-GB"/>
              <a:pPr>
                <a:defRPr/>
              </a:pPr>
              <a:t>‹#›</a:t>
            </a:fld>
            <a:endParaRPr lang="en-GB"/>
          </a:p>
        </p:txBody>
      </p:sp>
    </p:spTree>
    <p:extLst>
      <p:ext uri="{BB962C8B-B14F-4D97-AF65-F5344CB8AC3E}">
        <p14:creationId xmlns:p14="http://schemas.microsoft.com/office/powerpoint/2010/main" val="137699512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54"/>
          <p:cNvSpPr>
            <a:spLocks noGrp="1" noChangeArrowheads="1"/>
          </p:cNvSpPr>
          <p:nvPr>
            <p:ph type="dt" sz="half" idx="10"/>
          </p:nvPr>
        </p:nvSpPr>
        <p:spPr>
          <a:ln/>
        </p:spPr>
        <p:txBody>
          <a:bodyPr/>
          <a:lstStyle>
            <a:lvl1pPr>
              <a:defRPr/>
            </a:lvl1pPr>
          </a:lstStyle>
          <a:p>
            <a:pPr>
              <a:defRPr/>
            </a:pPr>
            <a:endParaRPr lang="en-GB"/>
          </a:p>
        </p:txBody>
      </p:sp>
      <p:sp>
        <p:nvSpPr>
          <p:cNvPr id="4" name="Rectangle 155"/>
          <p:cNvSpPr>
            <a:spLocks noGrp="1" noChangeArrowheads="1"/>
          </p:cNvSpPr>
          <p:nvPr>
            <p:ph type="ftr" sz="quarter" idx="11"/>
          </p:nvPr>
        </p:nvSpPr>
        <p:spPr>
          <a:ln/>
        </p:spPr>
        <p:txBody>
          <a:bodyPr/>
          <a:lstStyle>
            <a:lvl1pPr>
              <a:defRPr/>
            </a:lvl1pPr>
          </a:lstStyle>
          <a:p>
            <a:pPr>
              <a:defRPr/>
            </a:pPr>
            <a:endParaRPr lang="en-GB"/>
          </a:p>
        </p:txBody>
      </p:sp>
      <p:sp>
        <p:nvSpPr>
          <p:cNvPr id="5" name="Rectangle 156"/>
          <p:cNvSpPr>
            <a:spLocks noGrp="1" noChangeArrowheads="1"/>
          </p:cNvSpPr>
          <p:nvPr>
            <p:ph type="sldNum" sz="quarter" idx="12"/>
          </p:nvPr>
        </p:nvSpPr>
        <p:spPr>
          <a:ln/>
        </p:spPr>
        <p:txBody>
          <a:bodyPr/>
          <a:lstStyle>
            <a:lvl1pPr>
              <a:defRPr/>
            </a:lvl1pPr>
          </a:lstStyle>
          <a:p>
            <a:pPr>
              <a:defRPr/>
            </a:pPr>
            <a:fld id="{1A287D3D-1893-4EA3-8FCF-4188F60A31A1}" type="slidenum">
              <a:rPr lang="en-GB"/>
              <a:pPr>
                <a:defRPr/>
              </a:pPr>
              <a:t>‹#›</a:t>
            </a:fld>
            <a:endParaRPr lang="en-GB"/>
          </a:p>
        </p:txBody>
      </p:sp>
    </p:spTree>
    <p:extLst>
      <p:ext uri="{BB962C8B-B14F-4D97-AF65-F5344CB8AC3E}">
        <p14:creationId xmlns:p14="http://schemas.microsoft.com/office/powerpoint/2010/main" val="4894329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GB"/>
          </a:p>
        </p:txBody>
      </p:sp>
      <p:sp>
        <p:nvSpPr>
          <p:cNvPr id="3" name="Rectangle 155"/>
          <p:cNvSpPr>
            <a:spLocks noGrp="1" noChangeArrowheads="1"/>
          </p:cNvSpPr>
          <p:nvPr>
            <p:ph type="ftr" sz="quarter" idx="11"/>
          </p:nvPr>
        </p:nvSpPr>
        <p:spPr>
          <a:ln/>
        </p:spPr>
        <p:txBody>
          <a:bodyPr/>
          <a:lstStyle>
            <a:lvl1pPr>
              <a:defRPr/>
            </a:lvl1pPr>
          </a:lstStyle>
          <a:p>
            <a:pPr>
              <a:defRPr/>
            </a:pPr>
            <a:endParaRPr lang="en-GB"/>
          </a:p>
        </p:txBody>
      </p:sp>
      <p:sp>
        <p:nvSpPr>
          <p:cNvPr id="4" name="Rectangle 156"/>
          <p:cNvSpPr>
            <a:spLocks noGrp="1" noChangeArrowheads="1"/>
          </p:cNvSpPr>
          <p:nvPr>
            <p:ph type="sldNum" sz="quarter" idx="12"/>
          </p:nvPr>
        </p:nvSpPr>
        <p:spPr>
          <a:ln/>
        </p:spPr>
        <p:txBody>
          <a:bodyPr/>
          <a:lstStyle>
            <a:lvl1pPr>
              <a:defRPr/>
            </a:lvl1pPr>
          </a:lstStyle>
          <a:p>
            <a:pPr>
              <a:defRPr/>
            </a:pPr>
            <a:fld id="{59CD3F17-CC74-46B4-9262-FA19EC612F27}" type="slidenum">
              <a:rPr lang="en-GB"/>
              <a:pPr>
                <a:defRPr/>
              </a:pPr>
              <a:t>‹#›</a:t>
            </a:fld>
            <a:endParaRPr lang="en-GB"/>
          </a:p>
        </p:txBody>
      </p:sp>
    </p:spTree>
    <p:extLst>
      <p:ext uri="{BB962C8B-B14F-4D97-AF65-F5344CB8AC3E}">
        <p14:creationId xmlns:p14="http://schemas.microsoft.com/office/powerpoint/2010/main" val="373692289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GB"/>
          </a:p>
        </p:txBody>
      </p:sp>
      <p:sp>
        <p:nvSpPr>
          <p:cNvPr id="6" name="Rectangle 155"/>
          <p:cNvSpPr>
            <a:spLocks noGrp="1" noChangeArrowheads="1"/>
          </p:cNvSpPr>
          <p:nvPr>
            <p:ph type="ftr" sz="quarter" idx="11"/>
          </p:nvPr>
        </p:nvSpPr>
        <p:spPr>
          <a:ln/>
        </p:spPr>
        <p:txBody>
          <a:bodyPr/>
          <a:lstStyle>
            <a:lvl1pPr>
              <a:defRPr/>
            </a:lvl1pPr>
          </a:lstStyle>
          <a:p>
            <a:pPr>
              <a:defRPr/>
            </a:pPr>
            <a:endParaRPr lang="en-GB"/>
          </a:p>
        </p:txBody>
      </p:sp>
      <p:sp>
        <p:nvSpPr>
          <p:cNvPr id="7" name="Rectangle 156"/>
          <p:cNvSpPr>
            <a:spLocks noGrp="1" noChangeArrowheads="1"/>
          </p:cNvSpPr>
          <p:nvPr>
            <p:ph type="sldNum" sz="quarter" idx="12"/>
          </p:nvPr>
        </p:nvSpPr>
        <p:spPr>
          <a:ln/>
        </p:spPr>
        <p:txBody>
          <a:bodyPr/>
          <a:lstStyle>
            <a:lvl1pPr>
              <a:defRPr/>
            </a:lvl1pPr>
          </a:lstStyle>
          <a:p>
            <a:pPr>
              <a:defRPr/>
            </a:pPr>
            <a:fld id="{D33A3257-2213-4C30-9238-7BB91032A898}" type="slidenum">
              <a:rPr lang="en-GB"/>
              <a:pPr>
                <a:defRPr/>
              </a:pPr>
              <a:t>‹#›</a:t>
            </a:fld>
            <a:endParaRPr lang="en-GB"/>
          </a:p>
        </p:txBody>
      </p:sp>
    </p:spTree>
    <p:extLst>
      <p:ext uri="{BB962C8B-B14F-4D97-AF65-F5344CB8AC3E}">
        <p14:creationId xmlns:p14="http://schemas.microsoft.com/office/powerpoint/2010/main" val="298020569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GB"/>
          </a:p>
        </p:txBody>
      </p:sp>
      <p:sp>
        <p:nvSpPr>
          <p:cNvPr id="6" name="Rectangle 155"/>
          <p:cNvSpPr>
            <a:spLocks noGrp="1" noChangeArrowheads="1"/>
          </p:cNvSpPr>
          <p:nvPr>
            <p:ph type="ftr" sz="quarter" idx="11"/>
          </p:nvPr>
        </p:nvSpPr>
        <p:spPr>
          <a:ln/>
        </p:spPr>
        <p:txBody>
          <a:bodyPr/>
          <a:lstStyle>
            <a:lvl1pPr>
              <a:defRPr/>
            </a:lvl1pPr>
          </a:lstStyle>
          <a:p>
            <a:pPr>
              <a:defRPr/>
            </a:pPr>
            <a:endParaRPr lang="en-GB"/>
          </a:p>
        </p:txBody>
      </p:sp>
      <p:sp>
        <p:nvSpPr>
          <p:cNvPr id="7" name="Rectangle 156"/>
          <p:cNvSpPr>
            <a:spLocks noGrp="1" noChangeArrowheads="1"/>
          </p:cNvSpPr>
          <p:nvPr>
            <p:ph type="sldNum" sz="quarter" idx="12"/>
          </p:nvPr>
        </p:nvSpPr>
        <p:spPr>
          <a:ln/>
        </p:spPr>
        <p:txBody>
          <a:bodyPr/>
          <a:lstStyle>
            <a:lvl1pPr>
              <a:defRPr/>
            </a:lvl1pPr>
          </a:lstStyle>
          <a:p>
            <a:pPr>
              <a:defRPr/>
            </a:pPr>
            <a:fld id="{52747589-10A0-457B-A449-20DBDE0CECAE}" type="slidenum">
              <a:rPr lang="en-GB"/>
              <a:pPr>
                <a:defRPr/>
              </a:pPr>
              <a:t>‹#›</a:t>
            </a:fld>
            <a:endParaRPr lang="en-GB"/>
          </a:p>
        </p:txBody>
      </p:sp>
    </p:spTree>
    <p:extLst>
      <p:ext uri="{BB962C8B-B14F-4D97-AF65-F5344CB8AC3E}">
        <p14:creationId xmlns:p14="http://schemas.microsoft.com/office/powerpoint/2010/main" val="34337288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gradFill rotWithShape="0">
                      <a:gsLst>
                        <a:gs pos="0">
                          <a:schemeClr val="bg2"/>
                        </a:gs>
                        <a:gs pos="100000">
                          <a:schemeClr val="bg1"/>
                        </a:gs>
                      </a:gsLst>
                      <a:lin ang="18900000" scaled="1"/>
                    </a:gra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0"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7"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0"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1"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2"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3"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5"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8"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3"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4"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5"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66" name="Freeform 150"/>
              <p:cNvSpPr>
                <a:spLocks/>
              </p:cNvSpPr>
              <p:nvPr userDrawn="1"/>
            </p:nvSpPr>
            <p:spPr bwMode="ltGray">
              <a:xfrm rot="-2857037">
                <a:off x="619" y="3550"/>
                <a:ext cx="68" cy="69"/>
              </a:xfrm>
              <a:custGeom>
                <a:avLst/>
                <a:gdLst>
                  <a:gd name="T0" fmla="*/ 0 w 144"/>
                  <a:gd name="T1" fmla="*/ 4 h 154"/>
                  <a:gd name="T2" fmla="*/ 3 w 144"/>
                  <a:gd name="T3" fmla="*/ 6 h 154"/>
                  <a:gd name="T4" fmla="*/ 6 w 144"/>
                  <a:gd name="T5" fmla="*/ 5 h 154"/>
                  <a:gd name="T6" fmla="*/ 3 w 144"/>
                  <a:gd name="T7" fmla="*/ 2 h 154"/>
                  <a:gd name="T8" fmla="*/ 5 w 144"/>
                  <a:gd name="T9" fmla="*/ 1 h 154"/>
                  <a:gd name="T10" fmla="*/ 6 w 144"/>
                  <a:gd name="T11" fmla="*/ 2 h 154"/>
                  <a:gd name="T12" fmla="*/ 7 w 144"/>
                  <a:gd name="T13" fmla="*/ 2 h 154"/>
                  <a:gd name="T14" fmla="*/ 5 w 144"/>
                  <a:gd name="T15" fmla="*/ 0 h 154"/>
                  <a:gd name="T16" fmla="*/ 2 w 144"/>
                  <a:gd name="T17" fmla="*/ 1 h 154"/>
                  <a:gd name="T18" fmla="*/ 4 w 144"/>
                  <a:gd name="T19" fmla="*/ 4 h 154"/>
                  <a:gd name="T20" fmla="*/ 1 w 144"/>
                  <a:gd name="T21" fmla="*/ 4 h 154"/>
                  <a:gd name="T22" fmla="*/ 0 w 144"/>
                  <a:gd name="T23" fmla="*/ 4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5143"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sp>
            <p:nvSpPr>
              <p:cNvPr id="8514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grpSp>
      </p:grpSp>
      <p:sp>
        <p:nvSpPr>
          <p:cNvPr id="85145"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85146"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en-GB"/>
          </a:p>
        </p:txBody>
      </p:sp>
      <p:sp>
        <p:nvSpPr>
          <p:cNvPr id="85147"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GB"/>
          </a:p>
        </p:txBody>
      </p:sp>
      <p:sp>
        <p:nvSpPr>
          <p:cNvPr id="85148"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1C1F47D9-841C-4D57-92F4-9A39A81E5914}" type="slidenum">
              <a:rPr lang="en-GB"/>
              <a:pPr>
                <a:defRPr/>
              </a:pPr>
              <a:t>‹#›</a:t>
            </a:fld>
            <a:endParaRPr lang="en-GB"/>
          </a:p>
        </p:txBody>
      </p:sp>
      <p:sp>
        <p:nvSpPr>
          <p:cNvPr id="85149"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dk2" tx1="lt1" bg2="dk1" tx2="lt2" accent1="accent1" accent2="accent2" accent3="accent3" accent4="accent4" accent5="accent5" accent6="accent6" hlink="hlink" folHlink="folHlink"/>
  <p:sldLayoutIdLst>
    <p:sldLayoutId id="2147483781"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4" r:id="rId14"/>
    <p:sldLayoutId id="2147483785" r:id="rId15"/>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chart" Target="../charts/chart1.x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https://www.psy.ox.ac.uk/team/robin-dunbar"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097868" y="5589240"/>
            <a:ext cx="6912768" cy="1124744"/>
          </a:xfrm>
        </p:spPr>
        <p:txBody>
          <a:bodyPr/>
          <a:lstStyle/>
          <a:p>
            <a:pPr eaLnBrk="1" hangingPunct="1">
              <a:defRPr/>
            </a:pPr>
            <a:r>
              <a:rPr lang="en-GB" sz="2800" b="1" i="1" spc="-100" dirty="0" err="1">
                <a:solidFill>
                  <a:schemeClr val="accent5"/>
                </a:solidFill>
                <a:latin typeface="Comic Sans MS" pitchFamily="66" charset="0"/>
                <a:ea typeface="+mj-ea"/>
                <a:cs typeface="+mj-cs"/>
              </a:rPr>
              <a:t>james</a:t>
            </a:r>
            <a:r>
              <a:rPr lang="en-GB" sz="2800" b="1" i="1" spc="-100" dirty="0">
                <a:solidFill>
                  <a:schemeClr val="accent5"/>
                </a:solidFill>
                <a:latin typeface="Comic Sans MS" pitchFamily="66" charset="0"/>
                <a:ea typeface="+mj-ea"/>
                <a:cs typeface="+mj-cs"/>
              </a:rPr>
              <a:t> </a:t>
            </a:r>
            <a:r>
              <a:rPr lang="en-GB" sz="2800" b="1" i="1" spc="-100" dirty="0" err="1">
                <a:solidFill>
                  <a:schemeClr val="accent5"/>
                </a:solidFill>
                <a:latin typeface="Comic Sans MS" pitchFamily="66" charset="0"/>
                <a:ea typeface="+mj-ea"/>
                <a:cs typeface="+mj-cs"/>
              </a:rPr>
              <a:t>hawkins</a:t>
            </a:r>
            <a:r>
              <a:rPr lang="en-GB" sz="2800" b="1" i="1" spc="-100" dirty="0">
                <a:solidFill>
                  <a:schemeClr val="accent5"/>
                </a:solidFill>
                <a:latin typeface="Comic Sans MS" pitchFamily="66" charset="0"/>
                <a:ea typeface="+mj-ea"/>
                <a:cs typeface="+mj-cs"/>
              </a:rPr>
              <a:t>, </a:t>
            </a:r>
            <a:r>
              <a:rPr lang="en-GB" sz="2800" b="1" i="1" spc="-100" dirty="0" err="1">
                <a:solidFill>
                  <a:schemeClr val="accent5"/>
                </a:solidFill>
                <a:latin typeface="Comic Sans MS" pitchFamily="66" charset="0"/>
                <a:ea typeface="+mj-ea"/>
                <a:cs typeface="+mj-cs"/>
              </a:rPr>
              <a:t>goodmedicine.org.uk</a:t>
            </a:r>
            <a:endParaRPr lang="en-GB" sz="2800" b="1" i="1" spc="-100" dirty="0">
              <a:solidFill>
                <a:schemeClr val="accent5"/>
              </a:solidFill>
              <a:latin typeface="Comic Sans MS" pitchFamily="66" charset="0"/>
              <a:ea typeface="+mj-ea"/>
              <a:cs typeface="+mj-cs"/>
            </a:endParaRPr>
          </a:p>
          <a:p>
            <a:pPr eaLnBrk="1" hangingPunct="1">
              <a:defRPr/>
            </a:pPr>
            <a:r>
              <a:rPr lang="en-GB" sz="2800" b="1" i="1" spc="-100" dirty="0" err="1">
                <a:solidFill>
                  <a:schemeClr val="accent5"/>
                </a:solidFill>
                <a:latin typeface="Comic Sans MS" pitchFamily="66" charset="0"/>
                <a:ea typeface="+mj-ea"/>
                <a:cs typeface="+mj-cs"/>
              </a:rPr>
              <a:t>glasgow</a:t>
            </a:r>
            <a:r>
              <a:rPr lang="en-GB" sz="2800" b="1" i="1" spc="-100" dirty="0">
                <a:solidFill>
                  <a:schemeClr val="accent5"/>
                </a:solidFill>
                <a:latin typeface="Comic Sans MS" pitchFamily="66" charset="0"/>
                <a:ea typeface="+mj-ea"/>
                <a:cs typeface="+mj-cs"/>
              </a:rPr>
              <a:t> </a:t>
            </a:r>
            <a:r>
              <a:rPr lang="en-GB" sz="2800" b="1" i="1" spc="-100" dirty="0" err="1">
                <a:solidFill>
                  <a:schemeClr val="accent5"/>
                </a:solidFill>
                <a:latin typeface="Comic Sans MS" pitchFamily="66" charset="0"/>
                <a:ea typeface="+mj-ea"/>
                <a:cs typeface="+mj-cs"/>
              </a:rPr>
              <a:t>caledonian</a:t>
            </a:r>
            <a:r>
              <a:rPr lang="en-GB" sz="2800" b="1" i="1" spc="-100">
                <a:solidFill>
                  <a:schemeClr val="accent5"/>
                </a:solidFill>
                <a:latin typeface="Comic Sans MS" pitchFamily="66" charset="0"/>
                <a:ea typeface="+mj-ea"/>
                <a:cs typeface="+mj-cs"/>
              </a:rPr>
              <a:t>, 29</a:t>
            </a:r>
            <a:r>
              <a:rPr lang="en-GB" sz="2800" b="1" i="1" spc="-100" baseline="30000">
                <a:solidFill>
                  <a:schemeClr val="accent5"/>
                </a:solidFill>
                <a:latin typeface="Comic Sans MS" pitchFamily="66" charset="0"/>
                <a:ea typeface="+mj-ea"/>
                <a:cs typeface="+mj-cs"/>
              </a:rPr>
              <a:t>th</a:t>
            </a:r>
            <a:r>
              <a:rPr lang="en-GB" sz="2800" b="1" i="1" spc="-100">
                <a:solidFill>
                  <a:schemeClr val="accent5"/>
                </a:solidFill>
                <a:latin typeface="Comic Sans MS" pitchFamily="66" charset="0"/>
                <a:ea typeface="+mj-ea"/>
                <a:cs typeface="+mj-cs"/>
              </a:rPr>
              <a:t> </a:t>
            </a:r>
            <a:r>
              <a:rPr lang="en-GB" sz="2800" b="1" i="1" spc="-100" dirty="0" err="1">
                <a:solidFill>
                  <a:schemeClr val="accent5"/>
                </a:solidFill>
                <a:latin typeface="Comic Sans MS" pitchFamily="66" charset="0"/>
                <a:ea typeface="+mj-ea"/>
                <a:cs typeface="+mj-cs"/>
              </a:rPr>
              <a:t>january</a:t>
            </a:r>
            <a:r>
              <a:rPr lang="en-GB" sz="2800" b="1" i="1" spc="-100" dirty="0">
                <a:solidFill>
                  <a:schemeClr val="accent5"/>
                </a:solidFill>
                <a:latin typeface="Comic Sans MS" pitchFamily="66" charset="0"/>
                <a:ea typeface="+mj-ea"/>
                <a:cs typeface="+mj-cs"/>
              </a:rPr>
              <a:t> ‘19</a:t>
            </a:r>
          </a:p>
        </p:txBody>
      </p:sp>
      <p:sp>
        <p:nvSpPr>
          <p:cNvPr id="2050" name="Rectangle 2"/>
          <p:cNvSpPr>
            <a:spLocks noGrp="1" noChangeArrowheads="1"/>
          </p:cNvSpPr>
          <p:nvPr>
            <p:ph type="ctrTitle"/>
          </p:nvPr>
        </p:nvSpPr>
        <p:spPr>
          <a:xfrm>
            <a:off x="144016" y="908720"/>
            <a:ext cx="8820472" cy="986555"/>
          </a:xfrm>
        </p:spPr>
        <p:txBody>
          <a:bodyPr/>
          <a:lstStyle/>
          <a:p>
            <a:pPr eaLnBrk="1" hangingPunct="1">
              <a:defRPr/>
            </a:pPr>
            <a:r>
              <a:rPr lang="en-GB" sz="6600" b="1" i="1" spc="-100" dirty="0">
                <a:latin typeface="Comic Sans MS" pitchFamily="66" charset="0"/>
              </a:rPr>
              <a:t>close relationships</a:t>
            </a:r>
            <a:endParaRPr lang="en-GB" sz="6600" b="1" i="1" spc="-100" dirty="0"/>
          </a:p>
        </p:txBody>
      </p:sp>
      <p:pic>
        <p:nvPicPr>
          <p:cNvPr id="2" name="Picture 1"/>
          <p:cNvPicPr>
            <a:picLocks noChangeAspect="1"/>
          </p:cNvPicPr>
          <p:nvPr/>
        </p:nvPicPr>
        <p:blipFill>
          <a:blip r:embed="rId2"/>
          <a:stretch>
            <a:fillRect/>
          </a:stretch>
        </p:blipFill>
        <p:spPr>
          <a:xfrm>
            <a:off x="539552" y="2060848"/>
            <a:ext cx="8074742" cy="2952328"/>
          </a:xfrm>
          <a:prstGeom prst="rect">
            <a:avLst/>
          </a:prstGeom>
        </p:spPr>
      </p:pic>
    </p:spTree>
    <p:extLst>
      <p:ext uri="{BB962C8B-B14F-4D97-AF65-F5344CB8AC3E}">
        <p14:creationId xmlns:p14="http://schemas.microsoft.com/office/powerpoint/2010/main" val="11437692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6512" y="260648"/>
            <a:ext cx="9144000" cy="720427"/>
          </a:xfrm>
          <a:noFill/>
          <a:ln/>
        </p:spPr>
        <p:txBody>
          <a:bodyPr anchor="b"/>
          <a:lstStyle/>
          <a:p>
            <a:r>
              <a:rPr lang="en-US" sz="4000" dirty="0">
                <a:latin typeface="Tahoma" charset="0"/>
              </a:rPr>
              <a:t>increased chance depression onset</a:t>
            </a:r>
          </a:p>
        </p:txBody>
      </p:sp>
      <p:graphicFrame>
        <p:nvGraphicFramePr>
          <p:cNvPr id="180227" name="Object 3"/>
          <p:cNvGraphicFramePr>
            <a:graphicFrameLocks noGrp="1"/>
          </p:cNvGraphicFramePr>
          <p:nvPr>
            <p:ph sz="half" idx="1"/>
            <p:extLst>
              <p:ext uri="{D42A27DB-BD31-4B8C-83A1-F6EECF244321}">
                <p14:modId xmlns:p14="http://schemas.microsoft.com/office/powerpoint/2010/main" val="3935242919"/>
              </p:ext>
            </p:extLst>
          </p:nvPr>
        </p:nvGraphicFramePr>
        <p:xfrm>
          <a:off x="687388" y="3009900"/>
          <a:ext cx="3811587" cy="2054225"/>
        </p:xfrm>
        <a:graphic>
          <a:graphicData uri="http://schemas.openxmlformats.org/presentationml/2006/ole">
            <mc:AlternateContent xmlns:mc="http://schemas.openxmlformats.org/markup-compatibility/2006">
              <mc:Choice xmlns:v="urn:schemas-microsoft-com:vml" Requires="v">
                <p:oleObj spid="_x0000_s1214" name="Chart" r:id="rId4" imgW="7823200" imgH="4216400" progId="MSGraph.Chart.8">
                  <p:embed followColorScheme="full"/>
                </p:oleObj>
              </mc:Choice>
              <mc:Fallback>
                <p:oleObj name="Chart" r:id="rId4" imgW="7823200" imgH="4216400" progId="MSGraph.Chart.8">
                  <p:embed followColorScheme="full"/>
                  <p:pic>
                    <p:nvPicPr>
                      <p:cNvPr id="0" name=""/>
                      <p:cNvPicPr>
                        <a:picLocks noChangeArrowheads="1"/>
                      </p:cNvPicPr>
                      <p:nvPr/>
                    </p:nvPicPr>
                    <p:blipFill>
                      <a:blip r:embed="rId5"/>
                      <a:srcRect/>
                      <a:stretch>
                        <a:fillRect/>
                      </a:stretch>
                    </p:blipFill>
                    <p:spPr bwMode="auto">
                      <a:xfrm>
                        <a:off x="687388" y="3009900"/>
                        <a:ext cx="3811587" cy="2054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80228" name="Rectangle 4"/>
          <p:cNvSpPr>
            <a:spLocks noChangeArrowheads="1"/>
          </p:cNvSpPr>
          <p:nvPr/>
        </p:nvSpPr>
        <p:spPr bwMode="auto">
          <a:xfrm>
            <a:off x="107504" y="5949280"/>
            <a:ext cx="8837203" cy="7085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r>
              <a:rPr lang="en-US" sz="2000" dirty="0">
                <a:solidFill>
                  <a:schemeClr val="accent1"/>
                </a:solidFill>
                <a:latin typeface="Tahoma" charset="0"/>
              </a:rPr>
              <a:t>increased onset of major depression in month after significant life event compared with those suffering no such significant life events</a:t>
            </a:r>
          </a:p>
        </p:txBody>
      </p:sp>
      <p:graphicFrame>
        <p:nvGraphicFramePr>
          <p:cNvPr id="2" name="Object 7"/>
          <p:cNvGraphicFramePr>
            <a:graphicFrameLocks noGrp="1" noChangeAspect="1"/>
          </p:cNvGraphicFramePr>
          <p:nvPr>
            <p:ph sz="half" idx="2"/>
            <p:extLst>
              <p:ext uri="{D42A27DB-BD31-4B8C-83A1-F6EECF244321}">
                <p14:modId xmlns:p14="http://schemas.microsoft.com/office/powerpoint/2010/main" val="841323982"/>
              </p:ext>
            </p:extLst>
          </p:nvPr>
        </p:nvGraphicFramePr>
        <p:xfrm>
          <a:off x="1475656" y="1268760"/>
          <a:ext cx="7167563" cy="4725988"/>
        </p:xfrm>
        <a:graphic>
          <a:graphicData uri="http://schemas.openxmlformats.org/drawingml/2006/chart">
            <c:chart xmlns:c="http://schemas.openxmlformats.org/drawingml/2006/chart" xmlns:r="http://schemas.openxmlformats.org/officeDocument/2006/relationships" r:id="rId6"/>
          </a:graphicData>
        </a:graphic>
      </p:graphicFrame>
      <p:sp>
        <p:nvSpPr>
          <p:cNvPr id="180230" name="Rectangle 6"/>
          <p:cNvSpPr>
            <a:spLocks noChangeArrowheads="1"/>
          </p:cNvSpPr>
          <p:nvPr/>
        </p:nvSpPr>
        <p:spPr bwMode="auto">
          <a:xfrm>
            <a:off x="265235" y="1464978"/>
            <a:ext cx="1381857" cy="523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dirty="0">
                <a:latin typeface="Tahoma" charset="0"/>
              </a:rPr>
              <a:t>major money problem</a:t>
            </a:r>
          </a:p>
        </p:txBody>
      </p:sp>
      <p:sp>
        <p:nvSpPr>
          <p:cNvPr id="180233" name="Rectangle 9"/>
          <p:cNvSpPr>
            <a:spLocks noChangeArrowheads="1"/>
          </p:cNvSpPr>
          <p:nvPr/>
        </p:nvSpPr>
        <p:spPr bwMode="auto">
          <a:xfrm>
            <a:off x="179513" y="1968453"/>
            <a:ext cx="1467580" cy="3084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r>
              <a:rPr lang="en-US" sz="1400" i="1" dirty="0">
                <a:latin typeface="Tahoma" charset="0"/>
              </a:rPr>
              <a:t>serious illness</a:t>
            </a:r>
          </a:p>
        </p:txBody>
      </p:sp>
      <p:sp>
        <p:nvSpPr>
          <p:cNvPr id="180234" name="Rectangle 10"/>
          <p:cNvSpPr>
            <a:spLocks noChangeArrowheads="1"/>
          </p:cNvSpPr>
          <p:nvPr/>
        </p:nvSpPr>
        <p:spPr bwMode="auto">
          <a:xfrm>
            <a:off x="107504" y="2257066"/>
            <a:ext cx="1738881" cy="523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r>
              <a:rPr lang="en-US" sz="1400" dirty="0">
                <a:solidFill>
                  <a:schemeClr val="accent1"/>
                </a:solidFill>
                <a:latin typeface="Tahoma" charset="0"/>
              </a:rPr>
              <a:t>serious illness of close relative</a:t>
            </a:r>
          </a:p>
        </p:txBody>
      </p:sp>
      <p:sp>
        <p:nvSpPr>
          <p:cNvPr id="180235" name="Rectangle 11"/>
          <p:cNvSpPr>
            <a:spLocks noChangeArrowheads="1"/>
          </p:cNvSpPr>
          <p:nvPr/>
        </p:nvSpPr>
        <p:spPr bwMode="auto">
          <a:xfrm>
            <a:off x="265235" y="3141664"/>
            <a:ext cx="1381857" cy="3084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dirty="0">
                <a:latin typeface="Tahoma" charset="0"/>
              </a:rPr>
              <a:t>job loss</a:t>
            </a:r>
          </a:p>
        </p:txBody>
      </p:sp>
      <p:sp>
        <p:nvSpPr>
          <p:cNvPr id="180236" name="Rectangle 12"/>
          <p:cNvSpPr>
            <a:spLocks noChangeArrowheads="1"/>
          </p:cNvSpPr>
          <p:nvPr/>
        </p:nvSpPr>
        <p:spPr bwMode="auto">
          <a:xfrm>
            <a:off x="251520" y="2689114"/>
            <a:ext cx="1381857" cy="523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i="1" dirty="0">
                <a:solidFill>
                  <a:schemeClr val="accent1"/>
                </a:solidFill>
                <a:latin typeface="Tahoma" charset="0"/>
              </a:rPr>
              <a:t>loss of confidant</a:t>
            </a:r>
          </a:p>
        </p:txBody>
      </p:sp>
      <p:sp>
        <p:nvSpPr>
          <p:cNvPr id="180237" name="Rectangle 13"/>
          <p:cNvSpPr>
            <a:spLocks noChangeArrowheads="1"/>
          </p:cNvSpPr>
          <p:nvPr/>
        </p:nvSpPr>
        <p:spPr bwMode="auto">
          <a:xfrm>
            <a:off x="133351" y="3429001"/>
            <a:ext cx="1647092" cy="523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i="1" dirty="0">
                <a:solidFill>
                  <a:schemeClr val="accent1"/>
                </a:solidFill>
                <a:latin typeface="Tahoma" charset="0"/>
              </a:rPr>
              <a:t>serious conflict close relative</a:t>
            </a:r>
          </a:p>
        </p:txBody>
      </p:sp>
      <p:sp>
        <p:nvSpPr>
          <p:cNvPr id="180238" name="Rectangle 14"/>
          <p:cNvSpPr>
            <a:spLocks noChangeArrowheads="1"/>
          </p:cNvSpPr>
          <p:nvPr/>
        </p:nvSpPr>
        <p:spPr bwMode="auto">
          <a:xfrm>
            <a:off x="0" y="3887789"/>
            <a:ext cx="1713035" cy="523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r>
              <a:rPr lang="en-US" sz="1400" dirty="0">
                <a:solidFill>
                  <a:srgbClr val="FFCC00"/>
                </a:solidFill>
                <a:latin typeface="Tahoma" charset="0"/>
              </a:rPr>
              <a:t>serious problem in marriage</a:t>
            </a:r>
          </a:p>
        </p:txBody>
      </p:sp>
      <p:sp>
        <p:nvSpPr>
          <p:cNvPr id="180239" name="Rectangle 15"/>
          <p:cNvSpPr>
            <a:spLocks noChangeArrowheads="1"/>
          </p:cNvSpPr>
          <p:nvPr/>
        </p:nvSpPr>
        <p:spPr bwMode="auto">
          <a:xfrm>
            <a:off x="265235" y="4293096"/>
            <a:ext cx="1381857" cy="523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i="1" dirty="0">
                <a:solidFill>
                  <a:schemeClr val="accent1"/>
                </a:solidFill>
                <a:latin typeface="Tahoma" charset="0"/>
              </a:rPr>
              <a:t>divorce or break-up</a:t>
            </a:r>
          </a:p>
        </p:txBody>
      </p:sp>
      <p:sp>
        <p:nvSpPr>
          <p:cNvPr id="180240" name="Rectangle 16"/>
          <p:cNvSpPr>
            <a:spLocks noChangeArrowheads="1"/>
          </p:cNvSpPr>
          <p:nvPr/>
        </p:nvSpPr>
        <p:spPr bwMode="auto">
          <a:xfrm>
            <a:off x="265235" y="4797152"/>
            <a:ext cx="1381857" cy="3084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dirty="0">
                <a:latin typeface="Tahoma" charset="0"/>
              </a:rPr>
              <a:t>assault</a:t>
            </a:r>
          </a:p>
        </p:txBody>
      </p:sp>
      <p:sp>
        <p:nvSpPr>
          <p:cNvPr id="180241" name="Rectangle 17"/>
          <p:cNvSpPr>
            <a:spLocks noChangeArrowheads="1"/>
          </p:cNvSpPr>
          <p:nvPr/>
        </p:nvSpPr>
        <p:spPr bwMode="auto">
          <a:xfrm>
            <a:off x="265235" y="5085184"/>
            <a:ext cx="1381857" cy="523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i="1" dirty="0">
                <a:solidFill>
                  <a:schemeClr val="accent1"/>
                </a:solidFill>
                <a:latin typeface="Tahoma" charset="0"/>
              </a:rPr>
              <a:t>death of </a:t>
            </a:r>
          </a:p>
          <a:p>
            <a:pPr algn="ctr" eaLnBrk="0" hangingPunct="0"/>
            <a:r>
              <a:rPr lang="en-US" sz="1400" i="1" dirty="0">
                <a:solidFill>
                  <a:schemeClr val="accent1"/>
                </a:solidFill>
                <a:latin typeface="Tahoma" charset="0"/>
              </a:rPr>
              <a:t>close relative</a:t>
            </a:r>
          </a:p>
        </p:txBody>
      </p:sp>
    </p:spTree>
    <p:extLst>
      <p:ext uri="{BB962C8B-B14F-4D97-AF65-F5344CB8AC3E}">
        <p14:creationId xmlns:p14="http://schemas.microsoft.com/office/powerpoint/2010/main" val="27211554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341784"/>
            <a:ext cx="8497192" cy="710952"/>
          </a:xfrm>
        </p:spPr>
        <p:txBody>
          <a:bodyPr lIns="92075" tIns="46038" rIns="92075" bIns="46038" anchor="b"/>
          <a:lstStyle/>
          <a:p>
            <a:pPr eaLnBrk="1" hangingPunct="1">
              <a:defRPr/>
            </a:pPr>
            <a:r>
              <a:rPr lang="en-US" sz="4000" dirty="0"/>
              <a:t>activity 2: how are we doing? </a:t>
            </a:r>
          </a:p>
        </p:txBody>
      </p:sp>
      <p:sp>
        <p:nvSpPr>
          <p:cNvPr id="7172" name="Line 4"/>
          <p:cNvSpPr>
            <a:spLocks noChangeShapeType="1"/>
          </p:cNvSpPr>
          <p:nvPr/>
        </p:nvSpPr>
        <p:spPr bwMode="auto">
          <a:xfrm>
            <a:off x="3779912" y="6309320"/>
            <a:ext cx="431958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 name="TextBox 2"/>
          <p:cNvSpPr txBox="1"/>
          <p:nvPr/>
        </p:nvSpPr>
        <p:spPr>
          <a:xfrm>
            <a:off x="3563888" y="2272223"/>
            <a:ext cx="5472608" cy="2492990"/>
          </a:xfrm>
          <a:prstGeom prst="rect">
            <a:avLst/>
          </a:prstGeom>
          <a:noFill/>
        </p:spPr>
        <p:txBody>
          <a:bodyPr wrap="square" rtlCol="0">
            <a:spAutoFit/>
          </a:bodyPr>
          <a:lstStyle/>
          <a:p>
            <a:r>
              <a:rPr lang="en-US" sz="2600" dirty="0">
                <a:effectLst>
                  <a:outerShdw blurRad="50800" dist="38100" dir="2700000" algn="tl" rotWithShape="0">
                    <a:prstClr val="black">
                      <a:alpha val="40000"/>
                    </a:prstClr>
                  </a:outerShdw>
                </a:effectLst>
              </a:rPr>
              <a:t>what has particularly struck professionally and personally hearing these ‘facts &amp; figures’ about the powerful physical, psychological and well-being effects of close relationships?</a:t>
            </a:r>
          </a:p>
        </p:txBody>
      </p:sp>
    </p:spTree>
    <p:extLst>
      <p:ext uri="{BB962C8B-B14F-4D97-AF65-F5344CB8AC3E}">
        <p14:creationId xmlns:p14="http://schemas.microsoft.com/office/powerpoint/2010/main" val="1472512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76672"/>
            <a:ext cx="9144000" cy="598388"/>
          </a:xfrm>
        </p:spPr>
        <p:txBody>
          <a:bodyPr/>
          <a:lstStyle/>
          <a:p>
            <a:pPr algn="ctr"/>
            <a:r>
              <a:rPr lang="en-US" sz="4000" dirty="0"/>
              <a:t>personal social networks</a:t>
            </a:r>
          </a:p>
        </p:txBody>
      </p:sp>
      <p:sp>
        <p:nvSpPr>
          <p:cNvPr id="6" name="Text Placeholder 5"/>
          <p:cNvSpPr>
            <a:spLocks noGrp="1"/>
          </p:cNvSpPr>
          <p:nvPr>
            <p:ph type="body" sz="half" idx="2"/>
          </p:nvPr>
        </p:nvSpPr>
        <p:spPr>
          <a:xfrm>
            <a:off x="3563888" y="1268760"/>
            <a:ext cx="5508104" cy="4691063"/>
          </a:xfrm>
        </p:spPr>
        <p:txBody>
          <a:bodyPr/>
          <a:lstStyle/>
          <a:p>
            <a:pPr marL="248400" indent="-248400">
              <a:buSzPct val="100000"/>
              <a:buFont typeface="Wingdings" charset="2"/>
              <a:buChar char="²"/>
            </a:pPr>
            <a:r>
              <a:rPr lang="en-US" sz="1600" dirty="0"/>
              <a:t>Dunbar, R. (1998). "The social brain hypothesis." </a:t>
            </a:r>
            <a:r>
              <a:rPr lang="en-US" sz="1600" u="sng" dirty="0"/>
              <a:t>Evolutionary Anthropology </a:t>
            </a:r>
            <a:r>
              <a:rPr lang="en-US" sz="1600" b="1" u="sng" dirty="0"/>
              <a:t>6</a:t>
            </a:r>
            <a:r>
              <a:rPr lang="en-US" sz="1600" u="sng" dirty="0"/>
              <a:t>(5): 178–190.</a:t>
            </a:r>
          </a:p>
          <a:p>
            <a:pPr marL="248400" indent="-248400">
              <a:buSzPct val="100000"/>
              <a:buFont typeface="Wingdings" charset="2"/>
              <a:buChar char="²"/>
            </a:pPr>
            <a:r>
              <a:rPr lang="en-US" sz="1600" dirty="0"/>
              <a:t>Stiller, J. &amp; R. I. M. Dunbar (2007). "Perspective-taking and memory capacity predict social network size." </a:t>
            </a:r>
            <a:r>
              <a:rPr lang="en-US" sz="1600" u="sng" dirty="0"/>
              <a:t>Social Networks </a:t>
            </a:r>
            <a:r>
              <a:rPr lang="en-US" sz="1600" b="1" u="sng" dirty="0"/>
              <a:t>29</a:t>
            </a:r>
            <a:r>
              <a:rPr lang="en-US" sz="1600" u="sng" dirty="0"/>
              <a:t>(1): 93-104.</a:t>
            </a:r>
          </a:p>
          <a:p>
            <a:pPr marL="248400" indent="-248400">
              <a:buSzPct val="100000"/>
              <a:buFont typeface="Wingdings" charset="2"/>
              <a:buChar char="²"/>
            </a:pPr>
            <a:r>
              <a:rPr lang="en-US" sz="1600" dirty="0"/>
              <a:t>Powell, J. L., et al. (2010). "Orbital prefrontal cortex volume correlates with social cognitive competence." </a:t>
            </a:r>
            <a:r>
              <a:rPr lang="en-US" sz="1600" u="sng" dirty="0" err="1"/>
              <a:t>Neuropsychologia</a:t>
            </a:r>
            <a:r>
              <a:rPr lang="en-US" sz="1600" u="sng" dirty="0"/>
              <a:t> </a:t>
            </a:r>
            <a:r>
              <a:rPr lang="en-US" sz="1600" b="1" u="sng" dirty="0"/>
              <a:t>48</a:t>
            </a:r>
            <a:r>
              <a:rPr lang="en-US" sz="1600" u="sng" dirty="0"/>
              <a:t>: 3554-3562. </a:t>
            </a:r>
          </a:p>
          <a:p>
            <a:pPr marL="248400" indent="-248400">
              <a:buSzPct val="100000"/>
              <a:buFont typeface="Wingdings" charset="2"/>
              <a:buChar char="²"/>
            </a:pPr>
            <a:r>
              <a:rPr lang="en-US" sz="1600" dirty="0"/>
              <a:t>Dunbar, R. I. M. (2014). "The social brain: psych-</a:t>
            </a:r>
            <a:r>
              <a:rPr lang="en-US" sz="1600" dirty="0" err="1"/>
              <a:t>ological</a:t>
            </a:r>
            <a:r>
              <a:rPr lang="en-US" sz="1600" dirty="0"/>
              <a:t> underpinnings and implications for the structure of organizations." </a:t>
            </a:r>
            <a:r>
              <a:rPr lang="en-US" sz="1600" u="sng" dirty="0"/>
              <a:t>Current Directions in Psychological Science </a:t>
            </a:r>
            <a:r>
              <a:rPr lang="en-US" sz="1600" b="1" u="sng" dirty="0"/>
              <a:t>23</a:t>
            </a:r>
            <a:r>
              <a:rPr lang="en-US" sz="1600" u="sng" dirty="0"/>
              <a:t>(2): 109-114.</a:t>
            </a:r>
          </a:p>
          <a:p>
            <a:pPr marL="248400" indent="-248400">
              <a:buSzPct val="100000"/>
              <a:buFont typeface="Wingdings" charset="2"/>
              <a:buChar char="²"/>
            </a:pPr>
            <a:r>
              <a:rPr lang="en-US" sz="1600" dirty="0"/>
              <a:t>Roberts, S. B. &amp; R. I. Dunbar (2015). "Managing relationship decay: network, gender, and contextual effects." </a:t>
            </a:r>
            <a:r>
              <a:rPr lang="en-US" sz="1600" u="sng" dirty="0"/>
              <a:t>Human Nature </a:t>
            </a:r>
            <a:r>
              <a:rPr lang="en-US" sz="1600" b="1" u="sng" dirty="0"/>
              <a:t>26</a:t>
            </a:r>
            <a:r>
              <a:rPr lang="en-US" sz="1600" u="sng" dirty="0"/>
              <a:t>: 426-450. </a:t>
            </a:r>
          </a:p>
          <a:p>
            <a:pPr marL="248400" indent="-248400">
              <a:buSzPct val="100000"/>
              <a:buFont typeface="Wingdings" charset="2"/>
              <a:buChar char="²"/>
            </a:pPr>
            <a:r>
              <a:rPr lang="en-US" sz="1600" dirty="0"/>
              <a:t>Mac Carron, P., et al. (2016). "Calling Dunbar's numbers." </a:t>
            </a:r>
            <a:r>
              <a:rPr lang="en-US" sz="1600" u="sng" dirty="0"/>
              <a:t>Social Networks </a:t>
            </a:r>
            <a:r>
              <a:rPr lang="en-US" sz="1600" b="1" u="sng" dirty="0"/>
              <a:t>47</a:t>
            </a:r>
            <a:r>
              <a:rPr lang="en-US" sz="1600" u="sng" dirty="0"/>
              <a:t>: 151-155.</a:t>
            </a:r>
          </a:p>
          <a:p>
            <a:endParaRPr lang="en-US" dirty="0"/>
          </a:p>
        </p:txBody>
      </p:sp>
      <p:grpSp>
        <p:nvGrpSpPr>
          <p:cNvPr id="2" name="Group 1"/>
          <p:cNvGrpSpPr>
            <a:grpSpLocks/>
          </p:cNvGrpSpPr>
          <p:nvPr/>
        </p:nvGrpSpPr>
        <p:grpSpPr bwMode="auto">
          <a:xfrm>
            <a:off x="107504" y="1772816"/>
            <a:ext cx="3456384" cy="3384376"/>
            <a:chOff x="380" y="3022"/>
            <a:chExt cx="11144" cy="10792"/>
          </a:xfrm>
        </p:grpSpPr>
        <p:sp>
          <p:nvSpPr>
            <p:cNvPr id="3" name="Oval 2"/>
            <p:cNvSpPr>
              <a:spLocks noChangeArrowheads="1"/>
            </p:cNvSpPr>
            <p:nvPr/>
          </p:nvSpPr>
          <p:spPr bwMode="auto">
            <a:xfrm>
              <a:off x="380" y="3022"/>
              <a:ext cx="11144" cy="10792"/>
            </a:xfrm>
            <a:prstGeom prst="ellipse">
              <a:avLst/>
            </a:prstGeom>
            <a:noFill/>
            <a:ln w="9525">
              <a:solidFill>
                <a:schemeClr val="accent1">
                  <a:lumMod val="75000"/>
                </a:schemeClr>
              </a:solidFill>
              <a:round/>
              <a:headEnd/>
              <a:tailEnd/>
            </a:ln>
            <a:effectLst>
              <a:outerShdw blurRad="40000" dist="23000" dir="5400000" rotWithShape="0">
                <a:srgbClr val="000000">
                  <a:alpha val="34999"/>
                </a:srgbClr>
              </a:outerShdw>
            </a:effectLst>
            <a:extLst>
              <a:ext uri="{909E8E84-426E-40dd-AFC4-6F175D3DCCD1}">
                <a14:hiddenFill xmlns="" xmlns:a14="http://schemas.microsoft.com/office/drawing/2010/main">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7" name="Oval 2"/>
            <p:cNvSpPr>
              <a:spLocks noChangeArrowheads="1"/>
            </p:cNvSpPr>
            <p:nvPr/>
          </p:nvSpPr>
          <p:spPr bwMode="auto">
            <a:xfrm>
              <a:off x="4100" y="6746"/>
              <a:ext cx="3705" cy="3344"/>
            </a:xfrm>
            <a:prstGeom prst="ellipse">
              <a:avLst/>
            </a:prstGeom>
            <a:noFill/>
            <a:ln w="9525">
              <a:solidFill>
                <a:srgbClr val="3399FF"/>
              </a:solidFill>
              <a:round/>
              <a:headEnd/>
              <a:tailEnd/>
            </a:ln>
            <a:effectLst>
              <a:outerShdw blurRad="40000" dist="23000" dir="5400000" rotWithShape="0">
                <a:srgbClr val="000000">
                  <a:alpha val="34999"/>
                </a:srgbClr>
              </a:outerShdw>
            </a:effectLst>
            <a:extLst>
              <a:ext uri="{909E8E84-426E-40dd-AFC4-6F175D3DCCD1}">
                <a14:hiddenFill xmlns="" xmlns:a14="http://schemas.microsoft.com/office/drawing/2010/main">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8" name="Sun 3"/>
            <p:cNvSpPr>
              <a:spLocks noChangeArrowheads="1"/>
            </p:cNvSpPr>
            <p:nvPr/>
          </p:nvSpPr>
          <p:spPr bwMode="auto">
            <a:xfrm>
              <a:off x="5719" y="8186"/>
              <a:ext cx="465" cy="463"/>
            </a:xfrm>
            <a:prstGeom prst="sun">
              <a:avLst>
                <a:gd name="adj" fmla="val 25000"/>
              </a:avLst>
            </a:prstGeom>
            <a:noFill/>
            <a:ln w="9525">
              <a:solidFill>
                <a:srgbClr val="FF6600"/>
              </a:solidFill>
              <a:miter lim="800000"/>
              <a:headEnd/>
              <a:tailEnd/>
            </a:ln>
            <a:effectLst>
              <a:outerShdw blurRad="40000" dist="23000" dir="5400000" rotWithShape="0">
                <a:srgbClr val="000000">
                  <a:alpha val="34999"/>
                </a:srgbClr>
              </a:outerShdw>
            </a:effectLst>
            <a:extLst>
              <a:ext uri="{909E8E84-426E-40dd-AFC4-6F175D3DCCD1}">
                <a14:hiddenFill xmlns="" xmlns:a14="http://schemas.microsoft.com/office/drawing/2010/main">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9" name="Oval 2"/>
            <p:cNvSpPr>
              <a:spLocks noChangeArrowheads="1"/>
            </p:cNvSpPr>
            <p:nvPr/>
          </p:nvSpPr>
          <p:spPr bwMode="auto">
            <a:xfrm>
              <a:off x="2865" y="5473"/>
              <a:ext cx="6173" cy="5890"/>
            </a:xfrm>
            <a:prstGeom prst="ellipse">
              <a:avLst/>
            </a:prstGeom>
            <a:noFill/>
            <a:ln w="9525">
              <a:solidFill>
                <a:schemeClr val="accent6">
                  <a:lumMod val="60000"/>
                  <a:lumOff val="40000"/>
                </a:schemeClr>
              </a:solidFill>
              <a:round/>
              <a:headEnd/>
              <a:tailEnd/>
            </a:ln>
            <a:effectLst>
              <a:outerShdw blurRad="40000" dist="23000" dir="5400000" rotWithShape="0">
                <a:srgbClr val="000000">
                  <a:alpha val="34999"/>
                </a:srgbClr>
              </a:outerShdw>
            </a:effectLst>
            <a:extLst>
              <a:ext uri="{909E8E84-426E-40dd-AFC4-6F175D3DCCD1}">
                <a14:hiddenFill xmlns="" xmlns:a14="http://schemas.microsoft.com/office/drawing/2010/main">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10" name="Oval 2"/>
            <p:cNvSpPr>
              <a:spLocks noChangeArrowheads="1"/>
            </p:cNvSpPr>
            <p:nvPr/>
          </p:nvSpPr>
          <p:spPr bwMode="auto">
            <a:xfrm>
              <a:off x="1460" y="4152"/>
              <a:ext cx="8985" cy="8533"/>
            </a:xfrm>
            <a:prstGeom prst="ellipse">
              <a:avLst/>
            </a:prstGeom>
            <a:noFill/>
            <a:ln w="9525">
              <a:solidFill>
                <a:schemeClr val="tx2">
                  <a:lumMod val="75000"/>
                </a:schemeClr>
              </a:solidFill>
              <a:round/>
              <a:headEnd/>
              <a:tailEnd/>
            </a:ln>
            <a:effectLst>
              <a:outerShdw blurRad="40000" dist="23000" dir="5400000" rotWithShape="0">
                <a:srgbClr val="000000">
                  <a:alpha val="34999"/>
                </a:srgbClr>
              </a:outerShdw>
            </a:effectLst>
            <a:extLst>
              <a:ext uri="{909E8E84-426E-40dd-AFC4-6F175D3DCCD1}">
                <a14:hiddenFill xmlns="" xmlns:a14="http://schemas.microsoft.com/office/drawing/2010/main">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grpSp>
      <p:sp>
        <p:nvSpPr>
          <p:cNvPr id="11" name="Line 6"/>
          <p:cNvSpPr>
            <a:spLocks noChangeShapeType="1"/>
          </p:cNvSpPr>
          <p:nvPr/>
        </p:nvSpPr>
        <p:spPr bwMode="auto">
          <a:xfrm>
            <a:off x="558515" y="6093296"/>
            <a:ext cx="7991475"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TextBox 11"/>
          <p:cNvSpPr txBox="1"/>
          <p:nvPr/>
        </p:nvSpPr>
        <p:spPr>
          <a:xfrm>
            <a:off x="72008" y="6165304"/>
            <a:ext cx="8964488" cy="646331"/>
          </a:xfrm>
          <a:prstGeom prst="rect">
            <a:avLst/>
          </a:prstGeom>
          <a:noFill/>
        </p:spPr>
        <p:txBody>
          <a:bodyPr wrap="square" rtlCol="0">
            <a:spAutoFit/>
          </a:bodyPr>
          <a:lstStyle/>
          <a:p>
            <a:pPr algn="ctr"/>
            <a:r>
              <a:rPr lang="en-US" dirty="0">
                <a:effectLst>
                  <a:outerShdw blurRad="50800" dist="38100" dir="2700000" algn="tl" rotWithShape="0">
                    <a:prstClr val="black">
                      <a:alpha val="40000"/>
                    </a:prstClr>
                  </a:outerShdw>
                </a:effectLst>
              </a:rPr>
              <a:t>particular thanks for the extensive research on social networks conducted by </a:t>
            </a:r>
            <a:r>
              <a:rPr lang="en-US" dirty="0">
                <a:effectLst>
                  <a:outerShdw blurRad="50800" dist="38100" dir="2700000" algn="tl" rotWithShape="0">
                    <a:prstClr val="black">
                      <a:alpha val="40000"/>
                    </a:prstClr>
                  </a:outerShdw>
                </a:effectLst>
                <a:hlinkClick r:id="rId2"/>
              </a:rPr>
              <a:t>Robin Dunbar</a:t>
            </a:r>
            <a:r>
              <a:rPr lang="en-US" dirty="0">
                <a:effectLst>
                  <a:outerShdw blurRad="50800" dist="38100" dir="2700000" algn="tl" rotWithShape="0">
                    <a:prstClr val="black">
                      <a:alpha val="40000"/>
                    </a:prstClr>
                  </a:outerShdw>
                </a:effectLst>
              </a:rPr>
              <a:t>, Oxford professor of evolutionary psychology, &amp; colleagues</a:t>
            </a:r>
          </a:p>
        </p:txBody>
      </p:sp>
    </p:spTree>
    <p:extLst>
      <p:ext uri="{BB962C8B-B14F-4D97-AF65-F5344CB8AC3E}">
        <p14:creationId xmlns:p14="http://schemas.microsoft.com/office/powerpoint/2010/main" val="332802996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88640"/>
            <a:ext cx="9144000" cy="598388"/>
          </a:xfrm>
        </p:spPr>
        <p:txBody>
          <a:bodyPr/>
          <a:lstStyle/>
          <a:p>
            <a:pPr algn="ctr"/>
            <a:r>
              <a:rPr lang="en-US" sz="3800" dirty="0"/>
              <a:t>support clique/closest relationships</a:t>
            </a:r>
          </a:p>
        </p:txBody>
      </p:sp>
      <p:grpSp>
        <p:nvGrpSpPr>
          <p:cNvPr id="2" name="Group 1"/>
          <p:cNvGrpSpPr>
            <a:grpSpLocks/>
          </p:cNvGrpSpPr>
          <p:nvPr/>
        </p:nvGrpSpPr>
        <p:grpSpPr bwMode="auto">
          <a:xfrm>
            <a:off x="1667167" y="908720"/>
            <a:ext cx="5809667" cy="5688632"/>
            <a:chOff x="380" y="3022"/>
            <a:chExt cx="11144" cy="10792"/>
          </a:xfrm>
        </p:grpSpPr>
        <p:sp>
          <p:nvSpPr>
            <p:cNvPr id="3" name="Oval 2"/>
            <p:cNvSpPr>
              <a:spLocks noChangeArrowheads="1"/>
            </p:cNvSpPr>
            <p:nvPr/>
          </p:nvSpPr>
          <p:spPr bwMode="auto">
            <a:xfrm>
              <a:off x="380" y="3022"/>
              <a:ext cx="11144" cy="10792"/>
            </a:xfrm>
            <a:prstGeom prst="ellipse">
              <a:avLst/>
            </a:prstGeom>
            <a:noFill/>
            <a:ln w="9525" cmpd="sng">
              <a:solidFill>
                <a:schemeClr val="accent1">
                  <a:lumMod val="75000"/>
                </a:schemeClr>
              </a:solidFill>
              <a:prstDash val="dot"/>
              <a:round/>
              <a:headEnd/>
              <a:tailEnd/>
            </a:ln>
            <a:effectLst>
              <a:outerShdw blurRad="40000" dist="23000" dir="5400000" rotWithShape="0">
                <a:srgbClr val="000000">
                  <a:alpha val="34999"/>
                </a:srgbClr>
              </a:outerShdw>
            </a:effectLst>
            <a:extLst>
              <a:ext uri="{909E8E84-426E-40dd-AFC4-6F175D3DCCD1}">
                <a14:hiddenFill xmlns="" xmlns:a14="http://schemas.microsoft.com/office/drawing/2010/main">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7" name="Oval 2"/>
            <p:cNvSpPr>
              <a:spLocks noChangeArrowheads="1"/>
            </p:cNvSpPr>
            <p:nvPr/>
          </p:nvSpPr>
          <p:spPr bwMode="auto">
            <a:xfrm>
              <a:off x="4100" y="6746"/>
              <a:ext cx="3705" cy="3344"/>
            </a:xfrm>
            <a:prstGeom prst="ellipse">
              <a:avLst/>
            </a:prstGeom>
            <a:noFill/>
            <a:ln w="28575" cmpd="sng">
              <a:solidFill>
                <a:srgbClr val="3399FF"/>
              </a:solidFill>
              <a:round/>
              <a:headEnd/>
              <a:tailEnd/>
            </a:ln>
            <a:effectLst>
              <a:outerShdw blurRad="40000" dist="23000" dir="5400000" rotWithShape="0">
                <a:srgbClr val="000000">
                  <a:alpha val="34999"/>
                </a:srgbClr>
              </a:outerShdw>
            </a:effectLst>
            <a:extLst>
              <a:ext uri="{909E8E84-426E-40dd-AFC4-6F175D3DCCD1}">
                <a14:hiddenFill xmlns="" xmlns:a14="http://schemas.microsoft.com/office/drawing/2010/main">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8" name="Sun 3"/>
            <p:cNvSpPr>
              <a:spLocks noChangeArrowheads="1"/>
            </p:cNvSpPr>
            <p:nvPr/>
          </p:nvSpPr>
          <p:spPr bwMode="auto">
            <a:xfrm>
              <a:off x="5719" y="8186"/>
              <a:ext cx="465" cy="463"/>
            </a:xfrm>
            <a:prstGeom prst="sun">
              <a:avLst>
                <a:gd name="adj" fmla="val 25000"/>
              </a:avLst>
            </a:prstGeom>
            <a:noFill/>
            <a:ln w="9525">
              <a:solidFill>
                <a:srgbClr val="FF6600"/>
              </a:solidFill>
              <a:miter lim="800000"/>
              <a:headEnd/>
              <a:tailEnd/>
            </a:ln>
            <a:effectLst>
              <a:outerShdw blurRad="40000" dist="23000" dir="5400000" rotWithShape="0">
                <a:srgbClr val="000000">
                  <a:alpha val="34999"/>
                </a:srgbClr>
              </a:outerShdw>
            </a:effectLst>
            <a:extLst>
              <a:ext uri="{909E8E84-426E-40dd-AFC4-6F175D3DCCD1}">
                <a14:hiddenFill xmlns="" xmlns:a14="http://schemas.microsoft.com/office/drawing/2010/main">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9" name="Oval 2"/>
            <p:cNvSpPr>
              <a:spLocks noChangeArrowheads="1"/>
            </p:cNvSpPr>
            <p:nvPr/>
          </p:nvSpPr>
          <p:spPr bwMode="auto">
            <a:xfrm>
              <a:off x="2865" y="5473"/>
              <a:ext cx="6173" cy="5890"/>
            </a:xfrm>
            <a:prstGeom prst="ellipse">
              <a:avLst/>
            </a:prstGeom>
            <a:noFill/>
            <a:ln w="9525">
              <a:solidFill>
                <a:schemeClr val="accent6">
                  <a:lumMod val="60000"/>
                  <a:lumOff val="40000"/>
                </a:schemeClr>
              </a:solidFill>
              <a:prstDash val="dot"/>
              <a:round/>
              <a:headEnd/>
              <a:tailEnd/>
            </a:ln>
            <a:effectLst>
              <a:outerShdw blurRad="40000" dist="23000" dir="5400000" rotWithShape="0">
                <a:srgbClr val="000000">
                  <a:alpha val="34999"/>
                </a:srgbClr>
              </a:outerShdw>
            </a:effectLst>
            <a:extLst>
              <a:ext uri="{909E8E84-426E-40dd-AFC4-6F175D3DCCD1}">
                <a14:hiddenFill xmlns="" xmlns:a14="http://schemas.microsoft.com/office/drawing/2010/main">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10" name="Oval 2"/>
            <p:cNvSpPr>
              <a:spLocks noChangeArrowheads="1"/>
            </p:cNvSpPr>
            <p:nvPr/>
          </p:nvSpPr>
          <p:spPr bwMode="auto">
            <a:xfrm>
              <a:off x="1460" y="4152"/>
              <a:ext cx="8985" cy="8533"/>
            </a:xfrm>
            <a:prstGeom prst="ellipse">
              <a:avLst/>
            </a:prstGeom>
            <a:noFill/>
            <a:ln w="9525">
              <a:solidFill>
                <a:schemeClr val="tx2">
                  <a:lumMod val="75000"/>
                </a:schemeClr>
              </a:solidFill>
              <a:prstDash val="dot"/>
              <a:round/>
              <a:headEnd/>
              <a:tailEnd/>
            </a:ln>
            <a:effectLst>
              <a:outerShdw blurRad="40000" dist="23000" dir="5400000" rotWithShape="0">
                <a:srgbClr val="000000">
                  <a:alpha val="34999"/>
                </a:srgbClr>
              </a:outerShdw>
            </a:effectLst>
            <a:extLst>
              <a:ext uri="{909E8E84-426E-40dd-AFC4-6F175D3DCCD1}">
                <a14:hiddenFill xmlns="" xmlns:a14="http://schemas.microsoft.com/office/drawing/2010/main">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grpSp>
      <p:sp>
        <p:nvSpPr>
          <p:cNvPr id="11" name="Line 6"/>
          <p:cNvSpPr>
            <a:spLocks noChangeShapeType="1"/>
          </p:cNvSpPr>
          <p:nvPr/>
        </p:nvSpPr>
        <p:spPr bwMode="auto">
          <a:xfrm>
            <a:off x="576263" y="6741368"/>
            <a:ext cx="7991475"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cxnSp>
        <p:nvCxnSpPr>
          <p:cNvPr id="14" name="Straight Arrow Connector 13"/>
          <p:cNvCxnSpPr/>
          <p:nvPr/>
        </p:nvCxnSpPr>
        <p:spPr>
          <a:xfrm flipH="1">
            <a:off x="2051720" y="3861048"/>
            <a:ext cx="2304256" cy="1656184"/>
          </a:xfrm>
          <a:prstGeom prst="straightConnector1">
            <a:avLst/>
          </a:prstGeom>
          <a:ln w="28575" cmpd="sng">
            <a:prstDash val="lgDash"/>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971600" y="5445224"/>
            <a:ext cx="1512168" cy="830997"/>
          </a:xfrm>
          <a:prstGeom prst="rect">
            <a:avLst/>
          </a:prstGeom>
          <a:noFill/>
        </p:spPr>
        <p:txBody>
          <a:bodyPr wrap="square" rtlCol="0">
            <a:spAutoFit/>
          </a:bodyPr>
          <a:lstStyle/>
          <a:p>
            <a:pPr algn="ctr"/>
            <a:r>
              <a:rPr lang="en-US" sz="1600" i="1" dirty="0">
                <a:solidFill>
                  <a:srgbClr val="FFFFCC"/>
                </a:solidFill>
                <a:effectLst>
                  <a:outerShdw blurRad="50800" dist="38100" dir="2700000" algn="tl" rotWithShape="0">
                    <a:prstClr val="black">
                      <a:alpha val="40000"/>
                    </a:prstClr>
                  </a:outerShdw>
                </a:effectLst>
              </a:rPr>
              <a:t>0 </a:t>
            </a:r>
            <a:r>
              <a:rPr lang="en-GB" sz="1600" i="1" dirty="0">
                <a:solidFill>
                  <a:srgbClr val="FFFFCC"/>
                </a:solidFill>
                <a:effectLst>
                  <a:outerShdw blurRad="50800" dist="38100" dir="2700000" algn="tl" rotWithShape="0">
                    <a:prstClr val="black">
                      <a:alpha val="40000"/>
                    </a:prstClr>
                  </a:outerShdw>
                </a:effectLst>
              </a:rPr>
              <a:t>=</a:t>
            </a:r>
            <a:r>
              <a:rPr lang="en-US" sz="1600" i="1" dirty="0">
                <a:solidFill>
                  <a:srgbClr val="FFFFCC"/>
                </a:solidFill>
                <a:effectLst>
                  <a:outerShdw blurRad="50800" dist="38100" dir="2700000" algn="tl" rotWithShape="0">
                    <a:prstClr val="black">
                      <a:alpha val="40000"/>
                    </a:prstClr>
                  </a:outerShdw>
                </a:effectLst>
              </a:rPr>
              <a:t> </a:t>
            </a:r>
          </a:p>
          <a:p>
            <a:pPr algn="ctr"/>
            <a:r>
              <a:rPr lang="en-US" sz="1600" i="1" dirty="0">
                <a:solidFill>
                  <a:srgbClr val="FFFFCC"/>
                </a:solidFill>
                <a:effectLst>
                  <a:outerShdw blurRad="50800" dist="38100" dir="2700000" algn="tl" rotWithShape="0">
                    <a:prstClr val="black">
                      <a:alpha val="40000"/>
                    </a:prstClr>
                  </a:outerShdw>
                </a:effectLst>
              </a:rPr>
              <a:t>emotionally neutral</a:t>
            </a:r>
          </a:p>
        </p:txBody>
      </p:sp>
      <p:sp>
        <p:nvSpPr>
          <p:cNvPr id="16" name="TextBox 15"/>
          <p:cNvSpPr txBox="1"/>
          <p:nvPr/>
        </p:nvSpPr>
        <p:spPr>
          <a:xfrm>
            <a:off x="3563888" y="3933056"/>
            <a:ext cx="1872208" cy="830997"/>
          </a:xfrm>
          <a:prstGeom prst="rect">
            <a:avLst/>
          </a:prstGeom>
          <a:noFill/>
        </p:spPr>
        <p:txBody>
          <a:bodyPr wrap="square" rtlCol="0">
            <a:spAutoFit/>
          </a:bodyPr>
          <a:lstStyle/>
          <a:p>
            <a:pPr algn="ctr"/>
            <a:r>
              <a:rPr lang="en-US" sz="1600" i="1" dirty="0">
                <a:solidFill>
                  <a:srgbClr val="FFFFCC"/>
                </a:solidFill>
                <a:effectLst>
                  <a:outerShdw blurRad="50800" dist="38100" dir="2700000" algn="tl" rotWithShape="0">
                    <a:prstClr val="black">
                      <a:alpha val="40000"/>
                    </a:prstClr>
                  </a:outerShdw>
                </a:effectLst>
              </a:rPr>
              <a:t>10 </a:t>
            </a:r>
            <a:r>
              <a:rPr lang="en-GB" sz="1600" i="1" dirty="0">
                <a:solidFill>
                  <a:srgbClr val="FFFFCC"/>
                </a:solidFill>
                <a:effectLst>
                  <a:outerShdw blurRad="50800" dist="38100" dir="2700000" algn="tl" rotWithShape="0">
                    <a:prstClr val="black">
                      <a:alpha val="40000"/>
                    </a:prstClr>
                  </a:outerShdw>
                </a:effectLst>
              </a:rPr>
              <a:t>=</a:t>
            </a:r>
            <a:r>
              <a:rPr lang="en-US" sz="1600" i="1" dirty="0">
                <a:solidFill>
                  <a:srgbClr val="FFFFCC"/>
                </a:solidFill>
                <a:effectLst>
                  <a:outerShdw blurRad="50800" dist="38100" dir="2700000" algn="tl" rotWithShape="0">
                    <a:prstClr val="black">
                      <a:alpha val="40000"/>
                    </a:prstClr>
                  </a:outerShdw>
                </a:effectLst>
              </a:rPr>
              <a:t> </a:t>
            </a:r>
          </a:p>
          <a:p>
            <a:pPr algn="ctr"/>
            <a:r>
              <a:rPr lang="en-US" sz="1600" i="1" dirty="0">
                <a:solidFill>
                  <a:srgbClr val="FFFFCC"/>
                </a:solidFill>
                <a:effectLst>
                  <a:outerShdw blurRad="50800" dist="38100" dir="2700000" algn="tl" rotWithShape="0">
                    <a:prstClr val="black">
                      <a:alpha val="40000"/>
                    </a:prstClr>
                  </a:outerShdw>
                </a:effectLst>
              </a:rPr>
              <a:t>intensely   close/intimate</a:t>
            </a:r>
          </a:p>
        </p:txBody>
      </p:sp>
      <p:sp>
        <p:nvSpPr>
          <p:cNvPr id="17" name="TextBox 16"/>
          <p:cNvSpPr txBox="1"/>
          <p:nvPr/>
        </p:nvSpPr>
        <p:spPr>
          <a:xfrm>
            <a:off x="4355976" y="1313473"/>
            <a:ext cx="4752528" cy="1323439"/>
          </a:xfrm>
          <a:prstGeom prst="rect">
            <a:avLst/>
          </a:prstGeom>
          <a:noFill/>
        </p:spPr>
        <p:txBody>
          <a:bodyPr wrap="square" rtlCol="0">
            <a:spAutoFit/>
          </a:bodyPr>
          <a:lstStyle/>
          <a:p>
            <a:pPr algn="ctr"/>
            <a:r>
              <a:rPr lang="en-US" sz="1600" i="1" dirty="0">
                <a:solidFill>
                  <a:srgbClr val="DFB112"/>
                </a:solidFill>
                <a:effectLst>
                  <a:outerShdw blurRad="50800" dist="38100" dir="2700000" algn="tl" rotWithShape="0">
                    <a:prstClr val="black">
                      <a:alpha val="40000"/>
                    </a:prstClr>
                  </a:outerShdw>
                </a:effectLst>
              </a:rPr>
              <a:t>on average there are about 5 people in the ‘support clique’ </a:t>
            </a:r>
            <a:r>
              <a:rPr lang="mr-IN" sz="1600" i="1" dirty="0">
                <a:solidFill>
                  <a:srgbClr val="DFB112"/>
                </a:solidFill>
                <a:effectLst>
                  <a:outerShdw blurRad="50800" dist="38100" dir="2700000" algn="tl" rotWithShape="0">
                    <a:prstClr val="black">
                      <a:alpha val="40000"/>
                    </a:prstClr>
                  </a:outerShdw>
                </a:effectLst>
              </a:rPr>
              <a:t>–</a:t>
            </a:r>
            <a:r>
              <a:rPr lang="en-US" sz="1600" i="1" dirty="0">
                <a:solidFill>
                  <a:srgbClr val="DFB112"/>
                </a:solidFill>
                <a:effectLst>
                  <a:outerShdw blurRad="50800" dist="38100" dir="2700000" algn="tl" rotWithShape="0">
                    <a:prstClr val="black">
                      <a:alpha val="40000"/>
                    </a:prstClr>
                  </a:outerShdw>
                </a:effectLst>
              </a:rPr>
              <a:t> with a range from 0 to 15 and sometimes 1 or 2 who are especially close - there may be a trade-off between overall numbers &amp; individual closeness</a:t>
            </a:r>
          </a:p>
        </p:txBody>
      </p:sp>
      <p:sp>
        <p:nvSpPr>
          <p:cNvPr id="18" name="TextBox 17"/>
          <p:cNvSpPr txBox="1"/>
          <p:nvPr/>
        </p:nvSpPr>
        <p:spPr>
          <a:xfrm>
            <a:off x="5724128" y="2924944"/>
            <a:ext cx="3240360" cy="1815882"/>
          </a:xfrm>
          <a:prstGeom prst="rect">
            <a:avLst/>
          </a:prstGeom>
          <a:noFill/>
        </p:spPr>
        <p:txBody>
          <a:bodyPr wrap="square" rtlCol="0">
            <a:spAutoFit/>
          </a:bodyPr>
          <a:lstStyle/>
          <a:p>
            <a:pPr algn="ctr"/>
            <a:r>
              <a:rPr lang="en-US" sz="1600" i="1" dirty="0">
                <a:solidFill>
                  <a:srgbClr val="C4E670"/>
                </a:solidFill>
                <a:effectLst>
                  <a:outerShdw blurRad="50800" dist="38100" dir="2700000" algn="tl" rotWithShape="0">
                    <a:prstClr val="black">
                      <a:alpha val="40000"/>
                    </a:prstClr>
                  </a:outerShdw>
                </a:effectLst>
              </a:rPr>
              <a:t>these very close relationships involve considerable ongoing commitment of time, energy &amp; emotion, but they ‘repay’ with major benefits for physical health, emotional resilience &amp; overall wellbeing</a:t>
            </a:r>
          </a:p>
        </p:txBody>
      </p:sp>
      <p:sp>
        <p:nvSpPr>
          <p:cNvPr id="19" name="TextBox 18"/>
          <p:cNvSpPr txBox="1"/>
          <p:nvPr/>
        </p:nvSpPr>
        <p:spPr>
          <a:xfrm>
            <a:off x="107504" y="3178423"/>
            <a:ext cx="3312368" cy="1077218"/>
          </a:xfrm>
          <a:prstGeom prst="rect">
            <a:avLst/>
          </a:prstGeom>
          <a:noFill/>
        </p:spPr>
        <p:txBody>
          <a:bodyPr wrap="square" rtlCol="0">
            <a:spAutoFit/>
          </a:bodyPr>
          <a:lstStyle/>
          <a:p>
            <a:pPr algn="ctr"/>
            <a:r>
              <a:rPr lang="en-US" sz="1600" i="1" dirty="0">
                <a:solidFill>
                  <a:srgbClr val="FFFFCC"/>
                </a:solidFill>
                <a:effectLst>
                  <a:outerShdw blurRad="50800" dist="38100" dir="2700000" algn="tl" rotWithShape="0">
                    <a:prstClr val="black">
                      <a:alpha val="40000"/>
                    </a:prstClr>
                  </a:outerShdw>
                </a:effectLst>
              </a:rPr>
              <a:t>‘support clique’ relationships are typically </a:t>
            </a:r>
            <a:r>
              <a:rPr lang="en-US" sz="1600" i="1" dirty="0" err="1">
                <a:solidFill>
                  <a:srgbClr val="FFFFCC"/>
                </a:solidFill>
                <a:effectLst>
                  <a:outerShdw blurRad="50800" dist="38100" dir="2700000" algn="tl" rotWithShape="0">
                    <a:prstClr val="black">
                      <a:alpha val="40000"/>
                    </a:prstClr>
                  </a:outerShdw>
                </a:effectLst>
              </a:rPr>
              <a:t>characterised</a:t>
            </a:r>
            <a:r>
              <a:rPr lang="en-US" sz="1600" i="1" dirty="0">
                <a:solidFill>
                  <a:srgbClr val="FFFFCC"/>
                </a:solidFill>
                <a:effectLst>
                  <a:outerShdw blurRad="50800" dist="38100" dir="2700000" algn="tl" rotWithShape="0">
                    <a:prstClr val="black">
                      <a:alpha val="40000"/>
                    </a:prstClr>
                  </a:outerShdw>
                </a:effectLst>
              </a:rPr>
              <a:t> by high emotional closeness, trust &amp; frequency of contact</a:t>
            </a:r>
          </a:p>
        </p:txBody>
      </p:sp>
      <p:sp>
        <p:nvSpPr>
          <p:cNvPr id="21" name="TextBox 20"/>
          <p:cNvSpPr txBox="1"/>
          <p:nvPr/>
        </p:nvSpPr>
        <p:spPr>
          <a:xfrm>
            <a:off x="4572000" y="5013176"/>
            <a:ext cx="4392488" cy="1323439"/>
          </a:xfrm>
          <a:prstGeom prst="rect">
            <a:avLst/>
          </a:prstGeom>
          <a:noFill/>
        </p:spPr>
        <p:txBody>
          <a:bodyPr wrap="square" rtlCol="0">
            <a:spAutoFit/>
          </a:bodyPr>
          <a:lstStyle/>
          <a:p>
            <a:pPr algn="ctr"/>
            <a:r>
              <a:rPr lang="en-US" sz="1600" i="1" dirty="0">
                <a:solidFill>
                  <a:schemeClr val="accent1">
                    <a:lumMod val="75000"/>
                  </a:schemeClr>
                </a:solidFill>
                <a:effectLst>
                  <a:outerShdw blurRad="50800" dist="38100" dir="2700000" algn="tl" rotWithShape="0">
                    <a:prstClr val="black">
                      <a:alpha val="40000"/>
                    </a:prstClr>
                  </a:outerShdw>
                </a:effectLst>
              </a:rPr>
              <a:t>fascinatingly ‘support clique’ numbers are limited not only by available time but also by ‘</a:t>
            </a:r>
            <a:r>
              <a:rPr lang="en-US" sz="1600" i="1" dirty="0" err="1">
                <a:solidFill>
                  <a:schemeClr val="accent1">
                    <a:lumMod val="75000"/>
                  </a:schemeClr>
                </a:solidFill>
                <a:effectLst>
                  <a:outerShdw blurRad="50800" dist="38100" dir="2700000" algn="tl" rotWithShape="0">
                    <a:prstClr val="black">
                      <a:alpha val="40000"/>
                    </a:prstClr>
                  </a:outerShdw>
                </a:effectLst>
              </a:rPr>
              <a:t>mentalising</a:t>
            </a:r>
            <a:r>
              <a:rPr lang="en-US" sz="1600" i="1" dirty="0">
                <a:solidFill>
                  <a:schemeClr val="accent1">
                    <a:lumMod val="75000"/>
                  </a:schemeClr>
                </a:solidFill>
                <a:effectLst>
                  <a:outerShdw blurRad="50800" dist="38100" dir="2700000" algn="tl" rotWithShape="0">
                    <a:prstClr val="black">
                      <a:alpha val="40000"/>
                    </a:prstClr>
                  </a:outerShdw>
                </a:effectLst>
              </a:rPr>
              <a:t> ability’ (perspective </a:t>
            </a:r>
            <a:r>
              <a:rPr lang="mr-IN" sz="1600" i="1" dirty="0">
                <a:solidFill>
                  <a:schemeClr val="accent1">
                    <a:lumMod val="75000"/>
                  </a:schemeClr>
                </a:solidFill>
                <a:effectLst>
                  <a:outerShdw blurRad="50800" dist="38100" dir="2700000" algn="tl" rotWithShape="0">
                    <a:prstClr val="black">
                      <a:alpha val="40000"/>
                    </a:prstClr>
                  </a:outerShdw>
                </a:effectLst>
              </a:rPr>
              <a:t>–</a:t>
            </a:r>
            <a:r>
              <a:rPr lang="en-US" sz="1600" i="1" dirty="0">
                <a:solidFill>
                  <a:schemeClr val="accent1">
                    <a:lumMod val="75000"/>
                  </a:schemeClr>
                </a:solidFill>
                <a:effectLst>
                  <a:outerShdw blurRad="50800" dist="38100" dir="2700000" algn="tl" rotWithShape="0">
                    <a:prstClr val="black">
                      <a:alpha val="40000"/>
                    </a:prstClr>
                  </a:outerShdw>
                </a:effectLst>
              </a:rPr>
              <a:t>taking competence) &amp; the associated size of one’s orbital prefrontal cortex</a:t>
            </a:r>
          </a:p>
        </p:txBody>
      </p:sp>
      <p:sp>
        <p:nvSpPr>
          <p:cNvPr id="22" name="TextBox 21"/>
          <p:cNvSpPr txBox="1"/>
          <p:nvPr/>
        </p:nvSpPr>
        <p:spPr>
          <a:xfrm>
            <a:off x="323528" y="1412776"/>
            <a:ext cx="3312368" cy="1323439"/>
          </a:xfrm>
          <a:prstGeom prst="rect">
            <a:avLst/>
          </a:prstGeom>
          <a:noFill/>
        </p:spPr>
        <p:txBody>
          <a:bodyPr wrap="square" rtlCol="0">
            <a:spAutoFit/>
          </a:bodyPr>
          <a:lstStyle/>
          <a:p>
            <a:pPr algn="ctr"/>
            <a:r>
              <a:rPr lang="en-US" sz="1600" i="1" dirty="0">
                <a:solidFill>
                  <a:srgbClr val="C4E670"/>
                </a:solidFill>
                <a:effectLst>
                  <a:outerShdw blurRad="50800" dist="38100" dir="2700000" algn="tl" rotWithShape="0">
                    <a:prstClr val="black">
                      <a:alpha val="40000"/>
                    </a:prstClr>
                  </a:outerShdw>
                </a:effectLst>
              </a:rPr>
              <a:t>the ‘support clique’ are the people who one would turn to in times of extreme social, emotional or financial distress </a:t>
            </a:r>
            <a:r>
              <a:rPr lang="mr-IN" sz="1600" i="1" dirty="0">
                <a:solidFill>
                  <a:srgbClr val="C4E670"/>
                </a:solidFill>
                <a:effectLst>
                  <a:outerShdw blurRad="50800" dist="38100" dir="2700000" algn="tl" rotWithShape="0">
                    <a:prstClr val="black">
                      <a:alpha val="40000"/>
                    </a:prstClr>
                  </a:outerShdw>
                </a:effectLst>
              </a:rPr>
              <a:t>–</a:t>
            </a:r>
            <a:r>
              <a:rPr lang="en-US" sz="1600" i="1" dirty="0">
                <a:solidFill>
                  <a:srgbClr val="C4E670"/>
                </a:solidFill>
                <a:effectLst>
                  <a:outerShdw blurRad="50800" dist="38100" dir="2700000" algn="tl" rotWithShape="0">
                    <a:prstClr val="black">
                      <a:alpha val="40000"/>
                    </a:prstClr>
                  </a:outerShdw>
                </a:effectLst>
              </a:rPr>
              <a:t> note too ‘broaden &amp; build’</a:t>
            </a:r>
          </a:p>
        </p:txBody>
      </p:sp>
    </p:spTree>
    <p:extLst>
      <p:ext uri="{BB962C8B-B14F-4D97-AF65-F5344CB8AC3E}">
        <p14:creationId xmlns:p14="http://schemas.microsoft.com/office/powerpoint/2010/main" val="224912628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88640"/>
            <a:ext cx="9144000" cy="598388"/>
          </a:xfrm>
        </p:spPr>
        <p:txBody>
          <a:bodyPr/>
          <a:lstStyle/>
          <a:p>
            <a:pPr algn="ctr"/>
            <a:r>
              <a:rPr lang="en-US" sz="3800" dirty="0"/>
              <a:t>sympathy group/good relationships</a:t>
            </a:r>
          </a:p>
        </p:txBody>
      </p:sp>
      <p:grpSp>
        <p:nvGrpSpPr>
          <p:cNvPr id="2" name="Group 1"/>
          <p:cNvGrpSpPr>
            <a:grpSpLocks/>
          </p:cNvGrpSpPr>
          <p:nvPr/>
        </p:nvGrpSpPr>
        <p:grpSpPr bwMode="auto">
          <a:xfrm>
            <a:off x="1667167" y="908720"/>
            <a:ext cx="5809667" cy="5688632"/>
            <a:chOff x="380" y="3022"/>
            <a:chExt cx="11144" cy="10792"/>
          </a:xfrm>
        </p:grpSpPr>
        <p:sp>
          <p:nvSpPr>
            <p:cNvPr id="3" name="Oval 2"/>
            <p:cNvSpPr>
              <a:spLocks noChangeArrowheads="1"/>
            </p:cNvSpPr>
            <p:nvPr/>
          </p:nvSpPr>
          <p:spPr bwMode="auto">
            <a:xfrm>
              <a:off x="380" y="3022"/>
              <a:ext cx="11144" cy="10792"/>
            </a:xfrm>
            <a:prstGeom prst="ellipse">
              <a:avLst/>
            </a:prstGeom>
            <a:noFill/>
            <a:ln w="9525" cmpd="sng">
              <a:solidFill>
                <a:schemeClr val="accent1">
                  <a:lumMod val="75000"/>
                </a:schemeClr>
              </a:solidFill>
              <a:prstDash val="dot"/>
              <a:round/>
              <a:headEnd/>
              <a:tailEnd/>
            </a:ln>
            <a:effectLst>
              <a:outerShdw blurRad="40000" dist="23000" dir="5400000" rotWithShape="0">
                <a:srgbClr val="000000">
                  <a:alpha val="34999"/>
                </a:srgbClr>
              </a:outerShdw>
            </a:effectLst>
            <a:extLst>
              <a:ext uri="{909E8E84-426E-40dd-AFC4-6F175D3DCCD1}">
                <a14:hiddenFill xmlns="" xmlns:a14="http://schemas.microsoft.com/office/drawing/2010/main">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7" name="Oval 2"/>
            <p:cNvSpPr>
              <a:spLocks noChangeArrowheads="1"/>
            </p:cNvSpPr>
            <p:nvPr/>
          </p:nvSpPr>
          <p:spPr bwMode="auto">
            <a:xfrm>
              <a:off x="4100" y="6746"/>
              <a:ext cx="3705" cy="3344"/>
            </a:xfrm>
            <a:prstGeom prst="ellipse">
              <a:avLst/>
            </a:prstGeom>
            <a:noFill/>
            <a:ln w="19050" cmpd="sng">
              <a:solidFill>
                <a:srgbClr val="3399FF"/>
              </a:solidFill>
              <a:prstDash val="dot"/>
              <a:round/>
              <a:headEnd/>
              <a:tailEnd/>
            </a:ln>
            <a:effectLst>
              <a:outerShdw blurRad="40000" dist="23000" dir="5400000" rotWithShape="0">
                <a:srgbClr val="000000">
                  <a:alpha val="34999"/>
                </a:srgbClr>
              </a:outerShdw>
            </a:effectLst>
            <a:extLst>
              <a:ext uri="{909E8E84-426E-40dd-AFC4-6F175D3DCCD1}">
                <a14:hiddenFill xmlns="" xmlns:a14="http://schemas.microsoft.com/office/drawing/2010/main">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8" name="Sun 3"/>
            <p:cNvSpPr>
              <a:spLocks noChangeArrowheads="1"/>
            </p:cNvSpPr>
            <p:nvPr/>
          </p:nvSpPr>
          <p:spPr bwMode="auto">
            <a:xfrm>
              <a:off x="5719" y="8186"/>
              <a:ext cx="465" cy="463"/>
            </a:xfrm>
            <a:prstGeom prst="sun">
              <a:avLst>
                <a:gd name="adj" fmla="val 25000"/>
              </a:avLst>
            </a:prstGeom>
            <a:noFill/>
            <a:ln w="9525">
              <a:solidFill>
                <a:srgbClr val="FF6600"/>
              </a:solidFill>
              <a:miter lim="800000"/>
              <a:headEnd/>
              <a:tailEnd/>
            </a:ln>
            <a:effectLst>
              <a:outerShdw blurRad="40000" dist="23000" dir="5400000" rotWithShape="0">
                <a:srgbClr val="000000">
                  <a:alpha val="34999"/>
                </a:srgbClr>
              </a:outerShdw>
            </a:effectLst>
            <a:extLst>
              <a:ext uri="{909E8E84-426E-40dd-AFC4-6F175D3DCCD1}">
                <a14:hiddenFill xmlns="" xmlns:a14="http://schemas.microsoft.com/office/drawing/2010/main">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9" name="Oval 2"/>
            <p:cNvSpPr>
              <a:spLocks noChangeArrowheads="1"/>
            </p:cNvSpPr>
            <p:nvPr/>
          </p:nvSpPr>
          <p:spPr bwMode="auto">
            <a:xfrm>
              <a:off x="2865" y="5473"/>
              <a:ext cx="6173" cy="5890"/>
            </a:xfrm>
            <a:prstGeom prst="ellipse">
              <a:avLst/>
            </a:prstGeom>
            <a:noFill/>
            <a:ln w="28575" cmpd="sng">
              <a:solidFill>
                <a:schemeClr val="accent6">
                  <a:lumMod val="60000"/>
                  <a:lumOff val="40000"/>
                </a:schemeClr>
              </a:solidFill>
              <a:prstDash val="solid"/>
              <a:round/>
              <a:headEnd/>
              <a:tailEnd/>
            </a:ln>
            <a:effectLst>
              <a:outerShdw blurRad="40000" dist="23000" dir="5400000" rotWithShape="0">
                <a:srgbClr val="000000">
                  <a:alpha val="34999"/>
                </a:srgbClr>
              </a:outerShdw>
            </a:effectLst>
            <a:extLst>
              <a:ext uri="{909E8E84-426E-40dd-AFC4-6F175D3DCCD1}">
                <a14:hiddenFill xmlns="" xmlns:a14="http://schemas.microsoft.com/office/drawing/2010/main">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10" name="Oval 2"/>
            <p:cNvSpPr>
              <a:spLocks noChangeArrowheads="1"/>
            </p:cNvSpPr>
            <p:nvPr/>
          </p:nvSpPr>
          <p:spPr bwMode="auto">
            <a:xfrm>
              <a:off x="1460" y="4152"/>
              <a:ext cx="8985" cy="8533"/>
            </a:xfrm>
            <a:prstGeom prst="ellipse">
              <a:avLst/>
            </a:prstGeom>
            <a:noFill/>
            <a:ln w="9525">
              <a:solidFill>
                <a:schemeClr val="tx2">
                  <a:lumMod val="75000"/>
                </a:schemeClr>
              </a:solidFill>
              <a:prstDash val="dot"/>
              <a:round/>
              <a:headEnd/>
              <a:tailEnd/>
            </a:ln>
            <a:effectLst>
              <a:outerShdw blurRad="40000" dist="23000" dir="5400000" rotWithShape="0">
                <a:srgbClr val="000000">
                  <a:alpha val="34999"/>
                </a:srgbClr>
              </a:outerShdw>
            </a:effectLst>
            <a:extLst>
              <a:ext uri="{909E8E84-426E-40dd-AFC4-6F175D3DCCD1}">
                <a14:hiddenFill xmlns="" xmlns:a14="http://schemas.microsoft.com/office/drawing/2010/main">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grpSp>
      <p:sp>
        <p:nvSpPr>
          <p:cNvPr id="11" name="Line 6"/>
          <p:cNvSpPr>
            <a:spLocks noChangeShapeType="1"/>
          </p:cNvSpPr>
          <p:nvPr/>
        </p:nvSpPr>
        <p:spPr bwMode="auto">
          <a:xfrm>
            <a:off x="576263" y="6741368"/>
            <a:ext cx="7991475"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TextBox 11"/>
          <p:cNvSpPr txBox="1"/>
          <p:nvPr/>
        </p:nvSpPr>
        <p:spPr>
          <a:xfrm>
            <a:off x="251520" y="1484784"/>
            <a:ext cx="3384376" cy="1077218"/>
          </a:xfrm>
          <a:prstGeom prst="rect">
            <a:avLst/>
          </a:prstGeom>
          <a:noFill/>
        </p:spPr>
        <p:txBody>
          <a:bodyPr wrap="square" rtlCol="0">
            <a:spAutoFit/>
          </a:bodyPr>
          <a:lstStyle/>
          <a:p>
            <a:pPr algn="ctr"/>
            <a:r>
              <a:rPr lang="en-US" sz="1600" i="1" dirty="0">
                <a:solidFill>
                  <a:srgbClr val="C4E670"/>
                </a:solidFill>
                <a:effectLst>
                  <a:outerShdw blurRad="50800" dist="38100" dir="2700000" algn="tl" rotWithShape="0">
                    <a:prstClr val="black">
                      <a:alpha val="40000"/>
                    </a:prstClr>
                  </a:outerShdw>
                </a:effectLst>
              </a:rPr>
              <a:t>the ‘sympathy group’ are described as people who would be ‘devastated’ by the death of someone else in the group</a:t>
            </a:r>
          </a:p>
        </p:txBody>
      </p:sp>
      <p:sp>
        <p:nvSpPr>
          <p:cNvPr id="13" name="TextBox 12"/>
          <p:cNvSpPr txBox="1"/>
          <p:nvPr/>
        </p:nvSpPr>
        <p:spPr>
          <a:xfrm>
            <a:off x="4283968" y="1313473"/>
            <a:ext cx="4752528" cy="1569660"/>
          </a:xfrm>
          <a:prstGeom prst="rect">
            <a:avLst/>
          </a:prstGeom>
          <a:noFill/>
        </p:spPr>
        <p:txBody>
          <a:bodyPr wrap="square" rtlCol="0">
            <a:spAutoFit/>
          </a:bodyPr>
          <a:lstStyle/>
          <a:p>
            <a:pPr algn="ctr"/>
            <a:r>
              <a:rPr lang="en-US" sz="1600" i="1" dirty="0">
                <a:solidFill>
                  <a:srgbClr val="DFB112"/>
                </a:solidFill>
                <a:effectLst>
                  <a:outerShdw blurRad="50800" dist="38100" dir="2700000" algn="tl" rotWithShape="0">
                    <a:prstClr val="black">
                      <a:alpha val="40000"/>
                    </a:prstClr>
                  </a:outerShdw>
                </a:effectLst>
              </a:rPr>
              <a:t>on average </a:t>
            </a:r>
            <a:r>
              <a:rPr lang="mr-IN" sz="1600" i="1" dirty="0">
                <a:solidFill>
                  <a:srgbClr val="DFB112"/>
                </a:solidFill>
                <a:effectLst>
                  <a:outerShdw blurRad="50800" dist="38100" dir="2700000" algn="tl" rotWithShape="0">
                    <a:prstClr val="black">
                      <a:alpha val="40000"/>
                    </a:prstClr>
                  </a:outerShdw>
                </a:effectLst>
              </a:rPr>
              <a:t>–</a:t>
            </a:r>
            <a:r>
              <a:rPr lang="en-US" sz="1600" i="1" dirty="0">
                <a:solidFill>
                  <a:srgbClr val="DFB112"/>
                </a:solidFill>
                <a:effectLst>
                  <a:outerShdw blurRad="50800" dist="38100" dir="2700000" algn="tl" rotWithShape="0">
                    <a:prstClr val="black">
                      <a:alpha val="40000"/>
                    </a:prstClr>
                  </a:outerShdw>
                </a:effectLst>
              </a:rPr>
              <a:t> including those in the ‘support clique’ - there are roughly 15 people in the ‘sympathy group’ </a:t>
            </a:r>
            <a:r>
              <a:rPr lang="mr-IN" sz="1600" i="1" dirty="0">
                <a:solidFill>
                  <a:srgbClr val="DFB112"/>
                </a:solidFill>
                <a:effectLst>
                  <a:outerShdw blurRad="50800" dist="38100" dir="2700000" algn="tl" rotWithShape="0">
                    <a:prstClr val="black">
                      <a:alpha val="40000"/>
                    </a:prstClr>
                  </a:outerShdw>
                </a:effectLst>
              </a:rPr>
              <a:t>–</a:t>
            </a:r>
            <a:r>
              <a:rPr lang="en-US" sz="1600" i="1" dirty="0">
                <a:solidFill>
                  <a:srgbClr val="DFB112"/>
                </a:solidFill>
                <a:effectLst>
                  <a:outerShdw blurRad="50800" dist="38100" dir="2700000" algn="tl" rotWithShape="0">
                    <a:prstClr val="black">
                      <a:alpha val="40000"/>
                    </a:prstClr>
                  </a:outerShdw>
                </a:effectLst>
              </a:rPr>
              <a:t> they are not so deeply close as those who are also in the ‘clique’ and are probably seen about monthly rather than approximately weekly for the ‘clique’</a:t>
            </a:r>
          </a:p>
        </p:txBody>
      </p:sp>
      <p:cxnSp>
        <p:nvCxnSpPr>
          <p:cNvPr id="14" name="Straight Arrow Connector 13"/>
          <p:cNvCxnSpPr/>
          <p:nvPr/>
        </p:nvCxnSpPr>
        <p:spPr>
          <a:xfrm flipH="1">
            <a:off x="2051720" y="3861048"/>
            <a:ext cx="2304256" cy="1656184"/>
          </a:xfrm>
          <a:prstGeom prst="straightConnector1">
            <a:avLst/>
          </a:prstGeom>
          <a:ln w="28575" cmpd="sng">
            <a:prstDash val="lgDash"/>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971600" y="5445224"/>
            <a:ext cx="1512168" cy="830997"/>
          </a:xfrm>
          <a:prstGeom prst="rect">
            <a:avLst/>
          </a:prstGeom>
          <a:noFill/>
        </p:spPr>
        <p:txBody>
          <a:bodyPr wrap="square" rtlCol="0">
            <a:spAutoFit/>
          </a:bodyPr>
          <a:lstStyle/>
          <a:p>
            <a:pPr algn="ctr"/>
            <a:r>
              <a:rPr lang="en-US" sz="1600" i="1" dirty="0">
                <a:solidFill>
                  <a:srgbClr val="FFFFCC"/>
                </a:solidFill>
                <a:effectLst>
                  <a:outerShdw blurRad="50800" dist="38100" dir="2700000" algn="tl" rotWithShape="0">
                    <a:prstClr val="black">
                      <a:alpha val="40000"/>
                    </a:prstClr>
                  </a:outerShdw>
                </a:effectLst>
              </a:rPr>
              <a:t>0 </a:t>
            </a:r>
            <a:r>
              <a:rPr lang="en-GB" sz="1600" i="1" dirty="0">
                <a:solidFill>
                  <a:srgbClr val="FFFFCC"/>
                </a:solidFill>
                <a:effectLst>
                  <a:outerShdw blurRad="50800" dist="38100" dir="2700000" algn="tl" rotWithShape="0">
                    <a:prstClr val="black">
                      <a:alpha val="40000"/>
                    </a:prstClr>
                  </a:outerShdw>
                </a:effectLst>
              </a:rPr>
              <a:t>=</a:t>
            </a:r>
            <a:r>
              <a:rPr lang="en-US" sz="1600" i="1" dirty="0">
                <a:solidFill>
                  <a:srgbClr val="FFFFCC"/>
                </a:solidFill>
                <a:effectLst>
                  <a:outerShdw blurRad="50800" dist="38100" dir="2700000" algn="tl" rotWithShape="0">
                    <a:prstClr val="black">
                      <a:alpha val="40000"/>
                    </a:prstClr>
                  </a:outerShdw>
                </a:effectLst>
              </a:rPr>
              <a:t> </a:t>
            </a:r>
          </a:p>
          <a:p>
            <a:pPr algn="ctr"/>
            <a:r>
              <a:rPr lang="en-US" sz="1600" i="1" dirty="0">
                <a:solidFill>
                  <a:srgbClr val="FFFFCC"/>
                </a:solidFill>
                <a:effectLst>
                  <a:outerShdw blurRad="50800" dist="38100" dir="2700000" algn="tl" rotWithShape="0">
                    <a:prstClr val="black">
                      <a:alpha val="40000"/>
                    </a:prstClr>
                  </a:outerShdw>
                </a:effectLst>
              </a:rPr>
              <a:t>emotionally neutral</a:t>
            </a:r>
          </a:p>
        </p:txBody>
      </p:sp>
      <p:sp>
        <p:nvSpPr>
          <p:cNvPr id="16" name="TextBox 15"/>
          <p:cNvSpPr txBox="1"/>
          <p:nvPr/>
        </p:nvSpPr>
        <p:spPr>
          <a:xfrm>
            <a:off x="3563888" y="3933056"/>
            <a:ext cx="1872208" cy="830997"/>
          </a:xfrm>
          <a:prstGeom prst="rect">
            <a:avLst/>
          </a:prstGeom>
          <a:noFill/>
        </p:spPr>
        <p:txBody>
          <a:bodyPr wrap="square" rtlCol="0">
            <a:spAutoFit/>
          </a:bodyPr>
          <a:lstStyle/>
          <a:p>
            <a:pPr algn="ctr"/>
            <a:r>
              <a:rPr lang="en-US" sz="1600" i="1" dirty="0">
                <a:solidFill>
                  <a:srgbClr val="FFFFCC"/>
                </a:solidFill>
                <a:effectLst>
                  <a:outerShdw blurRad="50800" dist="38100" dir="2700000" algn="tl" rotWithShape="0">
                    <a:prstClr val="black">
                      <a:alpha val="40000"/>
                    </a:prstClr>
                  </a:outerShdw>
                </a:effectLst>
              </a:rPr>
              <a:t>10 </a:t>
            </a:r>
            <a:r>
              <a:rPr lang="en-GB" sz="1600" i="1" dirty="0">
                <a:solidFill>
                  <a:srgbClr val="FFFFCC"/>
                </a:solidFill>
                <a:effectLst>
                  <a:outerShdw blurRad="50800" dist="38100" dir="2700000" algn="tl" rotWithShape="0">
                    <a:prstClr val="black">
                      <a:alpha val="40000"/>
                    </a:prstClr>
                  </a:outerShdw>
                </a:effectLst>
              </a:rPr>
              <a:t>=</a:t>
            </a:r>
            <a:r>
              <a:rPr lang="en-US" sz="1600" i="1" dirty="0">
                <a:solidFill>
                  <a:srgbClr val="FFFFCC"/>
                </a:solidFill>
                <a:effectLst>
                  <a:outerShdw blurRad="50800" dist="38100" dir="2700000" algn="tl" rotWithShape="0">
                    <a:prstClr val="black">
                      <a:alpha val="40000"/>
                    </a:prstClr>
                  </a:outerShdw>
                </a:effectLst>
              </a:rPr>
              <a:t> </a:t>
            </a:r>
          </a:p>
          <a:p>
            <a:pPr algn="ctr"/>
            <a:r>
              <a:rPr lang="en-US" sz="1600" i="1" dirty="0">
                <a:solidFill>
                  <a:srgbClr val="FFFFCC"/>
                </a:solidFill>
                <a:effectLst>
                  <a:outerShdw blurRad="50800" dist="38100" dir="2700000" algn="tl" rotWithShape="0">
                    <a:prstClr val="black">
                      <a:alpha val="40000"/>
                    </a:prstClr>
                  </a:outerShdw>
                </a:effectLst>
              </a:rPr>
              <a:t>intensely   close/intimate</a:t>
            </a:r>
          </a:p>
        </p:txBody>
      </p:sp>
      <p:sp>
        <p:nvSpPr>
          <p:cNvPr id="17" name="TextBox 16"/>
          <p:cNvSpPr txBox="1"/>
          <p:nvPr/>
        </p:nvSpPr>
        <p:spPr>
          <a:xfrm>
            <a:off x="4139952" y="5013176"/>
            <a:ext cx="4824536" cy="1569660"/>
          </a:xfrm>
          <a:prstGeom prst="rect">
            <a:avLst/>
          </a:prstGeom>
          <a:noFill/>
        </p:spPr>
        <p:txBody>
          <a:bodyPr wrap="square" rtlCol="0">
            <a:spAutoFit/>
          </a:bodyPr>
          <a:lstStyle/>
          <a:p>
            <a:pPr algn="ctr"/>
            <a:r>
              <a:rPr lang="en-US" sz="1600" i="1" dirty="0">
                <a:solidFill>
                  <a:schemeClr val="accent1">
                    <a:lumMod val="75000"/>
                  </a:schemeClr>
                </a:solidFill>
                <a:effectLst>
                  <a:outerShdw blurRad="50800" dist="38100" dir="2700000" algn="tl" rotWithShape="0">
                    <a:prstClr val="black">
                      <a:alpha val="40000"/>
                    </a:prstClr>
                  </a:outerShdw>
                </a:effectLst>
              </a:rPr>
              <a:t>although both ‘sympathy group’ &amp; ‘support clique’ numbers are limited by available time </a:t>
            </a:r>
            <a:r>
              <a:rPr lang="mr-IN" sz="1600" i="1" dirty="0">
                <a:solidFill>
                  <a:schemeClr val="accent1">
                    <a:lumMod val="75000"/>
                  </a:schemeClr>
                </a:solidFill>
                <a:effectLst>
                  <a:outerShdw blurRad="50800" dist="38100" dir="2700000" algn="tl" rotWithShape="0">
                    <a:prstClr val="black">
                      <a:alpha val="40000"/>
                    </a:prstClr>
                  </a:outerShdw>
                </a:effectLst>
              </a:rPr>
              <a:t>–</a:t>
            </a:r>
            <a:r>
              <a:rPr lang="en-US" sz="1600" i="1" dirty="0">
                <a:solidFill>
                  <a:schemeClr val="accent1">
                    <a:lumMod val="75000"/>
                  </a:schemeClr>
                </a:solidFill>
                <a:effectLst>
                  <a:outerShdw blurRad="50800" dist="38100" dir="2700000" algn="tl" rotWithShape="0">
                    <a:prstClr val="black">
                      <a:alpha val="40000"/>
                    </a:prstClr>
                  </a:outerShdw>
                </a:effectLst>
              </a:rPr>
              <a:t> the size of the latter is also dependent on </a:t>
            </a:r>
            <a:r>
              <a:rPr lang="en-US" sz="1600" i="1" dirty="0" err="1">
                <a:solidFill>
                  <a:schemeClr val="accent1">
                    <a:lumMod val="75000"/>
                  </a:schemeClr>
                </a:solidFill>
                <a:effectLst>
                  <a:outerShdw blurRad="50800" dist="38100" dir="2700000" algn="tl" rotWithShape="0">
                    <a:prstClr val="black">
                      <a:alpha val="40000"/>
                    </a:prstClr>
                  </a:outerShdw>
                </a:effectLst>
              </a:rPr>
              <a:t>mentalising</a:t>
            </a:r>
            <a:r>
              <a:rPr lang="en-US" sz="1600" i="1" dirty="0">
                <a:solidFill>
                  <a:schemeClr val="accent1">
                    <a:lumMod val="75000"/>
                  </a:schemeClr>
                </a:solidFill>
                <a:effectLst>
                  <a:outerShdw blurRad="50800" dist="38100" dir="2700000" algn="tl" rotWithShape="0">
                    <a:prstClr val="black">
                      <a:alpha val="40000"/>
                    </a:prstClr>
                  </a:outerShdw>
                </a:effectLst>
              </a:rPr>
              <a:t> ability (perspective </a:t>
            </a:r>
            <a:r>
              <a:rPr lang="mr-IN" sz="1600" i="1" dirty="0">
                <a:solidFill>
                  <a:schemeClr val="accent1">
                    <a:lumMod val="75000"/>
                  </a:schemeClr>
                </a:solidFill>
                <a:effectLst>
                  <a:outerShdw blurRad="50800" dist="38100" dir="2700000" algn="tl" rotWithShape="0">
                    <a:prstClr val="black">
                      <a:alpha val="40000"/>
                    </a:prstClr>
                  </a:outerShdw>
                </a:effectLst>
              </a:rPr>
              <a:t>–</a:t>
            </a:r>
            <a:r>
              <a:rPr lang="en-US" sz="1600" i="1" dirty="0">
                <a:solidFill>
                  <a:schemeClr val="accent1">
                    <a:lumMod val="75000"/>
                  </a:schemeClr>
                </a:solidFill>
                <a:effectLst>
                  <a:outerShdw blurRad="50800" dist="38100" dir="2700000" algn="tl" rotWithShape="0">
                    <a:prstClr val="black">
                      <a:alpha val="40000"/>
                    </a:prstClr>
                  </a:outerShdw>
                </a:effectLst>
              </a:rPr>
              <a:t>taking competence), while the former possibly depends more on memory capacity </a:t>
            </a:r>
          </a:p>
        </p:txBody>
      </p:sp>
      <p:sp>
        <p:nvSpPr>
          <p:cNvPr id="18" name="TextBox 17"/>
          <p:cNvSpPr txBox="1"/>
          <p:nvPr/>
        </p:nvSpPr>
        <p:spPr>
          <a:xfrm>
            <a:off x="0" y="2852936"/>
            <a:ext cx="3635896" cy="2308324"/>
          </a:xfrm>
          <a:prstGeom prst="rect">
            <a:avLst/>
          </a:prstGeom>
          <a:noFill/>
        </p:spPr>
        <p:txBody>
          <a:bodyPr wrap="square" rtlCol="0">
            <a:spAutoFit/>
          </a:bodyPr>
          <a:lstStyle/>
          <a:p>
            <a:pPr algn="ctr"/>
            <a:r>
              <a:rPr lang="en-US" sz="1600" i="1" dirty="0">
                <a:solidFill>
                  <a:srgbClr val="FFFFCC"/>
                </a:solidFill>
                <a:effectLst>
                  <a:outerShdw blurRad="50800" dist="38100" dir="2700000" algn="tl" rotWithShape="0">
                    <a:prstClr val="black">
                      <a:alpha val="40000"/>
                    </a:prstClr>
                  </a:outerShdw>
                </a:effectLst>
              </a:rPr>
              <a:t>typically there are about 3 x as many people in the ‘sympathy group’ as in the ‘support clique’ </a:t>
            </a:r>
            <a:r>
              <a:rPr lang="mr-IN" sz="1600" i="1" dirty="0">
                <a:solidFill>
                  <a:srgbClr val="FFFFCC"/>
                </a:solidFill>
                <a:effectLst>
                  <a:outerShdw blurRad="50800" dist="38100" dir="2700000" algn="tl" rotWithShape="0">
                    <a:prstClr val="black">
                      <a:alpha val="40000"/>
                    </a:prstClr>
                  </a:outerShdw>
                </a:effectLst>
              </a:rPr>
              <a:t>–</a:t>
            </a:r>
            <a:r>
              <a:rPr lang="en-US" sz="1600" i="1" dirty="0">
                <a:solidFill>
                  <a:srgbClr val="FFFFCC"/>
                </a:solidFill>
                <a:effectLst>
                  <a:outerShdw blurRad="50800" dist="38100" dir="2700000" algn="tl" rotWithShape="0">
                    <a:prstClr val="black">
                      <a:alpha val="40000"/>
                    </a:prstClr>
                  </a:outerShdw>
                </a:effectLst>
              </a:rPr>
              <a:t> and in both there are usually a considerably higher proportion of same sex contacts; people from large families may not have much time/space left in their sympathy group for non-family friends</a:t>
            </a:r>
          </a:p>
        </p:txBody>
      </p:sp>
      <p:sp>
        <p:nvSpPr>
          <p:cNvPr id="19" name="TextBox 18"/>
          <p:cNvSpPr txBox="1"/>
          <p:nvPr/>
        </p:nvSpPr>
        <p:spPr>
          <a:xfrm>
            <a:off x="5508104" y="3287886"/>
            <a:ext cx="3384376" cy="1077218"/>
          </a:xfrm>
          <a:prstGeom prst="rect">
            <a:avLst/>
          </a:prstGeom>
          <a:noFill/>
        </p:spPr>
        <p:txBody>
          <a:bodyPr wrap="square" rtlCol="0">
            <a:spAutoFit/>
          </a:bodyPr>
          <a:lstStyle/>
          <a:p>
            <a:pPr algn="ctr"/>
            <a:r>
              <a:rPr lang="en-US" sz="1600" i="1" dirty="0">
                <a:solidFill>
                  <a:srgbClr val="C4E670"/>
                </a:solidFill>
                <a:effectLst>
                  <a:outerShdw blurRad="50800" dist="38100" dir="2700000" algn="tl" rotWithShape="0">
                    <a:prstClr val="black">
                      <a:alpha val="40000"/>
                    </a:prstClr>
                  </a:outerShdw>
                </a:effectLst>
              </a:rPr>
              <a:t>emotional closeness changes &amp; it takes time &amp; regular contact to maintain </a:t>
            </a:r>
            <a:r>
              <a:rPr lang="mr-IN" sz="1600" i="1" dirty="0">
                <a:solidFill>
                  <a:srgbClr val="C4E670"/>
                </a:solidFill>
                <a:effectLst>
                  <a:outerShdw blurRad="50800" dist="38100" dir="2700000" algn="tl" rotWithShape="0">
                    <a:prstClr val="black">
                      <a:alpha val="40000"/>
                    </a:prstClr>
                  </a:outerShdw>
                </a:effectLst>
              </a:rPr>
              <a:t>–</a:t>
            </a:r>
            <a:r>
              <a:rPr lang="en-US" sz="1600" i="1" dirty="0">
                <a:solidFill>
                  <a:srgbClr val="C4E670"/>
                </a:solidFill>
                <a:effectLst>
                  <a:outerShdw blurRad="50800" dist="38100" dir="2700000" algn="tl" rotWithShape="0">
                    <a:prstClr val="black">
                      <a:alpha val="40000"/>
                    </a:prstClr>
                  </a:outerShdw>
                </a:effectLst>
              </a:rPr>
              <a:t> this is especially true for non-family friendships</a:t>
            </a:r>
          </a:p>
        </p:txBody>
      </p:sp>
    </p:spTree>
    <p:extLst>
      <p:ext uri="{BB962C8B-B14F-4D97-AF65-F5344CB8AC3E}">
        <p14:creationId xmlns:p14="http://schemas.microsoft.com/office/powerpoint/2010/main" val="361472428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6512" y="260648"/>
            <a:ext cx="9144000" cy="710952"/>
          </a:xfrm>
        </p:spPr>
        <p:txBody>
          <a:bodyPr lIns="92075" tIns="46038" rIns="92075" bIns="46038" anchor="b"/>
          <a:lstStyle/>
          <a:p>
            <a:pPr eaLnBrk="1" hangingPunct="1">
              <a:defRPr/>
            </a:pPr>
            <a:r>
              <a:rPr lang="en-US" sz="4000" dirty="0"/>
              <a:t>activity 3: identifying relationships</a:t>
            </a:r>
          </a:p>
        </p:txBody>
      </p:sp>
      <p:sp>
        <p:nvSpPr>
          <p:cNvPr id="7172" name="Line 4"/>
          <p:cNvSpPr>
            <a:spLocks noChangeShapeType="1"/>
          </p:cNvSpPr>
          <p:nvPr/>
        </p:nvSpPr>
        <p:spPr bwMode="auto">
          <a:xfrm flipV="1">
            <a:off x="3707904" y="6741368"/>
            <a:ext cx="5256584"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 name="Rectangle 3"/>
          <p:cNvSpPr txBox="1">
            <a:spLocks noRot="1" noChangeArrowheads="1"/>
          </p:cNvSpPr>
          <p:nvPr/>
        </p:nvSpPr>
        <p:spPr bwMode="auto">
          <a:xfrm>
            <a:off x="3347864" y="4077072"/>
            <a:ext cx="5760640" cy="24482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eaLnBrk="1" hangingPunct="1">
              <a:lnSpc>
                <a:spcPct val="90000"/>
              </a:lnSpc>
              <a:buSzPct val="110000"/>
              <a:buFont typeface="Wingdings" charset="2"/>
              <a:buChar char="Ø"/>
              <a:defRPr/>
            </a:pPr>
            <a:r>
              <a:rPr lang="en-US" sz="2400" dirty="0"/>
              <a:t>the ‘support clique’ tend to be who you would turn to in a crisis &amp; also you value your regular (at least weekly?) contact with them. in contrast you have contact with the ‘sympathy group’ maybe only monthly &amp; they are also less close</a:t>
            </a:r>
          </a:p>
        </p:txBody>
      </p:sp>
      <p:sp>
        <p:nvSpPr>
          <p:cNvPr id="13" name="Line 4"/>
          <p:cNvSpPr>
            <a:spLocks noChangeShapeType="1"/>
          </p:cNvSpPr>
          <p:nvPr/>
        </p:nvSpPr>
        <p:spPr bwMode="auto">
          <a:xfrm>
            <a:off x="3779912" y="3861048"/>
            <a:ext cx="5184576" cy="0"/>
          </a:xfrm>
          <a:prstGeom prst="line">
            <a:avLst/>
          </a:prstGeom>
          <a:noFill/>
          <a:ln w="47625">
            <a:solidFill>
              <a:schemeClr val="folHlink"/>
            </a:solidFill>
            <a:prstDash val="lgDash"/>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 name="Rectangle 3"/>
          <p:cNvSpPr txBox="1">
            <a:spLocks noRot="1" noChangeArrowheads="1"/>
          </p:cNvSpPr>
          <p:nvPr/>
        </p:nvSpPr>
        <p:spPr bwMode="auto">
          <a:xfrm>
            <a:off x="3347864" y="1196752"/>
            <a:ext cx="5796136" cy="25202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eaLnBrk="1" hangingPunct="1">
              <a:lnSpc>
                <a:spcPct val="90000"/>
              </a:lnSpc>
              <a:buSzPct val="110000"/>
              <a:buFont typeface="Wingdings" charset="2"/>
              <a:buChar char="Ø"/>
              <a:defRPr/>
            </a:pPr>
            <a:r>
              <a:rPr lang="en-US" sz="2400" dirty="0"/>
              <a:t>who would you currently put into your inner circle ‘support clique’? note whether they are kin (k), kin by couple relationship (</a:t>
            </a:r>
            <a:r>
              <a:rPr lang="en-US" sz="2400" dirty="0" err="1"/>
              <a:t>ck</a:t>
            </a:r>
            <a:r>
              <a:rPr lang="en-US" sz="2400" dirty="0"/>
              <a:t>) or non-related friend (f); local (l) or non-local (</a:t>
            </a:r>
            <a:r>
              <a:rPr lang="en-US" sz="2400" dirty="0" err="1"/>
              <a:t>nl</a:t>
            </a:r>
            <a:r>
              <a:rPr lang="en-US" sz="2400" dirty="0"/>
              <a:t>); how long known; and how emotionally close (e?)</a:t>
            </a:r>
          </a:p>
        </p:txBody>
      </p:sp>
    </p:spTree>
    <p:extLst>
      <p:ext uri="{BB962C8B-B14F-4D97-AF65-F5344CB8AC3E}">
        <p14:creationId xmlns:p14="http://schemas.microsoft.com/office/powerpoint/2010/main" val="386289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88640"/>
            <a:ext cx="9144000" cy="598388"/>
          </a:xfrm>
        </p:spPr>
        <p:txBody>
          <a:bodyPr/>
          <a:lstStyle/>
          <a:p>
            <a:pPr algn="ctr"/>
            <a:r>
              <a:rPr lang="en-US" sz="3800" dirty="0"/>
              <a:t>affinity groups &amp; active networks</a:t>
            </a:r>
          </a:p>
        </p:txBody>
      </p:sp>
      <p:grpSp>
        <p:nvGrpSpPr>
          <p:cNvPr id="2" name="Group 1"/>
          <p:cNvGrpSpPr>
            <a:grpSpLocks/>
          </p:cNvGrpSpPr>
          <p:nvPr/>
        </p:nvGrpSpPr>
        <p:grpSpPr bwMode="auto">
          <a:xfrm>
            <a:off x="1667167" y="908720"/>
            <a:ext cx="5809667" cy="5688632"/>
            <a:chOff x="380" y="3022"/>
            <a:chExt cx="11144" cy="10792"/>
          </a:xfrm>
        </p:grpSpPr>
        <p:sp>
          <p:nvSpPr>
            <p:cNvPr id="3" name="Oval 2"/>
            <p:cNvSpPr>
              <a:spLocks noChangeArrowheads="1"/>
            </p:cNvSpPr>
            <p:nvPr/>
          </p:nvSpPr>
          <p:spPr bwMode="auto">
            <a:xfrm>
              <a:off x="380" y="3022"/>
              <a:ext cx="11144" cy="10792"/>
            </a:xfrm>
            <a:prstGeom prst="ellipse">
              <a:avLst/>
            </a:prstGeom>
            <a:noFill/>
            <a:ln w="28575" cmpd="sng">
              <a:solidFill>
                <a:schemeClr val="accent1">
                  <a:lumMod val="75000"/>
                </a:schemeClr>
              </a:solidFill>
              <a:prstDash val="solid"/>
              <a:round/>
              <a:headEnd/>
              <a:tailEnd/>
            </a:ln>
            <a:effectLst>
              <a:outerShdw blurRad="40000" dist="23000" dir="5400000" rotWithShape="0">
                <a:srgbClr val="000000">
                  <a:alpha val="34999"/>
                </a:srgbClr>
              </a:outerShdw>
            </a:effectLst>
            <a:extLst>
              <a:ext uri="{909E8E84-426E-40dd-AFC4-6F175D3DCCD1}">
                <a14:hiddenFill xmlns="" xmlns:a14="http://schemas.microsoft.com/office/drawing/2010/main">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7" name="Oval 2"/>
            <p:cNvSpPr>
              <a:spLocks noChangeArrowheads="1"/>
            </p:cNvSpPr>
            <p:nvPr/>
          </p:nvSpPr>
          <p:spPr bwMode="auto">
            <a:xfrm>
              <a:off x="4100" y="6746"/>
              <a:ext cx="3705" cy="3344"/>
            </a:xfrm>
            <a:prstGeom prst="ellipse">
              <a:avLst/>
            </a:prstGeom>
            <a:noFill/>
            <a:ln w="19050" cmpd="sng">
              <a:solidFill>
                <a:srgbClr val="3399FF"/>
              </a:solidFill>
              <a:prstDash val="dot"/>
              <a:round/>
              <a:headEnd/>
              <a:tailEnd/>
            </a:ln>
            <a:effectLst>
              <a:outerShdw blurRad="40000" dist="23000" dir="5400000" rotWithShape="0">
                <a:srgbClr val="000000">
                  <a:alpha val="34999"/>
                </a:srgbClr>
              </a:outerShdw>
            </a:effectLst>
            <a:extLst>
              <a:ext uri="{909E8E84-426E-40dd-AFC4-6F175D3DCCD1}">
                <a14:hiddenFill xmlns="" xmlns:a14="http://schemas.microsoft.com/office/drawing/2010/main">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8" name="Sun 3"/>
            <p:cNvSpPr>
              <a:spLocks noChangeArrowheads="1"/>
            </p:cNvSpPr>
            <p:nvPr/>
          </p:nvSpPr>
          <p:spPr bwMode="auto">
            <a:xfrm>
              <a:off x="5719" y="8186"/>
              <a:ext cx="465" cy="463"/>
            </a:xfrm>
            <a:prstGeom prst="sun">
              <a:avLst>
                <a:gd name="adj" fmla="val 25000"/>
              </a:avLst>
            </a:prstGeom>
            <a:noFill/>
            <a:ln w="9525">
              <a:solidFill>
                <a:srgbClr val="FF6600"/>
              </a:solidFill>
              <a:miter lim="800000"/>
              <a:headEnd/>
              <a:tailEnd/>
            </a:ln>
            <a:effectLst>
              <a:outerShdw blurRad="40000" dist="23000" dir="5400000" rotWithShape="0">
                <a:srgbClr val="000000">
                  <a:alpha val="34999"/>
                </a:srgbClr>
              </a:outerShdw>
            </a:effectLst>
            <a:extLst>
              <a:ext uri="{909E8E84-426E-40dd-AFC4-6F175D3DCCD1}">
                <a14:hiddenFill xmlns="" xmlns:a14="http://schemas.microsoft.com/office/drawing/2010/main">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9" name="Oval 2"/>
            <p:cNvSpPr>
              <a:spLocks noChangeArrowheads="1"/>
            </p:cNvSpPr>
            <p:nvPr/>
          </p:nvSpPr>
          <p:spPr bwMode="auto">
            <a:xfrm>
              <a:off x="2865" y="5473"/>
              <a:ext cx="6173" cy="5890"/>
            </a:xfrm>
            <a:prstGeom prst="ellipse">
              <a:avLst/>
            </a:prstGeom>
            <a:noFill/>
            <a:ln w="19050" cmpd="sng">
              <a:solidFill>
                <a:schemeClr val="accent6">
                  <a:lumMod val="60000"/>
                  <a:lumOff val="40000"/>
                </a:schemeClr>
              </a:solidFill>
              <a:prstDash val="dot"/>
              <a:round/>
              <a:headEnd/>
              <a:tailEnd/>
            </a:ln>
            <a:effectLst>
              <a:outerShdw blurRad="40000" dist="23000" dir="5400000" rotWithShape="0">
                <a:srgbClr val="000000">
                  <a:alpha val="34999"/>
                </a:srgbClr>
              </a:outerShdw>
            </a:effectLst>
            <a:extLst>
              <a:ext uri="{909E8E84-426E-40dd-AFC4-6F175D3DCCD1}">
                <a14:hiddenFill xmlns="" xmlns:a14="http://schemas.microsoft.com/office/drawing/2010/main">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10" name="Oval 2"/>
            <p:cNvSpPr>
              <a:spLocks noChangeArrowheads="1"/>
            </p:cNvSpPr>
            <p:nvPr/>
          </p:nvSpPr>
          <p:spPr bwMode="auto">
            <a:xfrm>
              <a:off x="1460" y="4152"/>
              <a:ext cx="8985" cy="8533"/>
            </a:xfrm>
            <a:prstGeom prst="ellipse">
              <a:avLst/>
            </a:prstGeom>
            <a:noFill/>
            <a:ln w="28575" cmpd="sng">
              <a:solidFill>
                <a:schemeClr val="tx2">
                  <a:lumMod val="75000"/>
                </a:schemeClr>
              </a:solidFill>
              <a:prstDash val="solid"/>
              <a:round/>
              <a:headEnd/>
              <a:tailEnd/>
            </a:ln>
            <a:effectLst>
              <a:outerShdw blurRad="40000" dist="23000" dir="5400000" rotWithShape="0">
                <a:srgbClr val="000000">
                  <a:alpha val="34999"/>
                </a:srgbClr>
              </a:outerShdw>
            </a:effectLst>
            <a:extLst>
              <a:ext uri="{909E8E84-426E-40dd-AFC4-6F175D3DCCD1}">
                <a14:hiddenFill xmlns="" xmlns:a14="http://schemas.microsoft.com/office/drawing/2010/main">
                  <a:gradFill rotWithShape="1">
                    <a:gsLst>
                      <a:gs pos="0">
                        <a:srgbClr val="9BC1FF"/>
                      </a:gs>
                      <a:gs pos="100000">
                        <a:srgbClr val="3F80CD"/>
                      </a:gs>
                    </a:gsLst>
                    <a:lin ang="5400000"/>
                  </a:gradFill>
                </a14:hiddenFill>
              </a:ext>
            </a:extLst>
          </p:spPr>
          <p:txBody>
            <a:bodyPr vert="horz" wrap="square" lIns="91440" tIns="45720" rIns="91440" bIns="45720" numCol="1" anchor="ctr" anchorCtr="0" compatLnSpc="1">
              <a:prstTxWarp prst="textNoShape">
                <a:avLst/>
              </a:prstTxWarp>
            </a:bodyPr>
            <a:lstStyle/>
            <a:p>
              <a:endParaRPr lang="en-US"/>
            </a:p>
          </p:txBody>
        </p:sp>
      </p:grpSp>
      <p:sp>
        <p:nvSpPr>
          <p:cNvPr id="11" name="Line 6"/>
          <p:cNvSpPr>
            <a:spLocks noChangeShapeType="1"/>
          </p:cNvSpPr>
          <p:nvPr/>
        </p:nvSpPr>
        <p:spPr bwMode="auto">
          <a:xfrm>
            <a:off x="576263" y="6741368"/>
            <a:ext cx="7991475"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TextBox 11"/>
          <p:cNvSpPr txBox="1"/>
          <p:nvPr/>
        </p:nvSpPr>
        <p:spPr>
          <a:xfrm>
            <a:off x="251520" y="1484784"/>
            <a:ext cx="4032448" cy="1323439"/>
          </a:xfrm>
          <a:prstGeom prst="rect">
            <a:avLst/>
          </a:prstGeom>
          <a:noFill/>
        </p:spPr>
        <p:txBody>
          <a:bodyPr wrap="square" rtlCol="0">
            <a:spAutoFit/>
          </a:bodyPr>
          <a:lstStyle/>
          <a:p>
            <a:pPr algn="ctr"/>
            <a:r>
              <a:rPr lang="en-US" sz="1600" i="1" dirty="0">
                <a:solidFill>
                  <a:schemeClr val="accent6">
                    <a:lumMod val="60000"/>
                    <a:lumOff val="40000"/>
                  </a:schemeClr>
                </a:solidFill>
                <a:effectLst>
                  <a:outerShdw blurRad="50800" dist="38100" dir="2700000" algn="tl" rotWithShape="0">
                    <a:prstClr val="black">
                      <a:alpha val="40000"/>
                    </a:prstClr>
                  </a:outerShdw>
                </a:effectLst>
              </a:rPr>
              <a:t>one’s full ‘active </a:t>
            </a:r>
            <a:r>
              <a:rPr lang="en-US" sz="1600" i="1" dirty="0">
                <a:solidFill>
                  <a:srgbClr val="C4E670"/>
                </a:solidFill>
                <a:effectLst>
                  <a:outerShdw blurRad="50800" dist="38100" dir="2700000" algn="tl" rotWithShape="0">
                    <a:prstClr val="black">
                      <a:alpha val="40000"/>
                    </a:prstClr>
                  </a:outerShdw>
                </a:effectLst>
              </a:rPr>
              <a:t>network’ is made up mostly of ‘acquaintances’ - all the people </a:t>
            </a:r>
            <a:r>
              <a:rPr lang="en-US" sz="1600" i="1" dirty="0">
                <a:solidFill>
                  <a:schemeClr val="accent6">
                    <a:lumMod val="60000"/>
                    <a:lumOff val="40000"/>
                  </a:schemeClr>
                </a:solidFill>
                <a:effectLst>
                  <a:outerShdw blurRad="50800" dist="38100" dir="2700000" algn="tl" rotWithShape="0">
                    <a:prstClr val="black">
                      <a:alpha val="40000"/>
                    </a:prstClr>
                  </a:outerShdw>
                </a:effectLst>
              </a:rPr>
              <a:t>wit</a:t>
            </a:r>
            <a:r>
              <a:rPr lang="en-US" sz="1600" i="1" dirty="0">
                <a:solidFill>
                  <a:srgbClr val="C4E670"/>
                </a:solidFill>
                <a:effectLst>
                  <a:outerShdw blurRad="50800" dist="38100" dir="2700000" algn="tl" rotWithShape="0">
                    <a:prstClr val="black">
                      <a:alpha val="40000"/>
                    </a:prstClr>
                  </a:outerShdw>
                </a:effectLst>
              </a:rPr>
              <a:t>h whom one has a ‘personalized’ relationship and who one wants to maintain contact with</a:t>
            </a:r>
          </a:p>
        </p:txBody>
      </p:sp>
      <p:sp>
        <p:nvSpPr>
          <p:cNvPr id="13" name="TextBox 12"/>
          <p:cNvSpPr txBox="1"/>
          <p:nvPr/>
        </p:nvSpPr>
        <p:spPr>
          <a:xfrm>
            <a:off x="4860032" y="1052736"/>
            <a:ext cx="4032448" cy="2062103"/>
          </a:xfrm>
          <a:prstGeom prst="rect">
            <a:avLst/>
          </a:prstGeom>
          <a:noFill/>
        </p:spPr>
        <p:txBody>
          <a:bodyPr wrap="square" rtlCol="0">
            <a:spAutoFit/>
          </a:bodyPr>
          <a:lstStyle/>
          <a:p>
            <a:pPr algn="ctr"/>
            <a:r>
              <a:rPr lang="en-US" sz="1600" i="1" dirty="0">
                <a:solidFill>
                  <a:srgbClr val="DFB112"/>
                </a:solidFill>
                <a:effectLst>
                  <a:outerShdw blurRad="50800" dist="38100" dir="2700000" algn="tl" rotWithShape="0">
                    <a:prstClr val="black">
                      <a:alpha val="40000"/>
                    </a:prstClr>
                  </a:outerShdw>
                </a:effectLst>
              </a:rPr>
              <a:t>on average there are about 150 people in a personal full ‘active network’ </a:t>
            </a:r>
            <a:r>
              <a:rPr lang="mr-IN" sz="1600" i="1" dirty="0">
                <a:solidFill>
                  <a:srgbClr val="DFB112"/>
                </a:solidFill>
                <a:effectLst>
                  <a:outerShdw blurRad="50800" dist="38100" dir="2700000" algn="tl" rotWithShape="0">
                    <a:prstClr val="black">
                      <a:alpha val="40000"/>
                    </a:prstClr>
                  </a:outerShdw>
                </a:effectLst>
              </a:rPr>
              <a:t>–</a:t>
            </a:r>
            <a:r>
              <a:rPr lang="en-US" sz="1600" i="1" dirty="0">
                <a:solidFill>
                  <a:srgbClr val="DFB112"/>
                </a:solidFill>
                <a:effectLst>
                  <a:outerShdw blurRad="50800" dist="38100" dir="2700000" algn="tl" rotWithShape="0">
                    <a:prstClr val="black">
                      <a:alpha val="40000"/>
                    </a:prstClr>
                  </a:outerShdw>
                </a:effectLst>
              </a:rPr>
              <a:t> with a natural range of approximately 100-250; it correlates with pre-industrial village size &amp; earlier tribal size; the active network may well serve both territorial &amp; mate-access functions</a:t>
            </a:r>
          </a:p>
        </p:txBody>
      </p:sp>
      <p:sp>
        <p:nvSpPr>
          <p:cNvPr id="14" name="TextBox 13"/>
          <p:cNvSpPr txBox="1"/>
          <p:nvPr/>
        </p:nvSpPr>
        <p:spPr>
          <a:xfrm>
            <a:off x="3851920" y="5016078"/>
            <a:ext cx="5184576" cy="1323439"/>
          </a:xfrm>
          <a:prstGeom prst="rect">
            <a:avLst/>
          </a:prstGeom>
          <a:noFill/>
          <a:ln>
            <a:solidFill>
              <a:schemeClr val="accent1">
                <a:lumMod val="75000"/>
              </a:schemeClr>
            </a:solidFill>
            <a:prstDash val="dash"/>
            <a:bevel/>
          </a:ln>
        </p:spPr>
        <p:txBody>
          <a:bodyPr wrap="square" rtlCol="0">
            <a:spAutoFit/>
          </a:bodyPr>
          <a:lstStyle/>
          <a:p>
            <a:pPr algn="ctr"/>
            <a:r>
              <a:rPr lang="en-US" sz="1600" i="1" dirty="0">
                <a:solidFill>
                  <a:schemeClr val="accent1">
                    <a:lumMod val="75000"/>
                  </a:schemeClr>
                </a:solidFill>
                <a:effectLst>
                  <a:outerShdw blurRad="50800" dist="38100" dir="2700000" algn="tl" rotWithShape="0">
                    <a:prstClr val="black">
                      <a:alpha val="40000"/>
                    </a:prstClr>
                  </a:outerShdw>
                </a:effectLst>
              </a:rPr>
              <a:t>social identity theory (</a:t>
            </a:r>
            <a:r>
              <a:rPr lang="en-US" sz="1600" i="1" dirty="0" err="1">
                <a:solidFill>
                  <a:schemeClr val="accent1">
                    <a:lumMod val="75000"/>
                  </a:schemeClr>
                </a:solidFill>
                <a:effectLst>
                  <a:outerShdw blurRad="50800" dist="38100" dir="2700000" algn="tl" rotWithShape="0">
                    <a:prstClr val="black">
                      <a:alpha val="40000"/>
                    </a:prstClr>
                  </a:outerShdw>
                </a:effectLst>
              </a:rPr>
              <a:t>haslam</a:t>
            </a:r>
            <a:r>
              <a:rPr lang="en-US" sz="1600" i="1" dirty="0">
                <a:solidFill>
                  <a:schemeClr val="accent1">
                    <a:lumMod val="75000"/>
                  </a:schemeClr>
                </a:solidFill>
                <a:effectLst>
                  <a:outerShdw blurRad="50800" dist="38100" dir="2700000" algn="tl" rotWithShape="0">
                    <a:prstClr val="black">
                      <a:alpha val="40000"/>
                    </a:prstClr>
                  </a:outerShdw>
                </a:effectLst>
              </a:rPr>
              <a:t>, </a:t>
            </a:r>
            <a:r>
              <a:rPr lang="en-US" sz="1600" i="1" dirty="0" err="1">
                <a:solidFill>
                  <a:schemeClr val="accent1">
                    <a:lumMod val="75000"/>
                  </a:schemeClr>
                </a:solidFill>
                <a:effectLst>
                  <a:outerShdw blurRad="50800" dist="38100" dir="2700000" algn="tl" rotWithShape="0">
                    <a:prstClr val="black">
                      <a:alpha val="40000"/>
                    </a:prstClr>
                  </a:outerShdw>
                </a:effectLst>
              </a:rPr>
              <a:t>cruwys</a:t>
            </a:r>
            <a:r>
              <a:rPr lang="en-US" sz="1600" i="1" dirty="0">
                <a:solidFill>
                  <a:schemeClr val="accent1">
                    <a:lumMod val="75000"/>
                  </a:schemeClr>
                </a:solidFill>
                <a:effectLst>
                  <a:outerShdw blurRad="50800" dist="38100" dir="2700000" algn="tl" rotWithShape="0">
                    <a:prstClr val="black">
                      <a:alpha val="40000"/>
                    </a:prstClr>
                  </a:outerShdw>
                </a:effectLst>
              </a:rPr>
              <a:t>, et al) highlights the considerable health gains obtainable through identification &amp; participation  with a variety of groups, that may be populated by acquaintances rather than friends</a:t>
            </a:r>
          </a:p>
        </p:txBody>
      </p:sp>
      <p:cxnSp>
        <p:nvCxnSpPr>
          <p:cNvPr id="15" name="Straight Arrow Connector 14"/>
          <p:cNvCxnSpPr/>
          <p:nvPr/>
        </p:nvCxnSpPr>
        <p:spPr>
          <a:xfrm flipH="1">
            <a:off x="2051720" y="3861048"/>
            <a:ext cx="2304256" cy="1656184"/>
          </a:xfrm>
          <a:prstGeom prst="straightConnector1">
            <a:avLst/>
          </a:prstGeom>
          <a:ln w="28575" cmpd="sng">
            <a:prstDash val="lgDash"/>
            <a:headEnd type="arrow"/>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971600" y="5445224"/>
            <a:ext cx="1512168" cy="830997"/>
          </a:xfrm>
          <a:prstGeom prst="rect">
            <a:avLst/>
          </a:prstGeom>
          <a:noFill/>
        </p:spPr>
        <p:txBody>
          <a:bodyPr wrap="square" rtlCol="0">
            <a:spAutoFit/>
          </a:bodyPr>
          <a:lstStyle/>
          <a:p>
            <a:pPr algn="ctr"/>
            <a:r>
              <a:rPr lang="en-US" sz="1600" i="1" dirty="0">
                <a:solidFill>
                  <a:srgbClr val="FFFFCC"/>
                </a:solidFill>
                <a:effectLst>
                  <a:outerShdw blurRad="50800" dist="38100" dir="2700000" algn="tl" rotWithShape="0">
                    <a:prstClr val="black">
                      <a:alpha val="40000"/>
                    </a:prstClr>
                  </a:outerShdw>
                </a:effectLst>
              </a:rPr>
              <a:t>0 </a:t>
            </a:r>
            <a:r>
              <a:rPr lang="en-GB" sz="1600" i="1" dirty="0">
                <a:solidFill>
                  <a:srgbClr val="FFFFCC"/>
                </a:solidFill>
                <a:effectLst>
                  <a:outerShdw blurRad="50800" dist="38100" dir="2700000" algn="tl" rotWithShape="0">
                    <a:prstClr val="black">
                      <a:alpha val="40000"/>
                    </a:prstClr>
                  </a:outerShdw>
                </a:effectLst>
              </a:rPr>
              <a:t>=</a:t>
            </a:r>
            <a:r>
              <a:rPr lang="en-US" sz="1600" i="1" dirty="0">
                <a:solidFill>
                  <a:srgbClr val="FFFFCC"/>
                </a:solidFill>
                <a:effectLst>
                  <a:outerShdw blurRad="50800" dist="38100" dir="2700000" algn="tl" rotWithShape="0">
                    <a:prstClr val="black">
                      <a:alpha val="40000"/>
                    </a:prstClr>
                  </a:outerShdw>
                </a:effectLst>
              </a:rPr>
              <a:t> </a:t>
            </a:r>
          </a:p>
          <a:p>
            <a:pPr algn="ctr"/>
            <a:r>
              <a:rPr lang="en-US" sz="1600" i="1" dirty="0">
                <a:solidFill>
                  <a:srgbClr val="FFFFCC"/>
                </a:solidFill>
                <a:effectLst>
                  <a:outerShdw blurRad="50800" dist="38100" dir="2700000" algn="tl" rotWithShape="0">
                    <a:prstClr val="black">
                      <a:alpha val="40000"/>
                    </a:prstClr>
                  </a:outerShdw>
                </a:effectLst>
              </a:rPr>
              <a:t>emotionally neutral</a:t>
            </a:r>
          </a:p>
        </p:txBody>
      </p:sp>
      <p:sp>
        <p:nvSpPr>
          <p:cNvPr id="17" name="TextBox 16"/>
          <p:cNvSpPr txBox="1"/>
          <p:nvPr/>
        </p:nvSpPr>
        <p:spPr>
          <a:xfrm>
            <a:off x="3563888" y="3933056"/>
            <a:ext cx="1872208" cy="830997"/>
          </a:xfrm>
          <a:prstGeom prst="rect">
            <a:avLst/>
          </a:prstGeom>
          <a:noFill/>
        </p:spPr>
        <p:txBody>
          <a:bodyPr wrap="square" rtlCol="0">
            <a:spAutoFit/>
          </a:bodyPr>
          <a:lstStyle/>
          <a:p>
            <a:pPr algn="ctr"/>
            <a:r>
              <a:rPr lang="en-US" sz="1600" i="1" dirty="0">
                <a:solidFill>
                  <a:srgbClr val="FFFFCC"/>
                </a:solidFill>
                <a:effectLst>
                  <a:outerShdw blurRad="50800" dist="38100" dir="2700000" algn="tl" rotWithShape="0">
                    <a:prstClr val="black">
                      <a:alpha val="40000"/>
                    </a:prstClr>
                  </a:outerShdw>
                </a:effectLst>
              </a:rPr>
              <a:t>10 </a:t>
            </a:r>
            <a:r>
              <a:rPr lang="en-GB" sz="1600" i="1" dirty="0">
                <a:solidFill>
                  <a:srgbClr val="FFFFCC"/>
                </a:solidFill>
                <a:effectLst>
                  <a:outerShdw blurRad="50800" dist="38100" dir="2700000" algn="tl" rotWithShape="0">
                    <a:prstClr val="black">
                      <a:alpha val="40000"/>
                    </a:prstClr>
                  </a:outerShdw>
                </a:effectLst>
              </a:rPr>
              <a:t>=</a:t>
            </a:r>
            <a:r>
              <a:rPr lang="en-US" sz="1600" i="1" dirty="0">
                <a:solidFill>
                  <a:srgbClr val="FFFFCC"/>
                </a:solidFill>
                <a:effectLst>
                  <a:outerShdw blurRad="50800" dist="38100" dir="2700000" algn="tl" rotWithShape="0">
                    <a:prstClr val="black">
                      <a:alpha val="40000"/>
                    </a:prstClr>
                  </a:outerShdw>
                </a:effectLst>
              </a:rPr>
              <a:t> </a:t>
            </a:r>
          </a:p>
          <a:p>
            <a:pPr algn="ctr"/>
            <a:r>
              <a:rPr lang="en-US" sz="1600" i="1" dirty="0">
                <a:solidFill>
                  <a:srgbClr val="FFFFCC"/>
                </a:solidFill>
                <a:effectLst>
                  <a:outerShdw blurRad="50800" dist="38100" dir="2700000" algn="tl" rotWithShape="0">
                    <a:prstClr val="black">
                      <a:alpha val="40000"/>
                    </a:prstClr>
                  </a:outerShdw>
                </a:effectLst>
              </a:rPr>
              <a:t>intensely   close/intimate</a:t>
            </a:r>
          </a:p>
        </p:txBody>
      </p:sp>
      <p:sp>
        <p:nvSpPr>
          <p:cNvPr id="18" name="TextBox 17"/>
          <p:cNvSpPr txBox="1"/>
          <p:nvPr/>
        </p:nvSpPr>
        <p:spPr>
          <a:xfrm>
            <a:off x="0" y="3068960"/>
            <a:ext cx="3491880" cy="2062103"/>
          </a:xfrm>
          <a:prstGeom prst="rect">
            <a:avLst/>
          </a:prstGeom>
          <a:noFill/>
        </p:spPr>
        <p:txBody>
          <a:bodyPr wrap="square" rtlCol="0">
            <a:spAutoFit/>
          </a:bodyPr>
          <a:lstStyle/>
          <a:p>
            <a:pPr algn="ctr"/>
            <a:r>
              <a:rPr lang="en-US" sz="1600" i="1" dirty="0">
                <a:solidFill>
                  <a:srgbClr val="FFFFCC"/>
                </a:solidFill>
                <a:effectLst>
                  <a:outerShdw blurRad="50800" dist="38100" dir="2700000" algn="tl" rotWithShape="0">
                    <a:prstClr val="black">
                      <a:alpha val="40000"/>
                    </a:prstClr>
                  </a:outerShdw>
                </a:effectLst>
              </a:rPr>
              <a:t>successive network layers increase in numbers by a factor of about 3, and tend to involve relationships that demand less time investment to maintain &amp; that are less emotionally close </a:t>
            </a:r>
            <a:r>
              <a:rPr lang="mr-IN" sz="1600" i="1" dirty="0">
                <a:solidFill>
                  <a:srgbClr val="FFFFCC"/>
                </a:solidFill>
                <a:effectLst>
                  <a:outerShdw blurRad="50800" dist="38100" dir="2700000" algn="tl" rotWithShape="0">
                    <a:prstClr val="black">
                      <a:alpha val="40000"/>
                    </a:prstClr>
                  </a:outerShdw>
                </a:effectLst>
              </a:rPr>
              <a:t>–</a:t>
            </a:r>
            <a:r>
              <a:rPr lang="en-US" sz="1600" i="1" dirty="0">
                <a:solidFill>
                  <a:srgbClr val="FFFFCC"/>
                </a:solidFill>
                <a:effectLst>
                  <a:outerShdw blurRad="50800" dist="38100" dir="2700000" algn="tl" rotWithShape="0">
                    <a:prstClr val="black">
                      <a:alpha val="40000"/>
                    </a:prstClr>
                  </a:outerShdw>
                </a:effectLst>
              </a:rPr>
              <a:t> however different layers respond </a:t>
            </a:r>
            <a:r>
              <a:rPr lang="en-US" sz="1600" i="1">
                <a:solidFill>
                  <a:srgbClr val="FFFFCC"/>
                </a:solidFill>
                <a:effectLst>
                  <a:outerShdw blurRad="50800" dist="38100" dir="2700000" algn="tl" rotWithShape="0">
                    <a:prstClr val="black">
                      <a:alpha val="40000"/>
                    </a:prstClr>
                  </a:outerShdw>
                </a:effectLst>
              </a:rPr>
              <a:t>to different needs</a:t>
            </a:r>
            <a:endParaRPr lang="en-US" sz="1600" i="1" dirty="0">
              <a:solidFill>
                <a:srgbClr val="FFFFCC"/>
              </a:solidFill>
              <a:effectLst>
                <a:outerShdw blurRad="50800" dist="38100" dir="2700000" algn="tl" rotWithShape="0">
                  <a:prstClr val="black">
                    <a:alpha val="40000"/>
                  </a:prstClr>
                </a:outerShdw>
              </a:effectLst>
            </a:endParaRPr>
          </a:p>
        </p:txBody>
      </p:sp>
      <p:sp>
        <p:nvSpPr>
          <p:cNvPr id="19" name="TextBox 18"/>
          <p:cNvSpPr txBox="1"/>
          <p:nvPr/>
        </p:nvSpPr>
        <p:spPr>
          <a:xfrm>
            <a:off x="5364088" y="3431902"/>
            <a:ext cx="3456384" cy="1077218"/>
          </a:xfrm>
          <a:prstGeom prst="rect">
            <a:avLst/>
          </a:prstGeom>
          <a:noFill/>
        </p:spPr>
        <p:txBody>
          <a:bodyPr wrap="square" rtlCol="0">
            <a:spAutoFit/>
          </a:bodyPr>
          <a:lstStyle/>
          <a:p>
            <a:pPr algn="ctr"/>
            <a:r>
              <a:rPr lang="en-US" sz="1600" i="1" dirty="0">
                <a:solidFill>
                  <a:srgbClr val="C4E670"/>
                </a:solidFill>
                <a:effectLst>
                  <a:outerShdw blurRad="50800" dist="38100" dir="2700000" algn="tl" rotWithShape="0">
                    <a:prstClr val="black">
                      <a:alpha val="40000"/>
                    </a:prstClr>
                  </a:outerShdw>
                </a:effectLst>
              </a:rPr>
              <a:t>the smaller </a:t>
            </a:r>
            <a:r>
              <a:rPr lang="mr-IN" sz="1600" i="1" dirty="0">
                <a:solidFill>
                  <a:srgbClr val="C4E670"/>
                </a:solidFill>
                <a:effectLst>
                  <a:outerShdw blurRad="50800" dist="38100" dir="2700000" algn="tl" rotWithShape="0">
                    <a:prstClr val="black">
                      <a:alpha val="40000"/>
                    </a:prstClr>
                  </a:outerShdw>
                </a:effectLst>
              </a:rPr>
              <a:t>–</a:t>
            </a:r>
            <a:r>
              <a:rPr lang="en-US" sz="1600" i="1" dirty="0">
                <a:solidFill>
                  <a:srgbClr val="C4E670"/>
                </a:solidFill>
                <a:effectLst>
                  <a:outerShdw blurRad="50800" dist="38100" dir="2700000" algn="tl" rotWithShape="0">
                    <a:prstClr val="black">
                      <a:alpha val="40000"/>
                    </a:prstClr>
                  </a:outerShdw>
                </a:effectLst>
              </a:rPr>
              <a:t> approximately 50 sized </a:t>
            </a:r>
            <a:r>
              <a:rPr lang="mr-IN" sz="1600" i="1" dirty="0">
                <a:solidFill>
                  <a:srgbClr val="C4E670"/>
                </a:solidFill>
                <a:effectLst>
                  <a:outerShdw blurRad="50800" dist="38100" dir="2700000" algn="tl" rotWithShape="0">
                    <a:prstClr val="black">
                      <a:alpha val="40000"/>
                    </a:prstClr>
                  </a:outerShdw>
                </a:effectLst>
              </a:rPr>
              <a:t>–</a:t>
            </a:r>
            <a:r>
              <a:rPr lang="en-US" sz="1600" i="1" dirty="0">
                <a:solidFill>
                  <a:srgbClr val="C4E670"/>
                </a:solidFill>
                <a:effectLst>
                  <a:outerShdw blurRad="50800" dist="38100" dir="2700000" algn="tl" rotWithShape="0">
                    <a:prstClr val="black">
                      <a:alpha val="40000"/>
                    </a:prstClr>
                  </a:outerShdw>
                </a:effectLst>
              </a:rPr>
              <a:t> affinity or foraging group probably primarily has an anti-predation function</a:t>
            </a:r>
          </a:p>
        </p:txBody>
      </p:sp>
    </p:spTree>
    <p:extLst>
      <p:ext uri="{BB962C8B-B14F-4D97-AF65-F5344CB8AC3E}">
        <p14:creationId xmlns:p14="http://schemas.microsoft.com/office/powerpoint/2010/main" val="247591950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72008" y="44624"/>
            <a:ext cx="9036496" cy="710952"/>
          </a:xfrm>
        </p:spPr>
        <p:txBody>
          <a:bodyPr lIns="92075" tIns="46038" rIns="92075" bIns="46038" anchor="b"/>
          <a:lstStyle/>
          <a:p>
            <a:pPr eaLnBrk="1" hangingPunct="1">
              <a:defRPr/>
            </a:pPr>
            <a:r>
              <a:rPr lang="en-US" sz="4000" dirty="0"/>
              <a:t>closeness varies by network layer</a:t>
            </a:r>
          </a:p>
        </p:txBody>
      </p:sp>
      <p:pic>
        <p:nvPicPr>
          <p:cNvPr id="3" name="Picture 2"/>
          <p:cNvPicPr>
            <a:picLocks noChangeAspect="1"/>
          </p:cNvPicPr>
          <p:nvPr/>
        </p:nvPicPr>
        <p:blipFill>
          <a:blip r:embed="rId2"/>
          <a:stretch>
            <a:fillRect/>
          </a:stretch>
        </p:blipFill>
        <p:spPr>
          <a:xfrm>
            <a:off x="468809" y="908720"/>
            <a:ext cx="8182099" cy="5832648"/>
          </a:xfrm>
          <a:prstGeom prst="rect">
            <a:avLst/>
          </a:prstGeom>
        </p:spPr>
      </p:pic>
      <p:sp>
        <p:nvSpPr>
          <p:cNvPr id="8" name="TextBox 7"/>
          <p:cNvSpPr txBox="1"/>
          <p:nvPr/>
        </p:nvSpPr>
        <p:spPr>
          <a:xfrm>
            <a:off x="7092280" y="1916832"/>
            <a:ext cx="1656184" cy="738664"/>
          </a:xfrm>
          <a:prstGeom prst="rect">
            <a:avLst/>
          </a:prstGeom>
          <a:noFill/>
        </p:spPr>
        <p:txBody>
          <a:bodyPr wrap="square" rtlCol="0">
            <a:spAutoFit/>
          </a:bodyPr>
          <a:lstStyle/>
          <a:p>
            <a:pPr algn="ctr"/>
            <a:r>
              <a:rPr lang="en-US" sz="1400" dirty="0">
                <a:solidFill>
                  <a:schemeClr val="bg1"/>
                </a:solidFill>
              </a:rPr>
              <a:t>Sutcliffe, Dunbar et al, 2012</a:t>
            </a:r>
          </a:p>
        </p:txBody>
      </p:sp>
    </p:spTree>
    <p:extLst>
      <p:ext uri="{BB962C8B-B14F-4D97-AF65-F5344CB8AC3E}">
        <p14:creationId xmlns:p14="http://schemas.microsoft.com/office/powerpoint/2010/main" val="373323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6512" y="44624"/>
            <a:ext cx="9289032" cy="710952"/>
          </a:xfrm>
        </p:spPr>
        <p:txBody>
          <a:bodyPr lIns="92075" tIns="46038" rIns="92075" bIns="46038" anchor="b"/>
          <a:lstStyle/>
          <a:p>
            <a:pPr eaLnBrk="1" hangingPunct="1">
              <a:defRPr/>
            </a:pPr>
            <a:r>
              <a:rPr lang="en-US" sz="4000" dirty="0"/>
              <a:t>how spend our social time budget?</a:t>
            </a:r>
          </a:p>
        </p:txBody>
      </p:sp>
      <p:pic>
        <p:nvPicPr>
          <p:cNvPr id="2" name="Picture 1"/>
          <p:cNvPicPr>
            <a:picLocks noChangeAspect="1"/>
          </p:cNvPicPr>
          <p:nvPr/>
        </p:nvPicPr>
        <p:blipFill>
          <a:blip r:embed="rId2"/>
          <a:stretch>
            <a:fillRect/>
          </a:stretch>
        </p:blipFill>
        <p:spPr>
          <a:xfrm>
            <a:off x="683568" y="836711"/>
            <a:ext cx="7733966" cy="5958957"/>
          </a:xfrm>
          <a:prstGeom prst="rect">
            <a:avLst/>
          </a:prstGeom>
        </p:spPr>
      </p:pic>
      <p:sp>
        <p:nvSpPr>
          <p:cNvPr id="7" name="TextBox 6"/>
          <p:cNvSpPr txBox="1"/>
          <p:nvPr/>
        </p:nvSpPr>
        <p:spPr>
          <a:xfrm>
            <a:off x="6876256" y="3050376"/>
            <a:ext cx="1368152" cy="738664"/>
          </a:xfrm>
          <a:prstGeom prst="rect">
            <a:avLst/>
          </a:prstGeom>
          <a:noFill/>
        </p:spPr>
        <p:txBody>
          <a:bodyPr wrap="square" rtlCol="0">
            <a:spAutoFit/>
          </a:bodyPr>
          <a:lstStyle/>
          <a:p>
            <a:pPr algn="ctr"/>
            <a:r>
              <a:rPr lang="en-US" sz="1400" dirty="0">
                <a:solidFill>
                  <a:schemeClr val="bg1"/>
                </a:solidFill>
              </a:rPr>
              <a:t>Sutcliffe, Dunbar et al, 2012</a:t>
            </a:r>
          </a:p>
        </p:txBody>
      </p:sp>
      <p:sp>
        <p:nvSpPr>
          <p:cNvPr id="9" name="TextBox 8"/>
          <p:cNvSpPr txBox="1"/>
          <p:nvPr/>
        </p:nvSpPr>
        <p:spPr>
          <a:xfrm>
            <a:off x="683568" y="978113"/>
            <a:ext cx="1368152" cy="938719"/>
          </a:xfrm>
          <a:prstGeom prst="rect">
            <a:avLst/>
          </a:prstGeom>
          <a:noFill/>
        </p:spPr>
        <p:txBody>
          <a:bodyPr wrap="square" rtlCol="0">
            <a:spAutoFit/>
          </a:bodyPr>
          <a:lstStyle/>
          <a:p>
            <a:pPr algn="ctr"/>
            <a:r>
              <a:rPr lang="en-US" sz="1100" dirty="0">
                <a:solidFill>
                  <a:schemeClr val="bg1"/>
                </a:solidFill>
              </a:rPr>
              <a:t>cross-cultural studies suggest a typical social time budget of ~3.5 </a:t>
            </a:r>
            <a:r>
              <a:rPr lang="en-US" sz="1100" dirty="0" err="1">
                <a:solidFill>
                  <a:schemeClr val="bg1"/>
                </a:solidFill>
              </a:rPr>
              <a:t>hr</a:t>
            </a:r>
            <a:r>
              <a:rPr lang="en-US" sz="1100" dirty="0">
                <a:solidFill>
                  <a:schemeClr val="bg1"/>
                </a:solidFill>
              </a:rPr>
              <a:t> per day</a:t>
            </a:r>
          </a:p>
        </p:txBody>
      </p:sp>
    </p:spTree>
    <p:extLst>
      <p:ext uri="{BB962C8B-B14F-4D97-AF65-F5344CB8AC3E}">
        <p14:creationId xmlns:p14="http://schemas.microsoft.com/office/powerpoint/2010/main" val="464078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86070" y="-27384"/>
            <a:ext cx="7608373" cy="1143000"/>
          </a:xfrm>
        </p:spPr>
        <p:txBody>
          <a:bodyPr lIns="92075" tIns="46038" rIns="92075" bIns="46038"/>
          <a:lstStyle/>
          <a:p>
            <a:pPr eaLnBrk="1" hangingPunct="1">
              <a:defRPr/>
            </a:pPr>
            <a:r>
              <a:rPr lang="en-US" sz="4000" dirty="0">
                <a:latin typeface="Tahoma" charset="0"/>
              </a:rPr>
              <a:t>metaphors &amp; mechanisms</a:t>
            </a:r>
            <a:endParaRPr lang="en-US" sz="4000" dirty="0">
              <a:latin typeface="Tahoma" charset="0"/>
              <a:cs typeface="+mj-cs"/>
            </a:endParaRPr>
          </a:p>
        </p:txBody>
      </p:sp>
      <p:sp>
        <p:nvSpPr>
          <p:cNvPr id="4099" name="Rectangle 3"/>
          <p:cNvSpPr>
            <a:spLocks noGrp="1" noChangeArrowheads="1"/>
          </p:cNvSpPr>
          <p:nvPr>
            <p:ph type="body" sz="half" idx="2"/>
          </p:nvPr>
        </p:nvSpPr>
        <p:spPr>
          <a:xfrm>
            <a:off x="1313892" y="1124744"/>
            <a:ext cx="6786500" cy="3240360"/>
          </a:xfrm>
        </p:spPr>
        <p:txBody>
          <a:bodyPr/>
          <a:lstStyle/>
          <a:p>
            <a:pPr marL="486000" indent="-522000" eaLnBrk="1" hangingPunct="1">
              <a:lnSpc>
                <a:spcPct val="90000"/>
              </a:lnSpc>
              <a:buSzPct val="100000"/>
              <a:buFont typeface="Wingdings" charset="2"/>
              <a:buChar char="Ø"/>
              <a:defRPr/>
            </a:pPr>
            <a:r>
              <a:rPr lang="en-GB" sz="3600" dirty="0">
                <a:latin typeface="Tahoma" charset="0"/>
                <a:cs typeface="+mn-cs"/>
              </a:rPr>
              <a:t>mountain: - </a:t>
            </a:r>
            <a:r>
              <a:rPr lang="en-GB" dirty="0">
                <a:latin typeface="Tahoma" charset="0"/>
                <a:cs typeface="+mn-cs"/>
              </a:rPr>
              <a:t>5, 15, 50, 150 -</a:t>
            </a:r>
          </a:p>
          <a:p>
            <a:pPr marL="0" indent="0" eaLnBrk="1" hangingPunct="1">
              <a:lnSpc>
                <a:spcPct val="90000"/>
              </a:lnSpc>
              <a:buSzPct val="100000"/>
              <a:buNone/>
              <a:defRPr/>
            </a:pPr>
            <a:endParaRPr lang="en-GB" sz="1200" dirty="0">
              <a:latin typeface="Tahoma" charset="0"/>
            </a:endParaRPr>
          </a:p>
          <a:p>
            <a:pPr marL="486000" indent="-522000" eaLnBrk="1" hangingPunct="1">
              <a:lnSpc>
                <a:spcPct val="90000"/>
              </a:lnSpc>
              <a:buSzPct val="100000"/>
              <a:buFont typeface="Wingdings" charset="2"/>
              <a:buChar char="Ø"/>
              <a:defRPr/>
            </a:pPr>
            <a:r>
              <a:rPr lang="en-GB" sz="3600" dirty="0">
                <a:latin typeface="Tahoma" charset="0"/>
                <a:cs typeface="+mn-cs"/>
              </a:rPr>
              <a:t>food:  </a:t>
            </a:r>
            <a:r>
              <a:rPr lang="en-GB" dirty="0">
                <a:latin typeface="Tahoma" charset="0"/>
              </a:rPr>
              <a:t>well balanced ‘diet’</a:t>
            </a:r>
            <a:endParaRPr lang="en-GB" sz="3600" dirty="0">
              <a:latin typeface="Tahoma" charset="0"/>
              <a:cs typeface="+mn-cs"/>
            </a:endParaRPr>
          </a:p>
          <a:p>
            <a:pPr marL="0" indent="0" eaLnBrk="1" hangingPunct="1">
              <a:lnSpc>
                <a:spcPct val="90000"/>
              </a:lnSpc>
              <a:buSzPct val="100000"/>
              <a:buNone/>
              <a:defRPr/>
            </a:pPr>
            <a:endParaRPr lang="en-GB" sz="1200" dirty="0">
              <a:latin typeface="Tahoma" charset="0"/>
            </a:endParaRPr>
          </a:p>
          <a:p>
            <a:pPr marL="486000" indent="-522000" eaLnBrk="1" hangingPunct="1">
              <a:lnSpc>
                <a:spcPct val="90000"/>
              </a:lnSpc>
              <a:buSzPct val="100000"/>
              <a:buFont typeface="Wingdings" charset="2"/>
              <a:buChar char="Ø"/>
              <a:defRPr/>
            </a:pPr>
            <a:r>
              <a:rPr lang="en-GB" sz="3600" dirty="0">
                <a:latin typeface="Tahoma" charset="0"/>
                <a:cs typeface="+mn-cs"/>
              </a:rPr>
              <a:t>garden:  </a:t>
            </a:r>
            <a:r>
              <a:rPr lang="en-GB" dirty="0">
                <a:latin typeface="Tahoma" charset="0"/>
              </a:rPr>
              <a:t>regular ‘watering’</a:t>
            </a:r>
          </a:p>
          <a:p>
            <a:pPr marL="0" indent="0" eaLnBrk="1" hangingPunct="1">
              <a:lnSpc>
                <a:spcPct val="90000"/>
              </a:lnSpc>
              <a:buSzPct val="100000"/>
              <a:buNone/>
              <a:defRPr/>
            </a:pPr>
            <a:endParaRPr lang="en-GB" sz="1200" dirty="0">
              <a:latin typeface="Tahoma" charset="0"/>
              <a:cs typeface="+mn-cs"/>
            </a:endParaRPr>
          </a:p>
          <a:p>
            <a:pPr marL="486000" indent="-522000" eaLnBrk="1" hangingPunct="1">
              <a:lnSpc>
                <a:spcPct val="90000"/>
              </a:lnSpc>
              <a:buSzPct val="100000"/>
              <a:buFont typeface="Wingdings" charset="2"/>
              <a:buChar char="Ø"/>
              <a:defRPr/>
            </a:pPr>
            <a:r>
              <a:rPr lang="en-GB" sz="3600" dirty="0">
                <a:latin typeface="Tahoma" charset="0"/>
              </a:rPr>
              <a:t>music:  how play together</a:t>
            </a:r>
            <a:endParaRPr lang="en-GB" sz="3600" dirty="0">
              <a:latin typeface="Tahoma" charset="0"/>
              <a:cs typeface="+mn-cs"/>
            </a:endParaRPr>
          </a:p>
        </p:txBody>
      </p:sp>
      <p:sp>
        <p:nvSpPr>
          <p:cNvPr id="4100" name="Line 4"/>
          <p:cNvSpPr>
            <a:spLocks noChangeShapeType="1"/>
          </p:cNvSpPr>
          <p:nvPr/>
        </p:nvSpPr>
        <p:spPr bwMode="auto">
          <a:xfrm>
            <a:off x="1466056" y="4653136"/>
            <a:ext cx="6248400" cy="0"/>
          </a:xfrm>
          <a:prstGeom prst="line">
            <a:avLst/>
          </a:prstGeom>
          <a:noFill/>
          <a:ln w="47625">
            <a:solidFill>
              <a:schemeClr val="folHlink"/>
            </a:solidFill>
            <a:prstDash val="lgDash"/>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101" name="Text Box 5"/>
          <p:cNvSpPr txBox="1">
            <a:spLocks noChangeArrowheads="1"/>
          </p:cNvSpPr>
          <p:nvPr/>
        </p:nvSpPr>
        <p:spPr bwMode="auto">
          <a:xfrm>
            <a:off x="72009" y="5016078"/>
            <a:ext cx="9036495"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400">
                <a:solidFill>
                  <a:schemeClr val="tx1"/>
                </a:solidFill>
                <a:latin typeface="Tahoma" charset="0"/>
                <a:ea typeface="ＭＳ Ｐゴシック" charset="0"/>
              </a:defRPr>
            </a:lvl1pPr>
            <a:lvl2pPr marL="742950" indent="-285750">
              <a:defRPr sz="1400">
                <a:solidFill>
                  <a:schemeClr val="tx1"/>
                </a:solidFill>
                <a:latin typeface="Tahoma" charset="0"/>
                <a:ea typeface="ＭＳ Ｐゴシック" charset="0"/>
              </a:defRPr>
            </a:lvl2pPr>
            <a:lvl3pPr marL="1143000" indent="-228600">
              <a:defRPr sz="1400">
                <a:solidFill>
                  <a:schemeClr val="tx1"/>
                </a:solidFill>
                <a:latin typeface="Tahoma" charset="0"/>
                <a:ea typeface="ＭＳ Ｐゴシック" charset="0"/>
              </a:defRPr>
            </a:lvl3pPr>
            <a:lvl4pPr marL="1600200" indent="-228600">
              <a:defRPr sz="1400">
                <a:solidFill>
                  <a:schemeClr val="tx1"/>
                </a:solidFill>
                <a:latin typeface="Tahoma" charset="0"/>
                <a:ea typeface="ＭＳ Ｐゴシック" charset="0"/>
              </a:defRPr>
            </a:lvl4pPr>
            <a:lvl5pPr marL="2057400" indent="-22860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algn="ctr">
              <a:defRPr/>
            </a:pPr>
            <a:r>
              <a:rPr lang="en-US" sz="3200" dirty="0">
                <a:effectLst>
                  <a:outerShdw blurRad="50800" dist="38100" dir="2700000" algn="tl" rotWithShape="0">
                    <a:prstClr val="black">
                      <a:alpha val="40000"/>
                    </a:prstClr>
                  </a:outerShdw>
                </a:effectLst>
              </a:rPr>
              <a:t>attachment    </a:t>
            </a:r>
            <a:r>
              <a:rPr lang="en-US" sz="3200" dirty="0" err="1">
                <a:effectLst>
                  <a:outerShdw blurRad="50800" dist="38100" dir="2700000" algn="tl" rotWithShape="0">
                    <a:prstClr val="black">
                      <a:alpha val="40000"/>
                    </a:prstClr>
                  </a:outerShdw>
                </a:effectLst>
              </a:rPr>
              <a:t>mentalising</a:t>
            </a:r>
            <a:r>
              <a:rPr lang="en-US" sz="3200" dirty="0">
                <a:effectLst>
                  <a:outerShdw blurRad="50800" dist="38100" dir="2700000" algn="tl" rotWithShape="0">
                    <a:prstClr val="black">
                      <a:alpha val="40000"/>
                    </a:prstClr>
                  </a:outerShdw>
                </a:effectLst>
              </a:rPr>
              <a:t>    memory</a:t>
            </a:r>
          </a:p>
          <a:p>
            <a:pPr algn="ctr">
              <a:defRPr/>
            </a:pPr>
            <a:r>
              <a:rPr lang="en-US" sz="3200" dirty="0">
                <a:effectLst>
                  <a:outerShdw blurRad="50800" dist="38100" dir="2700000" algn="tl" rotWithShape="0">
                    <a:prstClr val="black">
                      <a:alpha val="40000"/>
                    </a:prstClr>
                  </a:outerShdw>
                </a:effectLst>
              </a:rPr>
              <a:t>mu-opioids     orbital </a:t>
            </a:r>
            <a:r>
              <a:rPr lang="en-US" sz="3200" dirty="0" err="1">
                <a:effectLst>
                  <a:outerShdw blurRad="50800" dist="38100" dir="2700000" algn="tl" rotWithShape="0">
                    <a:prstClr val="black">
                      <a:alpha val="40000"/>
                    </a:prstClr>
                  </a:outerShdw>
                </a:effectLst>
              </a:rPr>
              <a:t>pfc</a:t>
            </a:r>
            <a:r>
              <a:rPr lang="en-US" sz="3200" dirty="0">
                <a:effectLst>
                  <a:outerShdw blurRad="50800" dist="38100" dir="2700000" algn="tl" rotWithShape="0">
                    <a:prstClr val="black">
                      <a:alpha val="40000"/>
                    </a:prstClr>
                  </a:outerShdw>
                </a:effectLst>
              </a:rPr>
              <a:t>      capacity</a:t>
            </a:r>
            <a:endParaRPr lang="en-GB" sz="3200" dirty="0">
              <a:effectLst>
                <a:outerShdw blurRad="50800" dist="38100" dir="2700000" algn="tl" rotWithShape="0">
                  <a:prstClr val="black">
                    <a:alpha val="40000"/>
                  </a:prstClr>
                </a:outerShdw>
              </a:effectLst>
            </a:endParaRPr>
          </a:p>
        </p:txBody>
      </p:sp>
      <p:sp>
        <p:nvSpPr>
          <p:cNvPr id="6" name="Line 4"/>
          <p:cNvSpPr>
            <a:spLocks noChangeShapeType="1"/>
          </p:cNvSpPr>
          <p:nvPr/>
        </p:nvSpPr>
        <p:spPr bwMode="auto">
          <a:xfrm>
            <a:off x="1466056" y="6453336"/>
            <a:ext cx="6248400"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379964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a:t>areas we aim to explore </a:t>
            </a:r>
          </a:p>
        </p:txBody>
      </p:sp>
      <p:sp>
        <p:nvSpPr>
          <p:cNvPr id="147459" name="Rectangle 3"/>
          <p:cNvSpPr>
            <a:spLocks noGrp="1" noRot="1" noChangeArrowheads="1"/>
          </p:cNvSpPr>
          <p:nvPr>
            <p:ph type="body" sz="half" idx="3"/>
          </p:nvPr>
        </p:nvSpPr>
        <p:spPr>
          <a:xfrm>
            <a:off x="3419872" y="1124744"/>
            <a:ext cx="5616624" cy="5256584"/>
          </a:xfrm>
        </p:spPr>
        <p:txBody>
          <a:bodyPr lIns="92075" tIns="46038" rIns="92075" bIns="46038"/>
          <a:lstStyle/>
          <a:p>
            <a:pPr marL="447675" indent="-447675" eaLnBrk="1" hangingPunct="1">
              <a:lnSpc>
                <a:spcPct val="90000"/>
              </a:lnSpc>
              <a:buSzPct val="110000"/>
              <a:buFont typeface="Wingdings" pitchFamily="2" charset="2"/>
              <a:buChar char="Ø"/>
              <a:defRPr/>
            </a:pPr>
            <a:r>
              <a:rPr lang="en-US" sz="2600" dirty="0"/>
              <a:t>close relationships are so crucial for psychological &amp; physical health &amp; wellbeing</a:t>
            </a:r>
          </a:p>
          <a:p>
            <a:pPr marL="447675" indent="-447675" eaLnBrk="1" hangingPunct="1">
              <a:lnSpc>
                <a:spcPct val="90000"/>
              </a:lnSpc>
              <a:buClr>
                <a:srgbClr val="CC66FF"/>
              </a:buClr>
              <a:buSzPct val="110000"/>
              <a:buFont typeface="Wingdings 2" pitchFamily="18" charset="2"/>
              <a:buNone/>
              <a:defRPr/>
            </a:pPr>
            <a:endParaRPr lang="en-US" sz="600" i="1" dirty="0"/>
          </a:p>
          <a:p>
            <a:pPr marL="447675" indent="-447675" eaLnBrk="1" hangingPunct="1">
              <a:lnSpc>
                <a:spcPct val="90000"/>
              </a:lnSpc>
              <a:buSzPct val="110000"/>
              <a:buFont typeface="Wingdings" pitchFamily="2" charset="2"/>
              <a:buChar char="Ø"/>
              <a:defRPr/>
            </a:pPr>
            <a:r>
              <a:rPr lang="en-US" sz="2600" dirty="0"/>
              <a:t>robin </a:t>
            </a:r>
            <a:r>
              <a:rPr lang="en-US" sz="2600" dirty="0" err="1"/>
              <a:t>dunbar’s</a:t>
            </a:r>
            <a:r>
              <a:rPr lang="en-US" sz="2600" dirty="0"/>
              <a:t> research on personal social networks             </a:t>
            </a:r>
          </a:p>
          <a:p>
            <a:pPr marL="447675" indent="-447675" eaLnBrk="1" hangingPunct="1">
              <a:lnSpc>
                <a:spcPct val="90000"/>
              </a:lnSpc>
              <a:buSzPct val="110000"/>
              <a:buFont typeface="Wingdings" pitchFamily="2" charset="2"/>
              <a:buNone/>
              <a:defRPr/>
            </a:pPr>
            <a:endParaRPr lang="en-US" sz="600" dirty="0"/>
          </a:p>
          <a:p>
            <a:pPr marL="447675" indent="-447675" eaLnBrk="1" hangingPunct="1">
              <a:lnSpc>
                <a:spcPct val="90000"/>
              </a:lnSpc>
              <a:buSzPct val="110000"/>
              <a:buFont typeface="Wingdings" pitchFamily="2" charset="2"/>
              <a:buChar char="Ø"/>
              <a:defRPr/>
            </a:pPr>
            <a:r>
              <a:rPr lang="en-US" sz="2600" dirty="0"/>
              <a:t>‘birds of a feather’ &amp; ways of nourishing closer connections</a:t>
            </a:r>
          </a:p>
          <a:p>
            <a:pPr marL="0" indent="0" eaLnBrk="1" hangingPunct="1">
              <a:lnSpc>
                <a:spcPct val="90000"/>
              </a:lnSpc>
              <a:buSzPct val="110000"/>
              <a:buNone/>
              <a:defRPr/>
            </a:pPr>
            <a:endParaRPr lang="en-US" sz="600" dirty="0"/>
          </a:p>
          <a:p>
            <a:pPr marL="447675" indent="-447675" eaLnBrk="1" hangingPunct="1">
              <a:lnSpc>
                <a:spcPct val="90000"/>
              </a:lnSpc>
              <a:buSzPct val="110000"/>
              <a:buFont typeface="Wingdings" pitchFamily="2" charset="2"/>
              <a:buChar char="Ø"/>
              <a:defRPr/>
            </a:pPr>
            <a:r>
              <a:rPr lang="en-US" sz="2600" dirty="0"/>
              <a:t>the concerning frequency of conflict in close relationships  </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t>‘immediacy’ </a:t>
            </a:r>
            <a:r>
              <a:rPr lang="mr-IN" sz="2600" dirty="0"/>
              <a:t>–</a:t>
            </a:r>
            <a:r>
              <a:rPr lang="en-US" sz="2600" dirty="0"/>
              <a:t> mick cooper’s relational depth &amp; </a:t>
            </a:r>
            <a:r>
              <a:rPr lang="en-US" sz="2600" dirty="0" err="1"/>
              <a:t>barbara</a:t>
            </a:r>
            <a:r>
              <a:rPr lang="en-US" sz="2600" dirty="0"/>
              <a:t> </a:t>
            </a:r>
            <a:r>
              <a:rPr lang="en-US" sz="2600" dirty="0" err="1"/>
              <a:t>fredrickson’s</a:t>
            </a:r>
            <a:r>
              <a:rPr lang="en-US" sz="2600" dirty="0"/>
              <a:t> micro-practices</a:t>
            </a:r>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698533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6512" y="260648"/>
            <a:ext cx="9144000" cy="710952"/>
          </a:xfrm>
        </p:spPr>
        <p:txBody>
          <a:bodyPr lIns="92075" tIns="46038" rIns="92075" bIns="46038" anchor="b"/>
          <a:lstStyle/>
          <a:p>
            <a:pPr eaLnBrk="1" hangingPunct="1">
              <a:defRPr/>
            </a:pPr>
            <a:r>
              <a:rPr lang="en-US" sz="4000" dirty="0"/>
              <a:t>activity 4: social time budget</a:t>
            </a:r>
          </a:p>
        </p:txBody>
      </p:sp>
      <p:sp>
        <p:nvSpPr>
          <p:cNvPr id="7172" name="Line 4"/>
          <p:cNvSpPr>
            <a:spLocks noChangeShapeType="1"/>
          </p:cNvSpPr>
          <p:nvPr/>
        </p:nvSpPr>
        <p:spPr bwMode="auto">
          <a:xfrm flipV="1">
            <a:off x="3707904" y="6741368"/>
            <a:ext cx="5256584"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 name="Rectangle 3"/>
          <p:cNvSpPr txBox="1">
            <a:spLocks noRot="1" noChangeArrowheads="1"/>
          </p:cNvSpPr>
          <p:nvPr/>
        </p:nvSpPr>
        <p:spPr bwMode="auto">
          <a:xfrm>
            <a:off x="3347864" y="3717032"/>
            <a:ext cx="5760640" cy="2952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eaLnBrk="1" hangingPunct="1">
              <a:lnSpc>
                <a:spcPct val="90000"/>
              </a:lnSpc>
              <a:buSzPct val="110000"/>
              <a:buFont typeface="Wingdings" charset="2"/>
              <a:buChar char="Ø"/>
              <a:defRPr/>
            </a:pPr>
            <a:r>
              <a:rPr lang="en-US" sz="2400" dirty="0"/>
              <a:t>typical ‘social time budgets’ are about 3½ hours per day </a:t>
            </a:r>
            <a:r>
              <a:rPr lang="mr-IN" sz="2400" dirty="0"/>
              <a:t>–</a:t>
            </a:r>
            <a:r>
              <a:rPr lang="en-US" sz="2400" dirty="0"/>
              <a:t> how is yours? is it too big or too small?</a:t>
            </a:r>
          </a:p>
          <a:p>
            <a:pPr eaLnBrk="1" hangingPunct="1">
              <a:lnSpc>
                <a:spcPct val="90000"/>
              </a:lnSpc>
              <a:buSzPct val="110000"/>
              <a:buFont typeface="Wingdings" charset="2"/>
              <a:buChar char="Ø"/>
              <a:defRPr/>
            </a:pPr>
            <a:r>
              <a:rPr lang="en-US" sz="2400" dirty="0"/>
              <a:t>how do you allocate your ‘budget’ to the different layers of your network? is this a good spread? </a:t>
            </a:r>
          </a:p>
          <a:p>
            <a:pPr eaLnBrk="1" hangingPunct="1">
              <a:lnSpc>
                <a:spcPct val="90000"/>
              </a:lnSpc>
              <a:buSzPct val="110000"/>
              <a:buFont typeface="Wingdings" charset="2"/>
              <a:buChar char="Ø"/>
              <a:defRPr/>
            </a:pPr>
            <a:r>
              <a:rPr lang="en-US" sz="2400" dirty="0"/>
              <a:t>how’s the ‘music’ </a:t>
            </a:r>
            <a:r>
              <a:rPr lang="mr-IN" sz="2400" dirty="0"/>
              <a:t>–</a:t>
            </a:r>
            <a:r>
              <a:rPr lang="en-US" sz="2400" dirty="0"/>
              <a:t> is the quality of the time you spend good?</a:t>
            </a:r>
          </a:p>
        </p:txBody>
      </p:sp>
      <p:sp>
        <p:nvSpPr>
          <p:cNvPr id="13" name="Line 4"/>
          <p:cNvSpPr>
            <a:spLocks noChangeShapeType="1"/>
          </p:cNvSpPr>
          <p:nvPr/>
        </p:nvSpPr>
        <p:spPr bwMode="auto">
          <a:xfrm>
            <a:off x="3779912" y="3573016"/>
            <a:ext cx="5184576" cy="0"/>
          </a:xfrm>
          <a:prstGeom prst="line">
            <a:avLst/>
          </a:prstGeom>
          <a:noFill/>
          <a:ln w="47625">
            <a:solidFill>
              <a:schemeClr val="folHlink"/>
            </a:solidFill>
            <a:prstDash val="lgDash"/>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 name="Rectangle 3"/>
          <p:cNvSpPr txBox="1">
            <a:spLocks noRot="1" noChangeArrowheads="1"/>
          </p:cNvSpPr>
          <p:nvPr/>
        </p:nvSpPr>
        <p:spPr bwMode="auto">
          <a:xfrm>
            <a:off x="3275856" y="1052736"/>
            <a:ext cx="5868144" cy="25202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eaLnBrk="1" hangingPunct="1">
              <a:lnSpc>
                <a:spcPct val="90000"/>
              </a:lnSpc>
              <a:buSzPct val="110000"/>
              <a:buFont typeface="Wingdings" charset="2"/>
              <a:buChar char="²"/>
              <a:defRPr/>
            </a:pPr>
            <a:r>
              <a:rPr lang="en-US" sz="2400" dirty="0"/>
              <a:t>relationships are a bit like food </a:t>
            </a:r>
            <a:r>
              <a:rPr lang="mr-IN" sz="2400" dirty="0"/>
              <a:t>–</a:t>
            </a:r>
            <a:r>
              <a:rPr lang="en-US" sz="2400" dirty="0"/>
              <a:t> we want good, well-balanced diets</a:t>
            </a:r>
          </a:p>
          <a:p>
            <a:pPr eaLnBrk="1" hangingPunct="1">
              <a:lnSpc>
                <a:spcPct val="90000"/>
              </a:lnSpc>
              <a:buSzPct val="110000"/>
              <a:buFont typeface="Wingdings" charset="2"/>
              <a:buChar char="²"/>
              <a:defRPr/>
            </a:pPr>
            <a:r>
              <a:rPr lang="en-US" sz="2400" dirty="0"/>
              <a:t>our relationship networks are also gardens needing regular watering</a:t>
            </a:r>
          </a:p>
          <a:p>
            <a:pPr eaLnBrk="1" hangingPunct="1">
              <a:lnSpc>
                <a:spcPct val="90000"/>
              </a:lnSpc>
              <a:buSzPct val="110000"/>
              <a:buFont typeface="Wingdings" charset="2"/>
              <a:buChar char="²"/>
              <a:defRPr/>
            </a:pPr>
            <a:r>
              <a:rPr lang="en-US" sz="2400" dirty="0"/>
              <a:t>and like mountains </a:t>
            </a:r>
            <a:r>
              <a:rPr lang="mr-IN" sz="2400" dirty="0"/>
              <a:t>–</a:t>
            </a:r>
            <a:r>
              <a:rPr lang="en-US" sz="2400" dirty="0"/>
              <a:t> are the layers a (1-2)/5/15/50/150 pattern?</a:t>
            </a:r>
          </a:p>
        </p:txBody>
      </p:sp>
    </p:spTree>
    <p:extLst>
      <p:ext uri="{BB962C8B-B14F-4D97-AF65-F5344CB8AC3E}">
        <p14:creationId xmlns:p14="http://schemas.microsoft.com/office/powerpoint/2010/main" val="1366088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76064" y="390921"/>
            <a:ext cx="4139952" cy="1728192"/>
          </a:xfrm>
        </p:spPr>
        <p:txBody>
          <a:bodyPr lIns="92075" tIns="46038" rIns="92075" bIns="46038"/>
          <a:lstStyle/>
          <a:p>
            <a:pPr eaLnBrk="1" hangingPunct="1">
              <a:defRPr/>
            </a:pPr>
            <a:r>
              <a:rPr lang="en-US" sz="4000" dirty="0">
                <a:latin typeface="Tahoma" charset="0"/>
                <a:cs typeface="+mj-cs"/>
              </a:rPr>
              <a:t>do birds of a feather flock together?</a:t>
            </a:r>
          </a:p>
        </p:txBody>
      </p:sp>
      <p:sp>
        <p:nvSpPr>
          <p:cNvPr id="4100" name="Line 4"/>
          <p:cNvSpPr>
            <a:spLocks noChangeShapeType="1"/>
          </p:cNvSpPr>
          <p:nvPr/>
        </p:nvSpPr>
        <p:spPr bwMode="auto">
          <a:xfrm>
            <a:off x="1411796" y="6093296"/>
            <a:ext cx="6248400"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5" name="Picture 4"/>
          <p:cNvPicPr>
            <a:picLocks noChangeAspect="1"/>
          </p:cNvPicPr>
          <p:nvPr/>
        </p:nvPicPr>
        <p:blipFill>
          <a:blip r:embed="rId2"/>
          <a:stretch>
            <a:fillRect/>
          </a:stretch>
        </p:blipFill>
        <p:spPr>
          <a:xfrm>
            <a:off x="4788024" y="116633"/>
            <a:ext cx="3456384" cy="2276768"/>
          </a:xfrm>
          <a:prstGeom prst="rect">
            <a:avLst/>
          </a:prstGeom>
        </p:spPr>
      </p:pic>
      <p:sp>
        <p:nvSpPr>
          <p:cNvPr id="7" name="TextBox 6"/>
          <p:cNvSpPr txBox="1"/>
          <p:nvPr/>
        </p:nvSpPr>
        <p:spPr>
          <a:xfrm>
            <a:off x="611561" y="2492896"/>
            <a:ext cx="7920879" cy="3416320"/>
          </a:xfrm>
          <a:prstGeom prst="rect">
            <a:avLst/>
          </a:prstGeom>
          <a:noFill/>
        </p:spPr>
        <p:txBody>
          <a:bodyPr wrap="square" rtlCol="0">
            <a:spAutoFit/>
          </a:bodyPr>
          <a:lstStyle/>
          <a:p>
            <a:pPr marL="342900" indent="-342900">
              <a:buClr>
                <a:schemeClr val="accent1"/>
              </a:buClr>
              <a:buSzPct val="120000"/>
              <a:buFont typeface="Wingdings" charset="2"/>
              <a:buChar char="ü"/>
            </a:pPr>
            <a:r>
              <a:rPr lang="en-US" sz="2400" dirty="0">
                <a:effectLst>
                  <a:outerShdw blurRad="50800" dist="38100" dir="2700000" algn="tl" rotWithShape="0">
                    <a:prstClr val="black">
                      <a:alpha val="40000"/>
                    </a:prstClr>
                  </a:outerShdw>
                </a:effectLst>
              </a:rPr>
              <a:t>surveyed: 226 UK working-age adults (115 males, 111 females; mean age 43, SD=10.8</a:t>
            </a:r>
          </a:p>
          <a:p>
            <a:pPr marL="342900" indent="-342900">
              <a:buClr>
                <a:schemeClr val="accent1"/>
              </a:buClr>
              <a:buSzPct val="120000"/>
              <a:buFont typeface="Wingdings" charset="2"/>
              <a:buChar char="ü"/>
            </a:pPr>
            <a:r>
              <a:rPr lang="en-US" sz="2400" dirty="0">
                <a:effectLst>
                  <a:outerShdw blurRad="50800" dist="38100" dir="2700000" algn="tl" rotWithShape="0">
                    <a:prstClr val="black">
                      <a:alpha val="40000"/>
                    </a:prstClr>
                  </a:outerShdw>
                </a:effectLst>
              </a:rPr>
              <a:t>asked to identify a couple of friends </a:t>
            </a:r>
            <a:r>
              <a:rPr lang="mr-IN" sz="2400" dirty="0">
                <a:effectLst>
                  <a:outerShdw blurRad="50800" dist="38100" dir="2700000" algn="tl" rotWithShape="0">
                    <a:prstClr val="black">
                      <a:alpha val="40000"/>
                    </a:prstClr>
                  </a:outerShdw>
                </a:effectLst>
              </a:rPr>
              <a:t>–</a:t>
            </a:r>
            <a:r>
              <a:rPr lang="en-US" sz="2400" dirty="0">
                <a:effectLst>
                  <a:outerShdw blurRad="50800" dist="38100" dir="2700000" algn="tl" rotWithShape="0">
                    <a:prstClr val="black">
                      <a:alpha val="40000"/>
                    </a:prstClr>
                  </a:outerShdw>
                </a:effectLst>
              </a:rPr>
              <a:t> 1 male &amp;  1 female (not family) </a:t>
            </a:r>
            <a:r>
              <a:rPr lang="mr-IN" sz="2400" dirty="0">
                <a:effectLst>
                  <a:outerShdw blurRad="50800" dist="38100" dir="2700000" algn="tl" rotWithShape="0">
                    <a:prstClr val="black">
                      <a:alpha val="40000"/>
                    </a:prstClr>
                  </a:outerShdw>
                </a:effectLst>
              </a:rPr>
              <a:t>–</a:t>
            </a:r>
            <a:r>
              <a:rPr lang="en-US" sz="2400" dirty="0">
                <a:effectLst>
                  <a:outerShdw blurRad="50800" dist="38100" dir="2700000" algn="tl" rotWithShape="0">
                    <a:prstClr val="black">
                      <a:alpha val="40000"/>
                    </a:prstClr>
                  </a:outerShdw>
                </a:effectLst>
              </a:rPr>
              <a:t> in each of 3 ‘layers’</a:t>
            </a:r>
          </a:p>
          <a:p>
            <a:pPr marL="342900" indent="-342900">
              <a:buClr>
                <a:schemeClr val="accent1"/>
              </a:buClr>
              <a:buSzPct val="120000"/>
              <a:buFont typeface="Wingdings" charset="2"/>
              <a:buChar char="ü"/>
            </a:pPr>
            <a:r>
              <a:rPr lang="en-US" sz="2400" dirty="0">
                <a:effectLst>
                  <a:outerShdw blurRad="50800" dist="38100" dir="2700000" algn="tl" rotWithShape="0">
                    <a:prstClr val="black">
                      <a:alpha val="40000"/>
                    </a:prstClr>
                  </a:outerShdw>
                </a:effectLst>
              </a:rPr>
              <a:t>previous research has shown network layer tends to map onto frequency of contact</a:t>
            </a:r>
          </a:p>
          <a:p>
            <a:pPr marL="342900" indent="-342900">
              <a:buClr>
                <a:schemeClr val="accent1"/>
              </a:buClr>
              <a:buSzPct val="120000"/>
              <a:buFont typeface="Wingdings" charset="2"/>
              <a:buChar char="ü"/>
            </a:pPr>
            <a:r>
              <a:rPr lang="en-US" sz="2400" dirty="0">
                <a:effectLst>
                  <a:outerShdw blurRad="50800" dist="38100" dir="2700000" algn="tl" rotWithShape="0">
                    <a:prstClr val="black">
                      <a:alpha val="40000"/>
                    </a:prstClr>
                  </a:outerShdw>
                </a:effectLst>
              </a:rPr>
              <a:t>this study used layer 2 (sympathy) monthly; layer 4 (active social network) yearly; and layer 5 (total network) contacted every few years</a:t>
            </a:r>
          </a:p>
        </p:txBody>
      </p:sp>
      <p:sp>
        <p:nvSpPr>
          <p:cNvPr id="6" name="Text Box 5"/>
          <p:cNvSpPr txBox="1">
            <a:spLocks noChangeArrowheads="1"/>
          </p:cNvSpPr>
          <p:nvPr/>
        </p:nvSpPr>
        <p:spPr bwMode="auto">
          <a:xfrm>
            <a:off x="1043608" y="6165304"/>
            <a:ext cx="6984776"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400">
                <a:solidFill>
                  <a:schemeClr val="tx1"/>
                </a:solidFill>
                <a:latin typeface="Tahoma" charset="0"/>
                <a:ea typeface="ＭＳ Ｐゴシック" charset="0"/>
              </a:defRPr>
            </a:lvl1pPr>
            <a:lvl2pPr marL="742950" indent="-285750">
              <a:defRPr sz="1400">
                <a:solidFill>
                  <a:schemeClr val="tx1"/>
                </a:solidFill>
                <a:latin typeface="Tahoma" charset="0"/>
                <a:ea typeface="ＭＳ Ｐゴシック" charset="0"/>
              </a:defRPr>
            </a:lvl2pPr>
            <a:lvl3pPr marL="1143000" indent="-228600">
              <a:defRPr sz="1400">
                <a:solidFill>
                  <a:schemeClr val="tx1"/>
                </a:solidFill>
                <a:latin typeface="Tahoma" charset="0"/>
                <a:ea typeface="ＭＳ Ｐゴシック" charset="0"/>
              </a:defRPr>
            </a:lvl3pPr>
            <a:lvl4pPr marL="1600200" indent="-228600">
              <a:defRPr sz="1400">
                <a:solidFill>
                  <a:schemeClr val="tx1"/>
                </a:solidFill>
                <a:latin typeface="Tahoma" charset="0"/>
                <a:ea typeface="ＭＳ Ｐゴシック" charset="0"/>
              </a:defRPr>
            </a:lvl4pPr>
            <a:lvl5pPr marL="2057400" indent="-22860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algn="ctr">
              <a:defRPr/>
            </a:pPr>
            <a:r>
              <a:rPr lang="en-US" sz="1800" dirty="0">
                <a:effectLst>
                  <a:outerShdw blurRad="50800" dist="38100" dir="2700000" algn="tl" rotWithShape="0">
                    <a:prstClr val="black">
                      <a:alpha val="40000"/>
                    </a:prstClr>
                  </a:outerShdw>
                </a:effectLst>
              </a:rPr>
              <a:t>Curry, O. and R. I. M. Dunbar (2013). "Do birds of a feather flock together?" Human Nature 24(3): 336-347.</a:t>
            </a:r>
          </a:p>
        </p:txBody>
      </p:sp>
    </p:spTree>
    <p:extLst>
      <p:ext uri="{BB962C8B-B14F-4D97-AF65-F5344CB8AC3E}">
        <p14:creationId xmlns:p14="http://schemas.microsoft.com/office/powerpoint/2010/main" val="215845382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6512" y="188640"/>
            <a:ext cx="6300192" cy="1728192"/>
          </a:xfrm>
        </p:spPr>
        <p:txBody>
          <a:bodyPr lIns="92075" tIns="46038" rIns="92075" bIns="46038"/>
          <a:lstStyle/>
          <a:p>
            <a:pPr eaLnBrk="1" hangingPunct="1">
              <a:defRPr/>
            </a:pPr>
            <a:r>
              <a:rPr lang="en-US" sz="4000" dirty="0">
                <a:latin typeface="Tahoma" charset="0"/>
                <a:cs typeface="+mj-cs"/>
              </a:rPr>
              <a:t>asked which </a:t>
            </a:r>
            <a:r>
              <a:rPr lang="en-US" sz="4000" dirty="0">
                <a:latin typeface="Tahoma" charset="0"/>
              </a:rPr>
              <a:t>of 22</a:t>
            </a:r>
            <a:r>
              <a:rPr lang="en-US" sz="4000" dirty="0">
                <a:latin typeface="Tahoma" charset="0"/>
                <a:cs typeface="+mj-cs"/>
              </a:rPr>
              <a:t> similarities they shared</a:t>
            </a:r>
          </a:p>
        </p:txBody>
      </p:sp>
      <p:sp>
        <p:nvSpPr>
          <p:cNvPr id="4100" name="Line 4"/>
          <p:cNvSpPr>
            <a:spLocks noChangeShapeType="1"/>
          </p:cNvSpPr>
          <p:nvPr/>
        </p:nvSpPr>
        <p:spPr bwMode="auto">
          <a:xfrm>
            <a:off x="1007604" y="6453336"/>
            <a:ext cx="727280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5" name="Picture 4"/>
          <p:cNvPicPr>
            <a:picLocks noChangeAspect="1"/>
          </p:cNvPicPr>
          <p:nvPr/>
        </p:nvPicPr>
        <p:blipFill>
          <a:blip r:embed="rId2"/>
          <a:stretch>
            <a:fillRect/>
          </a:stretch>
        </p:blipFill>
        <p:spPr>
          <a:xfrm>
            <a:off x="6372200" y="188640"/>
            <a:ext cx="2623586" cy="1728192"/>
          </a:xfrm>
          <a:prstGeom prst="rect">
            <a:avLst/>
          </a:prstGeom>
        </p:spPr>
      </p:pic>
      <p:sp>
        <p:nvSpPr>
          <p:cNvPr id="6" name="TextBox 5"/>
          <p:cNvSpPr txBox="1"/>
          <p:nvPr/>
        </p:nvSpPr>
        <p:spPr>
          <a:xfrm>
            <a:off x="395536" y="2235636"/>
            <a:ext cx="8640960" cy="3785652"/>
          </a:xfrm>
          <a:prstGeom prst="rect">
            <a:avLst/>
          </a:prstGeom>
          <a:noFill/>
        </p:spPr>
        <p:txBody>
          <a:bodyPr wrap="square" rtlCol="0">
            <a:spAutoFit/>
          </a:bodyPr>
          <a:lstStyle/>
          <a:p>
            <a:r>
              <a:rPr lang="en-US" sz="2000" dirty="0">
                <a:effectLst>
                  <a:outerShdw blurRad="50800" dist="38100" dir="2700000" algn="tl" rotWithShape="0">
                    <a:prstClr val="black">
                      <a:alpha val="40000"/>
                    </a:prstClr>
                  </a:outerShdw>
                </a:effectLst>
                <a:latin typeface="Tahoma" charset="0"/>
                <a:ea typeface="ＭＳ Ｐゴシック" charset="0"/>
              </a:rPr>
              <a:t>asked “</a:t>
            </a:r>
            <a:r>
              <a:rPr lang="en-US" sz="2000" b="1" u="sng" dirty="0">
                <a:effectLst>
                  <a:outerShdw blurRad="50800" dist="38100" dir="2700000" algn="tl" rotWithShape="0">
                    <a:prstClr val="black">
                      <a:alpha val="40000"/>
                    </a:prstClr>
                  </a:outerShdw>
                </a:effectLst>
                <a:latin typeface="Tahoma" charset="0"/>
                <a:ea typeface="ＭＳ Ｐゴシック" charset="0"/>
              </a:rPr>
              <a:t>which of the following are true of your relationship</a:t>
            </a:r>
            <a:r>
              <a:rPr lang="en-US" sz="2000" dirty="0">
                <a:effectLst>
                  <a:outerShdw blurRad="50800" dist="38100" dir="2700000" algn="tl" rotWithShape="0">
                    <a:prstClr val="black">
                      <a:alpha val="40000"/>
                    </a:prstClr>
                  </a:outerShdw>
                </a:effectLst>
                <a:latin typeface="Tahoma" charset="0"/>
                <a:ea typeface="ＭＳ Ｐゴシック" charset="0"/>
              </a:rPr>
              <a:t>?”  share political views; share religious beliefs; share moral beliefs; share hobbies &amp; interests; have the same friends; have similar personalities; from the same area; from the same school/college/university; work together/same workplace; speak the same language/dialect; share a sense of humor; support same sports team; like similar music; have similar fashion sense; are of the same ethnic group; have the same occupation; are members of the same club/association; are of the same class/socioeconomic status; have similar incomes; have similar levels of education/intelligence; are of the same generation/similar age; have the same sexual orientation (e.g. homosexual/heterosexual)</a:t>
            </a:r>
          </a:p>
        </p:txBody>
      </p:sp>
    </p:spTree>
    <p:extLst>
      <p:ext uri="{BB962C8B-B14F-4D97-AF65-F5344CB8AC3E}">
        <p14:creationId xmlns:p14="http://schemas.microsoft.com/office/powerpoint/2010/main" val="411224906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6512" y="188640"/>
            <a:ext cx="6300192" cy="1728192"/>
          </a:xfrm>
        </p:spPr>
        <p:txBody>
          <a:bodyPr lIns="92075" tIns="46038" rIns="92075" bIns="46038"/>
          <a:lstStyle/>
          <a:p>
            <a:pPr eaLnBrk="1" hangingPunct="1">
              <a:defRPr/>
            </a:pPr>
            <a:r>
              <a:rPr lang="en-US" sz="4000" dirty="0">
                <a:latin typeface="Tahoma" charset="0"/>
                <a:cs typeface="+mj-cs"/>
              </a:rPr>
              <a:t>similarity &amp; emotional closeness declined across the layers</a:t>
            </a:r>
          </a:p>
        </p:txBody>
      </p:sp>
      <p:sp>
        <p:nvSpPr>
          <p:cNvPr id="4100" name="Line 4"/>
          <p:cNvSpPr>
            <a:spLocks noChangeShapeType="1"/>
          </p:cNvSpPr>
          <p:nvPr/>
        </p:nvSpPr>
        <p:spPr bwMode="auto">
          <a:xfrm>
            <a:off x="935596" y="6597352"/>
            <a:ext cx="727280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5" name="Picture 4"/>
          <p:cNvPicPr>
            <a:picLocks noChangeAspect="1"/>
          </p:cNvPicPr>
          <p:nvPr/>
        </p:nvPicPr>
        <p:blipFill>
          <a:blip r:embed="rId2"/>
          <a:stretch>
            <a:fillRect/>
          </a:stretch>
        </p:blipFill>
        <p:spPr>
          <a:xfrm>
            <a:off x="6228184" y="188640"/>
            <a:ext cx="2623586" cy="1728192"/>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850919424"/>
              </p:ext>
            </p:extLst>
          </p:nvPr>
        </p:nvGraphicFramePr>
        <p:xfrm>
          <a:off x="683568" y="4005063"/>
          <a:ext cx="7776864" cy="2160241"/>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1944216">
                  <a:extLst>
                    <a:ext uri="{9D8B030D-6E8A-4147-A177-3AD203B41FA5}">
                      <a16:colId xmlns:a16="http://schemas.microsoft.com/office/drawing/2014/main" val="20003"/>
                    </a:ext>
                  </a:extLst>
                </a:gridCol>
              </a:tblGrid>
              <a:tr h="769741">
                <a:tc>
                  <a:txBody>
                    <a:bodyPr/>
                    <a:lstStyle/>
                    <a:p>
                      <a:pPr algn="ctr"/>
                      <a:endParaRPr lang="en-US" sz="2800" baseline="0" dirty="0"/>
                    </a:p>
                  </a:txBody>
                  <a:tcPr/>
                </a:tc>
                <a:tc>
                  <a:txBody>
                    <a:bodyPr/>
                    <a:lstStyle/>
                    <a:p>
                      <a:pPr algn="ctr"/>
                      <a:r>
                        <a:rPr lang="en-US" sz="2800" baseline="0" dirty="0"/>
                        <a:t>layer 2</a:t>
                      </a:r>
                    </a:p>
                  </a:txBody>
                  <a:tcPr/>
                </a:tc>
                <a:tc>
                  <a:txBody>
                    <a:bodyPr/>
                    <a:lstStyle/>
                    <a:p>
                      <a:pPr algn="ctr"/>
                      <a:r>
                        <a:rPr lang="en-US" sz="2800" baseline="0" dirty="0"/>
                        <a:t>layer 4</a:t>
                      </a:r>
                    </a:p>
                  </a:txBody>
                  <a:tcPr/>
                </a:tc>
                <a:tc>
                  <a:txBody>
                    <a:bodyPr/>
                    <a:lstStyle/>
                    <a:p>
                      <a:pPr algn="ctr"/>
                      <a:r>
                        <a:rPr lang="en-US" sz="2800" baseline="0" dirty="0"/>
                        <a:t>layer 5</a:t>
                      </a:r>
                    </a:p>
                  </a:txBody>
                  <a:tcPr/>
                </a:tc>
                <a:extLst>
                  <a:ext uri="{0D108BD9-81ED-4DB2-BD59-A6C34878D82A}">
                    <a16:rowId xmlns:a16="http://schemas.microsoft.com/office/drawing/2014/main" val="10000"/>
                  </a:ext>
                </a:extLst>
              </a:tr>
              <a:tr h="769741">
                <a:tc>
                  <a:txBody>
                    <a:bodyPr/>
                    <a:lstStyle/>
                    <a:p>
                      <a:pPr algn="ctr"/>
                      <a:r>
                        <a:rPr lang="en-US" sz="2800" baseline="0" dirty="0"/>
                        <a:t>similarity</a:t>
                      </a:r>
                    </a:p>
                  </a:txBody>
                  <a:tcPr/>
                </a:tc>
                <a:tc>
                  <a:txBody>
                    <a:bodyPr/>
                    <a:lstStyle/>
                    <a:p>
                      <a:pPr algn="ctr"/>
                      <a:r>
                        <a:rPr lang="en-US" sz="2800" baseline="0" dirty="0"/>
                        <a:t>10.5</a:t>
                      </a:r>
                    </a:p>
                  </a:txBody>
                  <a:tcPr/>
                </a:tc>
                <a:tc>
                  <a:txBody>
                    <a:bodyPr/>
                    <a:lstStyle/>
                    <a:p>
                      <a:pPr algn="ctr"/>
                      <a:r>
                        <a:rPr lang="en-US" sz="2800" baseline="0" dirty="0"/>
                        <a:t>8.6</a:t>
                      </a:r>
                    </a:p>
                  </a:txBody>
                  <a:tcPr/>
                </a:tc>
                <a:tc>
                  <a:txBody>
                    <a:bodyPr/>
                    <a:lstStyle/>
                    <a:p>
                      <a:pPr algn="ctr"/>
                      <a:r>
                        <a:rPr lang="en-US" sz="2800" baseline="0" dirty="0"/>
                        <a:t>7.6</a:t>
                      </a:r>
                    </a:p>
                  </a:txBody>
                  <a:tcPr/>
                </a:tc>
                <a:extLst>
                  <a:ext uri="{0D108BD9-81ED-4DB2-BD59-A6C34878D82A}">
                    <a16:rowId xmlns:a16="http://schemas.microsoft.com/office/drawing/2014/main" val="10001"/>
                  </a:ext>
                </a:extLst>
              </a:tr>
              <a:tr h="620759">
                <a:tc>
                  <a:txBody>
                    <a:bodyPr/>
                    <a:lstStyle/>
                    <a:p>
                      <a:pPr algn="ctr"/>
                      <a:r>
                        <a:rPr lang="en-US" sz="2800" baseline="0" dirty="0"/>
                        <a:t>closeness</a:t>
                      </a:r>
                    </a:p>
                  </a:txBody>
                  <a:tcPr/>
                </a:tc>
                <a:tc>
                  <a:txBody>
                    <a:bodyPr/>
                    <a:lstStyle/>
                    <a:p>
                      <a:pPr algn="ctr"/>
                      <a:r>
                        <a:rPr lang="en-US" sz="2800" baseline="0" dirty="0"/>
                        <a:t>4.8</a:t>
                      </a:r>
                    </a:p>
                  </a:txBody>
                  <a:tcPr/>
                </a:tc>
                <a:tc>
                  <a:txBody>
                    <a:bodyPr/>
                    <a:lstStyle/>
                    <a:p>
                      <a:pPr algn="ctr"/>
                      <a:r>
                        <a:rPr lang="en-US" sz="2800" baseline="0" dirty="0"/>
                        <a:t>3.9</a:t>
                      </a:r>
                    </a:p>
                  </a:txBody>
                  <a:tcPr/>
                </a:tc>
                <a:tc>
                  <a:txBody>
                    <a:bodyPr/>
                    <a:lstStyle/>
                    <a:p>
                      <a:pPr algn="ctr"/>
                      <a:r>
                        <a:rPr lang="en-US" sz="2800" baseline="0" dirty="0"/>
                        <a:t>3.2</a:t>
                      </a:r>
                    </a:p>
                  </a:txBody>
                  <a:tcPr/>
                </a:tc>
                <a:extLst>
                  <a:ext uri="{0D108BD9-81ED-4DB2-BD59-A6C34878D82A}">
                    <a16:rowId xmlns:a16="http://schemas.microsoft.com/office/drawing/2014/main" val="10002"/>
                  </a:ext>
                </a:extLst>
              </a:tr>
            </a:tbl>
          </a:graphicData>
        </a:graphic>
      </p:graphicFrame>
      <p:sp>
        <p:nvSpPr>
          <p:cNvPr id="4" name="TextBox 3"/>
          <p:cNvSpPr txBox="1"/>
          <p:nvPr/>
        </p:nvSpPr>
        <p:spPr>
          <a:xfrm>
            <a:off x="827584" y="2276872"/>
            <a:ext cx="7488832" cy="1292662"/>
          </a:xfrm>
          <a:prstGeom prst="rect">
            <a:avLst/>
          </a:prstGeom>
          <a:noFill/>
        </p:spPr>
        <p:txBody>
          <a:bodyPr wrap="square" rtlCol="0">
            <a:spAutoFit/>
          </a:bodyPr>
          <a:lstStyle/>
          <a:p>
            <a:pPr marL="392400" indent="-392400">
              <a:buClr>
                <a:schemeClr val="accent1"/>
              </a:buClr>
              <a:buSzPct val="115000"/>
              <a:buFont typeface="Wingdings" charset="2"/>
              <a:buChar char="v"/>
            </a:pPr>
            <a:r>
              <a:rPr lang="en-US" sz="2600" dirty="0">
                <a:effectLst>
                  <a:outerShdw blurRad="50800" dist="38100" dir="2700000" algn="tl" rotWithShape="0">
                    <a:prstClr val="black">
                      <a:alpha val="40000"/>
                    </a:prstClr>
                  </a:outerShdw>
                </a:effectLst>
              </a:rPr>
              <a:t>similarity score ranged from 0 to 22 </a:t>
            </a:r>
          </a:p>
          <a:p>
            <a:pPr marL="392400" indent="-392400">
              <a:buClr>
                <a:schemeClr val="accent1"/>
              </a:buClr>
              <a:buSzPct val="115000"/>
              <a:buFont typeface="Wingdings" charset="2"/>
              <a:buChar char="v"/>
            </a:pPr>
            <a:r>
              <a:rPr lang="en-US" sz="2600" dirty="0">
                <a:effectLst>
                  <a:outerShdw blurRad="50800" dist="38100" dir="2700000" algn="tl" rotWithShape="0">
                    <a:prstClr val="black">
                      <a:alpha val="40000"/>
                    </a:prstClr>
                  </a:outerShdw>
                </a:effectLst>
              </a:rPr>
              <a:t>emotional closeness ranged from 1       (not at all close) to 10 ( extremely close)</a:t>
            </a:r>
          </a:p>
        </p:txBody>
      </p:sp>
    </p:spTree>
    <p:extLst>
      <p:ext uri="{BB962C8B-B14F-4D97-AF65-F5344CB8AC3E}">
        <p14:creationId xmlns:p14="http://schemas.microsoft.com/office/powerpoint/2010/main" val="45502712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5397" y="0"/>
            <a:ext cx="6810979" cy="6828398"/>
          </a:xfrm>
          <a:prstGeom prst="rect">
            <a:avLst/>
          </a:prstGeom>
        </p:spPr>
      </p:pic>
      <p:pic>
        <p:nvPicPr>
          <p:cNvPr id="6" name="Picture 5"/>
          <p:cNvPicPr>
            <a:picLocks noChangeAspect="1"/>
          </p:cNvPicPr>
          <p:nvPr/>
        </p:nvPicPr>
        <p:blipFill>
          <a:blip r:embed="rId3"/>
          <a:stretch>
            <a:fillRect/>
          </a:stretch>
        </p:blipFill>
        <p:spPr>
          <a:xfrm>
            <a:off x="4087336" y="620688"/>
            <a:ext cx="927100" cy="558800"/>
          </a:xfrm>
          <a:prstGeom prst="rect">
            <a:avLst/>
          </a:prstGeom>
        </p:spPr>
      </p:pic>
      <p:pic>
        <p:nvPicPr>
          <p:cNvPr id="5" name="Picture 4"/>
          <p:cNvPicPr>
            <a:picLocks noChangeAspect="1"/>
          </p:cNvPicPr>
          <p:nvPr/>
        </p:nvPicPr>
        <p:blipFill>
          <a:blip r:embed="rId4"/>
          <a:stretch>
            <a:fillRect/>
          </a:stretch>
        </p:blipFill>
        <p:spPr>
          <a:xfrm>
            <a:off x="6300192" y="753873"/>
            <a:ext cx="1656184" cy="1090951"/>
          </a:xfrm>
          <a:prstGeom prst="rect">
            <a:avLst/>
          </a:prstGeom>
        </p:spPr>
      </p:pic>
    </p:spTree>
    <p:extLst>
      <p:ext uri="{BB962C8B-B14F-4D97-AF65-F5344CB8AC3E}">
        <p14:creationId xmlns:p14="http://schemas.microsoft.com/office/powerpoint/2010/main" val="370903615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496" y="-27384"/>
            <a:ext cx="6156176" cy="2088232"/>
          </a:xfrm>
        </p:spPr>
        <p:txBody>
          <a:bodyPr lIns="92075" tIns="46038" rIns="92075" bIns="46038"/>
          <a:lstStyle/>
          <a:p>
            <a:pPr eaLnBrk="1" hangingPunct="1">
              <a:defRPr/>
            </a:pPr>
            <a:r>
              <a:rPr lang="en-US" sz="3800" dirty="0">
                <a:latin typeface="Tahoma" charset="0"/>
              </a:rPr>
              <a:t>6 factors usually shared across all 3 personal network layers surveyed</a:t>
            </a:r>
          </a:p>
        </p:txBody>
      </p:sp>
      <p:sp>
        <p:nvSpPr>
          <p:cNvPr id="4100" name="Line 4"/>
          <p:cNvSpPr>
            <a:spLocks noChangeShapeType="1"/>
          </p:cNvSpPr>
          <p:nvPr/>
        </p:nvSpPr>
        <p:spPr bwMode="auto">
          <a:xfrm>
            <a:off x="899592" y="6741368"/>
            <a:ext cx="727280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5" name="Picture 4"/>
          <p:cNvPicPr>
            <a:picLocks noChangeAspect="1"/>
          </p:cNvPicPr>
          <p:nvPr/>
        </p:nvPicPr>
        <p:blipFill>
          <a:blip r:embed="rId2"/>
          <a:stretch>
            <a:fillRect/>
          </a:stretch>
        </p:blipFill>
        <p:spPr>
          <a:xfrm>
            <a:off x="6340902" y="152636"/>
            <a:ext cx="2623586" cy="1728192"/>
          </a:xfrm>
          <a:prstGeom prst="rect">
            <a:avLst/>
          </a:prstGeom>
        </p:spPr>
      </p:pic>
      <p:sp>
        <p:nvSpPr>
          <p:cNvPr id="3" name="TextBox 2"/>
          <p:cNvSpPr txBox="1"/>
          <p:nvPr/>
        </p:nvSpPr>
        <p:spPr>
          <a:xfrm>
            <a:off x="288032" y="3088699"/>
            <a:ext cx="8460432" cy="3508653"/>
          </a:xfrm>
          <a:prstGeom prst="rect">
            <a:avLst/>
          </a:prstGeom>
          <a:noFill/>
        </p:spPr>
        <p:txBody>
          <a:bodyPr wrap="square" rtlCol="0">
            <a:spAutoFit/>
          </a:bodyPr>
          <a:lstStyle/>
          <a:p>
            <a:pPr marL="457200" indent="-457200">
              <a:buClr>
                <a:schemeClr val="accent1"/>
              </a:buClr>
              <a:buSzPct val="115000"/>
              <a:buFont typeface="Wingdings" charset="2"/>
              <a:buChar char="ü"/>
            </a:pPr>
            <a:r>
              <a:rPr lang="en-US" sz="3200" dirty="0">
                <a:solidFill>
                  <a:schemeClr val="tx2"/>
                </a:solidFill>
                <a:effectLst>
                  <a:outerShdw blurRad="50800" dist="38100" dir="2700000" algn="tl" rotWithShape="0">
                    <a:prstClr val="black">
                      <a:alpha val="40000"/>
                    </a:prstClr>
                  </a:outerShdw>
                </a:effectLst>
              </a:rPr>
              <a:t>speak the same language/dialect</a:t>
            </a:r>
          </a:p>
          <a:p>
            <a:pPr>
              <a:buClr>
                <a:schemeClr val="accent1"/>
              </a:buClr>
              <a:buSzPct val="115000"/>
            </a:pPr>
            <a:endParaRPr lang="en-US" sz="600" dirty="0">
              <a:solidFill>
                <a:schemeClr val="tx2"/>
              </a:solidFill>
              <a:effectLst>
                <a:outerShdw blurRad="50800" dist="38100" dir="2700000" algn="tl" rotWithShape="0">
                  <a:prstClr val="black">
                    <a:alpha val="40000"/>
                  </a:prstClr>
                </a:outerShdw>
              </a:effectLst>
            </a:endParaRPr>
          </a:p>
          <a:p>
            <a:pPr marL="457200" indent="-457200">
              <a:buClr>
                <a:schemeClr val="accent1"/>
              </a:buClr>
              <a:buSzPct val="115000"/>
              <a:buFont typeface="Wingdings" charset="2"/>
              <a:buChar char="ü"/>
            </a:pPr>
            <a:r>
              <a:rPr lang="en-US" sz="3200" dirty="0">
                <a:solidFill>
                  <a:schemeClr val="tx2"/>
                </a:solidFill>
                <a:effectLst>
                  <a:outerShdw blurRad="50800" dist="38100" dir="2700000" algn="tl" rotWithShape="0">
                    <a:prstClr val="black">
                      <a:alpha val="40000"/>
                    </a:prstClr>
                  </a:outerShdw>
                </a:effectLst>
              </a:rPr>
              <a:t>same sexual orientation</a:t>
            </a:r>
          </a:p>
          <a:p>
            <a:pPr>
              <a:buClr>
                <a:schemeClr val="accent1"/>
              </a:buClr>
              <a:buSzPct val="115000"/>
            </a:pPr>
            <a:endParaRPr lang="en-US" sz="600" dirty="0">
              <a:solidFill>
                <a:schemeClr val="tx2"/>
              </a:solidFill>
              <a:effectLst>
                <a:outerShdw blurRad="50800" dist="38100" dir="2700000" algn="tl" rotWithShape="0">
                  <a:prstClr val="black">
                    <a:alpha val="40000"/>
                  </a:prstClr>
                </a:outerShdw>
              </a:effectLst>
            </a:endParaRPr>
          </a:p>
          <a:p>
            <a:pPr marL="457200" indent="-457200">
              <a:buClr>
                <a:schemeClr val="accent1"/>
              </a:buClr>
              <a:buSzPct val="115000"/>
              <a:buFont typeface="Wingdings" charset="2"/>
              <a:buChar char="ü"/>
            </a:pPr>
            <a:r>
              <a:rPr lang="en-US" sz="3200" dirty="0">
                <a:solidFill>
                  <a:schemeClr val="tx2"/>
                </a:solidFill>
                <a:effectLst>
                  <a:outerShdw blurRad="50800" dist="38100" dir="2700000" algn="tl" rotWithShape="0">
                    <a:prstClr val="black">
                      <a:alpha val="40000"/>
                    </a:prstClr>
                  </a:outerShdw>
                </a:effectLst>
              </a:rPr>
              <a:t>same ethnic group</a:t>
            </a:r>
          </a:p>
          <a:p>
            <a:pPr>
              <a:buClr>
                <a:schemeClr val="accent1"/>
              </a:buClr>
              <a:buSzPct val="115000"/>
            </a:pPr>
            <a:endParaRPr lang="en-US" sz="600" dirty="0">
              <a:solidFill>
                <a:schemeClr val="tx2"/>
              </a:solidFill>
              <a:effectLst>
                <a:outerShdw blurRad="50800" dist="38100" dir="2700000" algn="tl" rotWithShape="0">
                  <a:prstClr val="black">
                    <a:alpha val="40000"/>
                  </a:prstClr>
                </a:outerShdw>
              </a:effectLst>
            </a:endParaRPr>
          </a:p>
          <a:p>
            <a:pPr marL="457200" indent="-457200">
              <a:buClr>
                <a:schemeClr val="accent1"/>
              </a:buClr>
              <a:buSzPct val="115000"/>
              <a:buFont typeface="Wingdings" charset="2"/>
              <a:buChar char="ü"/>
            </a:pPr>
            <a:r>
              <a:rPr lang="en-US" sz="3200" dirty="0">
                <a:solidFill>
                  <a:schemeClr val="tx2"/>
                </a:solidFill>
                <a:effectLst>
                  <a:outerShdw blurRad="50800" dist="38100" dir="2700000" algn="tl" rotWithShape="0">
                    <a:prstClr val="black">
                      <a:alpha val="40000"/>
                    </a:prstClr>
                  </a:outerShdw>
                </a:effectLst>
              </a:rPr>
              <a:t>same generation/similar age</a:t>
            </a:r>
          </a:p>
          <a:p>
            <a:pPr>
              <a:buClr>
                <a:schemeClr val="accent1"/>
              </a:buClr>
              <a:buSzPct val="115000"/>
            </a:pPr>
            <a:endParaRPr lang="en-US" sz="600" dirty="0">
              <a:solidFill>
                <a:schemeClr val="tx2"/>
              </a:solidFill>
              <a:effectLst>
                <a:outerShdw blurRad="50800" dist="38100" dir="2700000" algn="tl" rotWithShape="0">
                  <a:prstClr val="black">
                    <a:alpha val="40000"/>
                  </a:prstClr>
                </a:outerShdw>
              </a:effectLst>
            </a:endParaRPr>
          </a:p>
          <a:p>
            <a:pPr marL="457200" indent="-457200">
              <a:buClr>
                <a:schemeClr val="accent1"/>
              </a:buClr>
              <a:buSzPct val="115000"/>
              <a:buFont typeface="Wingdings" charset="2"/>
              <a:buChar char="ü"/>
            </a:pPr>
            <a:r>
              <a:rPr lang="en-US" sz="3200" dirty="0">
                <a:solidFill>
                  <a:schemeClr val="tx2"/>
                </a:solidFill>
                <a:effectLst>
                  <a:outerShdw blurRad="50800" dist="38100" dir="2700000" algn="tl" rotWithShape="0">
                    <a:prstClr val="black">
                      <a:alpha val="40000"/>
                    </a:prstClr>
                  </a:outerShdw>
                </a:effectLst>
              </a:rPr>
              <a:t>same class/socioeconomic status</a:t>
            </a:r>
          </a:p>
          <a:p>
            <a:pPr>
              <a:buClr>
                <a:schemeClr val="accent1"/>
              </a:buClr>
              <a:buSzPct val="115000"/>
            </a:pPr>
            <a:endParaRPr lang="en-US" sz="600" dirty="0">
              <a:solidFill>
                <a:schemeClr val="tx2"/>
              </a:solidFill>
              <a:effectLst>
                <a:outerShdw blurRad="50800" dist="38100" dir="2700000" algn="tl" rotWithShape="0">
                  <a:prstClr val="black">
                    <a:alpha val="40000"/>
                  </a:prstClr>
                </a:outerShdw>
              </a:effectLst>
            </a:endParaRPr>
          </a:p>
          <a:p>
            <a:pPr marL="457200" indent="-457200">
              <a:buClr>
                <a:schemeClr val="accent1"/>
              </a:buClr>
              <a:buSzPct val="115000"/>
              <a:buFont typeface="Wingdings" charset="2"/>
              <a:buChar char="ü"/>
            </a:pPr>
            <a:r>
              <a:rPr lang="en-US" sz="3200" dirty="0">
                <a:solidFill>
                  <a:schemeClr val="tx2"/>
                </a:solidFill>
                <a:effectLst>
                  <a:outerShdw blurRad="50800" dist="38100" dir="2700000" algn="tl" rotWithShape="0">
                    <a:prstClr val="black">
                      <a:alpha val="40000"/>
                    </a:prstClr>
                  </a:outerShdw>
                </a:effectLst>
              </a:rPr>
              <a:t>similar level of intelligence/education</a:t>
            </a:r>
          </a:p>
        </p:txBody>
      </p:sp>
      <p:sp>
        <p:nvSpPr>
          <p:cNvPr id="2" name="TextBox 1"/>
          <p:cNvSpPr txBox="1"/>
          <p:nvPr/>
        </p:nvSpPr>
        <p:spPr>
          <a:xfrm>
            <a:off x="611560" y="2042845"/>
            <a:ext cx="7344816" cy="954107"/>
          </a:xfrm>
          <a:prstGeom prst="rect">
            <a:avLst/>
          </a:prstGeom>
          <a:noFill/>
        </p:spPr>
        <p:txBody>
          <a:bodyPr wrap="square" rtlCol="0">
            <a:spAutoFit/>
          </a:bodyPr>
          <a:lstStyle/>
          <a:p>
            <a:pPr algn="ctr"/>
            <a:r>
              <a:rPr lang="en-US" sz="2800" dirty="0">
                <a:effectLst>
                  <a:outerShdw blurRad="50800" dist="38100" dir="2700000" algn="tl" rotWithShape="0">
                    <a:prstClr val="black">
                      <a:alpha val="40000"/>
                    </a:prstClr>
                  </a:outerShdw>
                </a:effectLst>
              </a:rPr>
              <a:t>these 6 commonly shared factors are predictable &amp; possibly a bit concerning</a:t>
            </a:r>
          </a:p>
        </p:txBody>
      </p:sp>
    </p:spTree>
    <p:extLst>
      <p:ext uri="{BB962C8B-B14F-4D97-AF65-F5344CB8AC3E}">
        <p14:creationId xmlns:p14="http://schemas.microsoft.com/office/powerpoint/2010/main" val="87209018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496" y="188640"/>
            <a:ext cx="6156176" cy="1728192"/>
          </a:xfrm>
        </p:spPr>
        <p:txBody>
          <a:bodyPr lIns="92075" tIns="46038" rIns="92075" bIns="46038"/>
          <a:lstStyle/>
          <a:p>
            <a:pPr eaLnBrk="1" hangingPunct="1">
              <a:defRPr/>
            </a:pPr>
            <a:r>
              <a:rPr lang="en-US" sz="3800" dirty="0">
                <a:latin typeface="Tahoma" charset="0"/>
              </a:rPr>
              <a:t>6 factors (plus contact frequency) most </a:t>
            </a:r>
            <a:r>
              <a:rPr lang="en-US" sz="3800" dirty="0" err="1">
                <a:latin typeface="Tahoma" charset="0"/>
              </a:rPr>
              <a:t>distin</a:t>
            </a:r>
            <a:r>
              <a:rPr lang="en-US" sz="3800" dirty="0">
                <a:latin typeface="Tahoma" charset="0"/>
              </a:rPr>
              <a:t>- -</a:t>
            </a:r>
            <a:r>
              <a:rPr lang="en-US" sz="3800" dirty="0" err="1">
                <a:latin typeface="Tahoma" charset="0"/>
              </a:rPr>
              <a:t>guished</a:t>
            </a:r>
            <a:r>
              <a:rPr lang="en-US" sz="3800" dirty="0">
                <a:latin typeface="Tahoma" charset="0"/>
              </a:rPr>
              <a:t> between layers</a:t>
            </a:r>
          </a:p>
        </p:txBody>
      </p:sp>
      <p:sp>
        <p:nvSpPr>
          <p:cNvPr id="4100" name="Line 4"/>
          <p:cNvSpPr>
            <a:spLocks noChangeShapeType="1"/>
          </p:cNvSpPr>
          <p:nvPr/>
        </p:nvSpPr>
        <p:spPr bwMode="auto">
          <a:xfrm>
            <a:off x="899592" y="6597352"/>
            <a:ext cx="727280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5" name="Picture 4"/>
          <p:cNvPicPr>
            <a:picLocks noChangeAspect="1"/>
          </p:cNvPicPr>
          <p:nvPr/>
        </p:nvPicPr>
        <p:blipFill>
          <a:blip r:embed="rId2"/>
          <a:stretch>
            <a:fillRect/>
          </a:stretch>
        </p:blipFill>
        <p:spPr>
          <a:xfrm>
            <a:off x="6340902" y="188640"/>
            <a:ext cx="2623586" cy="1728192"/>
          </a:xfrm>
          <a:prstGeom prst="rect">
            <a:avLst/>
          </a:prstGeom>
        </p:spPr>
      </p:pic>
      <p:sp>
        <p:nvSpPr>
          <p:cNvPr id="4" name="TextBox 3"/>
          <p:cNvSpPr txBox="1"/>
          <p:nvPr/>
        </p:nvSpPr>
        <p:spPr>
          <a:xfrm>
            <a:off x="0" y="2276872"/>
            <a:ext cx="8964488" cy="1569660"/>
          </a:xfrm>
          <a:prstGeom prst="rect">
            <a:avLst/>
          </a:prstGeom>
          <a:noFill/>
        </p:spPr>
        <p:txBody>
          <a:bodyPr wrap="square" rtlCol="0">
            <a:spAutoFit/>
          </a:bodyPr>
          <a:lstStyle/>
          <a:p>
            <a:pPr algn="ctr">
              <a:buClr>
                <a:schemeClr val="accent1"/>
              </a:buClr>
              <a:buSzPct val="115000"/>
            </a:pPr>
            <a:r>
              <a:rPr lang="en-US" sz="3200" dirty="0">
                <a:effectLst>
                  <a:outerShdw blurRad="50800" dist="38100" dir="2700000" algn="tl" rotWithShape="0">
                    <a:prstClr val="black">
                      <a:alpha val="40000"/>
                    </a:prstClr>
                  </a:outerShdw>
                </a:effectLst>
              </a:rPr>
              <a:t>“the final model for emotional closeness shows 6 variables plus layer make unique significant positive contributions” </a:t>
            </a:r>
          </a:p>
        </p:txBody>
      </p:sp>
      <p:sp>
        <p:nvSpPr>
          <p:cNvPr id="3" name="TextBox 2"/>
          <p:cNvSpPr txBox="1"/>
          <p:nvPr/>
        </p:nvSpPr>
        <p:spPr>
          <a:xfrm>
            <a:off x="35496" y="4143851"/>
            <a:ext cx="4339650" cy="1877437"/>
          </a:xfrm>
          <a:prstGeom prst="rect">
            <a:avLst/>
          </a:prstGeom>
          <a:noFill/>
        </p:spPr>
        <p:txBody>
          <a:bodyPr wrap="none" rtlCol="0">
            <a:spAutoFit/>
          </a:bodyPr>
          <a:lstStyle/>
          <a:p>
            <a:pPr marL="457200" indent="-457200">
              <a:buClr>
                <a:schemeClr val="accent1"/>
              </a:buClr>
              <a:buSzPct val="115000"/>
              <a:buFont typeface="Wingdings" charset="2"/>
              <a:buChar char="ü"/>
            </a:pPr>
            <a:r>
              <a:rPr lang="en-US" sz="3200" dirty="0">
                <a:solidFill>
                  <a:schemeClr val="tx2"/>
                </a:solidFill>
                <a:effectLst>
                  <a:outerShdw blurRad="50800" dist="38100" dir="2700000" algn="tl" rotWithShape="0">
                    <a:prstClr val="black">
                      <a:alpha val="40000"/>
                    </a:prstClr>
                  </a:outerShdw>
                </a:effectLst>
              </a:rPr>
              <a:t>sense of humor</a:t>
            </a:r>
          </a:p>
          <a:p>
            <a:pPr>
              <a:buClr>
                <a:schemeClr val="accent1"/>
              </a:buClr>
              <a:buSzPct val="115000"/>
            </a:pPr>
            <a:endParaRPr lang="en-US" sz="1000" dirty="0">
              <a:solidFill>
                <a:schemeClr val="tx2"/>
              </a:solidFill>
              <a:effectLst>
                <a:outerShdw blurRad="50800" dist="38100" dir="2700000" algn="tl" rotWithShape="0">
                  <a:prstClr val="black">
                    <a:alpha val="40000"/>
                  </a:prstClr>
                </a:outerShdw>
              </a:effectLst>
            </a:endParaRPr>
          </a:p>
          <a:p>
            <a:pPr marL="457200" indent="-457200">
              <a:buClr>
                <a:schemeClr val="accent1"/>
              </a:buClr>
              <a:buSzPct val="115000"/>
              <a:buFont typeface="Wingdings" charset="2"/>
              <a:buChar char="ü"/>
            </a:pPr>
            <a:r>
              <a:rPr lang="en-US" sz="3200" dirty="0">
                <a:solidFill>
                  <a:schemeClr val="tx2"/>
                </a:solidFill>
                <a:effectLst>
                  <a:outerShdw blurRad="50800" dist="38100" dir="2700000" algn="tl" rotWithShape="0">
                    <a:prstClr val="black">
                      <a:alpha val="40000"/>
                    </a:prstClr>
                  </a:outerShdw>
                </a:effectLst>
              </a:rPr>
              <a:t>moral beliefs</a:t>
            </a:r>
          </a:p>
          <a:p>
            <a:pPr>
              <a:buClr>
                <a:schemeClr val="accent1"/>
              </a:buClr>
              <a:buSzPct val="115000"/>
            </a:pPr>
            <a:endParaRPr lang="en-US" sz="1000" dirty="0">
              <a:solidFill>
                <a:schemeClr val="tx2"/>
              </a:solidFill>
              <a:effectLst>
                <a:outerShdw blurRad="50800" dist="38100" dir="2700000" algn="tl" rotWithShape="0">
                  <a:prstClr val="black">
                    <a:alpha val="40000"/>
                  </a:prstClr>
                </a:outerShdw>
              </a:effectLst>
            </a:endParaRPr>
          </a:p>
          <a:p>
            <a:pPr marL="457200" indent="-457200">
              <a:buClr>
                <a:schemeClr val="accent1"/>
              </a:buClr>
              <a:buSzPct val="115000"/>
              <a:buFont typeface="Wingdings" charset="2"/>
              <a:buChar char="ü"/>
            </a:pPr>
            <a:r>
              <a:rPr lang="en-US" sz="3200" dirty="0">
                <a:solidFill>
                  <a:schemeClr val="tx2"/>
                </a:solidFill>
                <a:effectLst>
                  <a:outerShdw blurRad="50800" dist="38100" dir="2700000" algn="tl" rotWithShape="0">
                    <a:prstClr val="black">
                      <a:alpha val="40000"/>
                    </a:prstClr>
                  </a:outerShdw>
                </a:effectLst>
              </a:rPr>
              <a:t>hobbies/interests</a:t>
            </a:r>
          </a:p>
        </p:txBody>
      </p:sp>
      <p:sp>
        <p:nvSpPr>
          <p:cNvPr id="8" name="TextBox 7"/>
          <p:cNvSpPr txBox="1"/>
          <p:nvPr/>
        </p:nvSpPr>
        <p:spPr>
          <a:xfrm>
            <a:off x="4283968" y="4143851"/>
            <a:ext cx="4852610" cy="1877437"/>
          </a:xfrm>
          <a:prstGeom prst="rect">
            <a:avLst/>
          </a:prstGeom>
          <a:noFill/>
        </p:spPr>
        <p:txBody>
          <a:bodyPr wrap="none" rtlCol="0">
            <a:spAutoFit/>
          </a:bodyPr>
          <a:lstStyle/>
          <a:p>
            <a:pPr marL="457200" indent="-457200">
              <a:buClr>
                <a:schemeClr val="accent1"/>
              </a:buClr>
              <a:buSzPct val="115000"/>
              <a:buFont typeface="Wingdings" charset="2"/>
              <a:buChar char="ü"/>
            </a:pPr>
            <a:r>
              <a:rPr lang="en-US" sz="3200" dirty="0">
                <a:solidFill>
                  <a:schemeClr val="tx2"/>
                </a:solidFill>
                <a:effectLst>
                  <a:outerShdw blurRad="50800" dist="38100" dir="2700000" algn="tl" rotWithShape="0">
                    <a:prstClr val="black">
                      <a:alpha val="40000"/>
                    </a:prstClr>
                  </a:outerShdw>
                </a:effectLst>
              </a:rPr>
              <a:t>similar personalities</a:t>
            </a:r>
          </a:p>
          <a:p>
            <a:pPr>
              <a:buClr>
                <a:schemeClr val="accent1"/>
              </a:buClr>
              <a:buSzPct val="115000"/>
            </a:pPr>
            <a:endParaRPr lang="en-US" sz="1000" dirty="0">
              <a:solidFill>
                <a:schemeClr val="tx2"/>
              </a:solidFill>
              <a:effectLst>
                <a:outerShdw blurRad="50800" dist="38100" dir="2700000" algn="tl" rotWithShape="0">
                  <a:prstClr val="black">
                    <a:alpha val="40000"/>
                  </a:prstClr>
                </a:outerShdw>
              </a:effectLst>
            </a:endParaRPr>
          </a:p>
          <a:p>
            <a:pPr marL="457200" indent="-457200">
              <a:buClr>
                <a:schemeClr val="accent1"/>
              </a:buClr>
              <a:buSzPct val="115000"/>
              <a:buFont typeface="Wingdings" charset="2"/>
              <a:buChar char="ü"/>
            </a:pPr>
            <a:r>
              <a:rPr lang="en-US" sz="3200" dirty="0">
                <a:solidFill>
                  <a:schemeClr val="tx2"/>
                </a:solidFill>
                <a:effectLst>
                  <a:outerShdw blurRad="50800" dist="38100" dir="2700000" algn="tl" rotWithShape="0">
                    <a:prstClr val="black">
                      <a:alpha val="40000"/>
                    </a:prstClr>
                  </a:outerShdw>
                </a:effectLst>
              </a:rPr>
              <a:t>taste in music</a:t>
            </a:r>
          </a:p>
          <a:p>
            <a:pPr>
              <a:buClr>
                <a:schemeClr val="accent1"/>
              </a:buClr>
              <a:buSzPct val="115000"/>
            </a:pPr>
            <a:endParaRPr lang="en-US" sz="1000" dirty="0">
              <a:solidFill>
                <a:schemeClr val="tx2"/>
              </a:solidFill>
              <a:effectLst>
                <a:outerShdw blurRad="50800" dist="38100" dir="2700000" algn="tl" rotWithShape="0">
                  <a:prstClr val="black">
                    <a:alpha val="40000"/>
                  </a:prstClr>
                </a:outerShdw>
              </a:effectLst>
            </a:endParaRPr>
          </a:p>
          <a:p>
            <a:pPr marL="457200" indent="-457200">
              <a:buClr>
                <a:schemeClr val="accent1"/>
              </a:buClr>
              <a:buSzPct val="115000"/>
              <a:buFont typeface="Wingdings" charset="2"/>
              <a:buChar char="ü"/>
            </a:pPr>
            <a:r>
              <a:rPr lang="en-US" sz="3200" dirty="0">
                <a:solidFill>
                  <a:schemeClr val="tx2"/>
                </a:solidFill>
                <a:effectLst>
                  <a:outerShdw blurRad="50800" dist="38100" dir="2700000" algn="tl" rotWithShape="0">
                    <a:prstClr val="black">
                      <a:alpha val="40000"/>
                    </a:prstClr>
                  </a:outerShdw>
                </a:effectLst>
              </a:rPr>
              <a:t>from same area</a:t>
            </a:r>
          </a:p>
        </p:txBody>
      </p:sp>
    </p:spTree>
    <p:extLst>
      <p:ext uri="{BB962C8B-B14F-4D97-AF65-F5344CB8AC3E}">
        <p14:creationId xmlns:p14="http://schemas.microsoft.com/office/powerpoint/2010/main" val="197090277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0528" y="-27384"/>
            <a:ext cx="6300192" cy="1440160"/>
          </a:xfrm>
        </p:spPr>
        <p:txBody>
          <a:bodyPr lIns="92075" tIns="46038" rIns="92075" bIns="46038"/>
          <a:lstStyle/>
          <a:p>
            <a:pPr eaLnBrk="1" hangingPunct="1">
              <a:defRPr/>
            </a:pPr>
            <a:r>
              <a:rPr lang="en-US" sz="4000" dirty="0">
                <a:latin typeface="Tahoma" charset="0"/>
                <a:cs typeface="+mj-cs"/>
              </a:rPr>
              <a:t>6 factor similarity tracks closeness</a:t>
            </a:r>
          </a:p>
        </p:txBody>
      </p:sp>
      <p:pic>
        <p:nvPicPr>
          <p:cNvPr id="7" name="Picture 6"/>
          <p:cNvPicPr>
            <a:picLocks noChangeAspect="1"/>
          </p:cNvPicPr>
          <p:nvPr/>
        </p:nvPicPr>
        <p:blipFill>
          <a:blip r:embed="rId2"/>
          <a:stretch>
            <a:fillRect/>
          </a:stretch>
        </p:blipFill>
        <p:spPr>
          <a:xfrm>
            <a:off x="754551" y="1400616"/>
            <a:ext cx="7521155" cy="5437459"/>
          </a:xfrm>
          <a:prstGeom prst="rect">
            <a:avLst/>
          </a:prstGeom>
        </p:spPr>
      </p:pic>
      <p:pic>
        <p:nvPicPr>
          <p:cNvPr id="5" name="Picture 4"/>
          <p:cNvPicPr>
            <a:picLocks noChangeAspect="1"/>
          </p:cNvPicPr>
          <p:nvPr/>
        </p:nvPicPr>
        <p:blipFill>
          <a:blip r:embed="rId3"/>
          <a:stretch>
            <a:fillRect/>
          </a:stretch>
        </p:blipFill>
        <p:spPr>
          <a:xfrm>
            <a:off x="5652120" y="44624"/>
            <a:ext cx="2623586" cy="1728192"/>
          </a:xfrm>
          <a:prstGeom prst="rect">
            <a:avLst/>
          </a:prstGeom>
        </p:spPr>
      </p:pic>
    </p:spTree>
    <p:extLst>
      <p:ext uri="{BB962C8B-B14F-4D97-AF65-F5344CB8AC3E}">
        <p14:creationId xmlns:p14="http://schemas.microsoft.com/office/powerpoint/2010/main" val="405009118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8520" y="188640"/>
            <a:ext cx="6408712" cy="1944216"/>
          </a:xfrm>
        </p:spPr>
        <p:txBody>
          <a:bodyPr lIns="92075" tIns="46038" rIns="92075" bIns="46038"/>
          <a:lstStyle/>
          <a:p>
            <a:pPr eaLnBrk="1" hangingPunct="1">
              <a:defRPr/>
            </a:pPr>
            <a:r>
              <a:rPr lang="en-US" sz="4000" dirty="0">
                <a:latin typeface="Tahoma" charset="0"/>
                <a:cs typeface="+mj-cs"/>
              </a:rPr>
              <a:t>maybe these are useful indicators for potential future friendships?</a:t>
            </a:r>
          </a:p>
        </p:txBody>
      </p:sp>
      <p:sp>
        <p:nvSpPr>
          <p:cNvPr id="4100" name="Line 4"/>
          <p:cNvSpPr>
            <a:spLocks noChangeShapeType="1"/>
          </p:cNvSpPr>
          <p:nvPr/>
        </p:nvSpPr>
        <p:spPr bwMode="auto">
          <a:xfrm>
            <a:off x="930559" y="6741368"/>
            <a:ext cx="727280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5" name="Picture 4"/>
          <p:cNvPicPr>
            <a:picLocks noChangeAspect="1"/>
          </p:cNvPicPr>
          <p:nvPr/>
        </p:nvPicPr>
        <p:blipFill>
          <a:blip r:embed="rId2"/>
          <a:stretch>
            <a:fillRect/>
          </a:stretch>
        </p:blipFill>
        <p:spPr>
          <a:xfrm>
            <a:off x="6372200" y="296652"/>
            <a:ext cx="2623586" cy="1728192"/>
          </a:xfrm>
          <a:prstGeom prst="rect">
            <a:avLst/>
          </a:prstGeom>
        </p:spPr>
      </p:pic>
      <p:sp>
        <p:nvSpPr>
          <p:cNvPr id="11" name="TextBox 10"/>
          <p:cNvSpPr txBox="1"/>
          <p:nvPr/>
        </p:nvSpPr>
        <p:spPr>
          <a:xfrm>
            <a:off x="-5037" y="2420888"/>
            <a:ext cx="9144000" cy="1815882"/>
          </a:xfrm>
          <a:prstGeom prst="rect">
            <a:avLst/>
          </a:prstGeom>
          <a:noFill/>
        </p:spPr>
        <p:txBody>
          <a:bodyPr wrap="square" rtlCol="0">
            <a:spAutoFit/>
          </a:bodyPr>
          <a:lstStyle/>
          <a:p>
            <a:pPr algn="ctr">
              <a:buClr>
                <a:schemeClr val="accent1"/>
              </a:buClr>
              <a:buSzPct val="115000"/>
            </a:pPr>
            <a:r>
              <a:rPr lang="en-US" sz="2800" dirty="0">
                <a:effectLst>
                  <a:outerShdw blurRad="50800" dist="38100" dir="2700000" algn="tl" rotWithShape="0">
                    <a:prstClr val="black">
                      <a:alpha val="40000"/>
                    </a:prstClr>
                  </a:outerShdw>
                </a:effectLst>
              </a:rPr>
              <a:t>6 factors usually shared across all 3 network layers surveyed: </a:t>
            </a:r>
            <a:r>
              <a:rPr lang="en-US" sz="2800" dirty="0">
                <a:solidFill>
                  <a:schemeClr val="tx2"/>
                </a:solidFill>
                <a:effectLst>
                  <a:outerShdw blurRad="50800" dist="38100" dir="2700000" algn="tl" rotWithShape="0">
                    <a:prstClr val="black">
                      <a:alpha val="40000"/>
                    </a:prstClr>
                  </a:outerShdw>
                </a:effectLst>
              </a:rPr>
              <a:t>language/dialect, sexual orientation, ethnic group, generation/age, class/socioeconomic status, intelligence/education   </a:t>
            </a:r>
          </a:p>
        </p:txBody>
      </p:sp>
      <p:sp>
        <p:nvSpPr>
          <p:cNvPr id="12" name="TextBox 11"/>
          <p:cNvSpPr txBox="1"/>
          <p:nvPr/>
        </p:nvSpPr>
        <p:spPr>
          <a:xfrm>
            <a:off x="-5037" y="4509120"/>
            <a:ext cx="9144000" cy="1815882"/>
          </a:xfrm>
          <a:prstGeom prst="rect">
            <a:avLst/>
          </a:prstGeom>
          <a:noFill/>
        </p:spPr>
        <p:txBody>
          <a:bodyPr wrap="square" rtlCol="0">
            <a:spAutoFit/>
          </a:bodyPr>
          <a:lstStyle/>
          <a:p>
            <a:pPr algn="ctr">
              <a:buClr>
                <a:schemeClr val="accent1"/>
              </a:buClr>
              <a:buSzPct val="115000"/>
            </a:pPr>
            <a:r>
              <a:rPr lang="en-US" sz="2800" dirty="0">
                <a:effectLst>
                  <a:outerShdw blurRad="50800" dist="38100" dir="2700000" algn="tl" rotWithShape="0">
                    <a:prstClr val="black">
                      <a:alpha val="40000"/>
                    </a:prstClr>
                  </a:outerShdw>
                </a:effectLst>
              </a:rPr>
              <a:t>6 factors (&amp; contact frequency) distinguishing most between more or less emotional closeness: </a:t>
            </a:r>
            <a:r>
              <a:rPr lang="en-US" sz="2800" dirty="0">
                <a:solidFill>
                  <a:schemeClr val="tx2"/>
                </a:solidFill>
                <a:effectLst>
                  <a:outerShdw blurRad="50800" dist="38100" dir="2700000" algn="tl" rotWithShape="0">
                    <a:prstClr val="black">
                      <a:alpha val="40000"/>
                    </a:prstClr>
                  </a:outerShdw>
                </a:effectLst>
              </a:rPr>
              <a:t>similar sense of humor, moral beliefs, hobbies/interests, personalities, taste in music, location   </a:t>
            </a:r>
          </a:p>
        </p:txBody>
      </p:sp>
    </p:spTree>
    <p:extLst>
      <p:ext uri="{BB962C8B-B14F-4D97-AF65-F5344CB8AC3E}">
        <p14:creationId xmlns:p14="http://schemas.microsoft.com/office/powerpoint/2010/main" val="129761645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0648"/>
            <a:ext cx="8497192" cy="710952"/>
          </a:xfrm>
        </p:spPr>
        <p:txBody>
          <a:bodyPr lIns="92075" tIns="46038" rIns="92075" bIns="46038" anchor="b"/>
          <a:lstStyle/>
          <a:p>
            <a:pPr eaLnBrk="1" hangingPunct="1">
              <a:defRPr/>
            </a:pPr>
            <a:r>
              <a:rPr lang="en-US" sz="4000" dirty="0"/>
              <a:t>activities: planned exercises</a:t>
            </a:r>
          </a:p>
        </p:txBody>
      </p:sp>
      <p:sp>
        <p:nvSpPr>
          <p:cNvPr id="7172" name="Line 4"/>
          <p:cNvSpPr>
            <a:spLocks noChangeShapeType="1"/>
          </p:cNvSpPr>
          <p:nvPr/>
        </p:nvSpPr>
        <p:spPr bwMode="auto">
          <a:xfrm flipV="1">
            <a:off x="3995936" y="6669360"/>
            <a:ext cx="4896544"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3491880" y="1052736"/>
            <a:ext cx="5652120" cy="5544616"/>
          </a:xfrm>
        </p:spPr>
        <p:txBody>
          <a:bodyPr lIns="92075" tIns="46038" rIns="92075" bIns="46038"/>
          <a:lstStyle/>
          <a:p>
            <a:pPr marL="486000" eaLnBrk="1" hangingPunct="1">
              <a:lnSpc>
                <a:spcPct val="90000"/>
              </a:lnSpc>
              <a:buSzPct val="130000"/>
              <a:buFont typeface="Wingdings" charset="2"/>
              <a:buChar char="ü"/>
              <a:defRPr/>
            </a:pPr>
            <a:r>
              <a:rPr lang="en-US" sz="2200" dirty="0">
                <a:solidFill>
                  <a:schemeClr val="accent4"/>
                </a:solidFill>
              </a:rPr>
              <a:t>planned program for the day &amp; personal areas we want to cover</a:t>
            </a:r>
          </a:p>
          <a:p>
            <a:pPr marL="486000" eaLnBrk="1" hangingPunct="1">
              <a:lnSpc>
                <a:spcPct val="90000"/>
              </a:lnSpc>
              <a:buSzPct val="130000"/>
              <a:buFont typeface="Wingdings" charset="2"/>
              <a:buChar char="ü"/>
              <a:defRPr/>
            </a:pPr>
            <a:r>
              <a:rPr lang="en-US" sz="2200" dirty="0">
                <a:solidFill>
                  <a:schemeClr val="accent4"/>
                </a:solidFill>
              </a:rPr>
              <a:t>reflection: physical, psychological &amp; wellbeing effects of relationships</a:t>
            </a:r>
          </a:p>
          <a:p>
            <a:pPr marL="486000" eaLnBrk="1" hangingPunct="1">
              <a:lnSpc>
                <a:spcPct val="90000"/>
              </a:lnSpc>
              <a:buSzPct val="130000"/>
              <a:buFont typeface="Wingdings" charset="2"/>
              <a:buChar char="ü"/>
              <a:defRPr/>
            </a:pPr>
            <a:r>
              <a:rPr lang="en-US" sz="2200" dirty="0">
                <a:solidFill>
                  <a:schemeClr val="accent4"/>
                </a:solidFill>
              </a:rPr>
              <a:t>social network: support clique, sympathy group </a:t>
            </a:r>
            <a:r>
              <a:rPr lang="mr-IN" sz="2200" dirty="0">
                <a:solidFill>
                  <a:schemeClr val="accent4"/>
                </a:solidFill>
              </a:rPr>
              <a:t>–</a:t>
            </a:r>
            <a:r>
              <a:rPr lang="en-US" sz="2200" dirty="0">
                <a:solidFill>
                  <a:schemeClr val="accent4"/>
                </a:solidFill>
              </a:rPr>
              <a:t> identification </a:t>
            </a:r>
          </a:p>
          <a:p>
            <a:pPr marL="486000" eaLnBrk="1" hangingPunct="1">
              <a:lnSpc>
                <a:spcPct val="90000"/>
              </a:lnSpc>
              <a:buSzPct val="130000"/>
              <a:buFont typeface="Wingdings" charset="2"/>
              <a:buChar char="ü"/>
              <a:defRPr/>
            </a:pPr>
            <a:r>
              <a:rPr lang="en-US" sz="2200" dirty="0">
                <a:solidFill>
                  <a:schemeClr val="accent4"/>
                </a:solidFill>
              </a:rPr>
              <a:t>social time budget: size &amp; how it is allocated </a:t>
            </a:r>
            <a:r>
              <a:rPr lang="mr-IN" sz="2200" dirty="0">
                <a:solidFill>
                  <a:schemeClr val="accent4"/>
                </a:solidFill>
              </a:rPr>
              <a:t>–</a:t>
            </a:r>
            <a:r>
              <a:rPr lang="en-US" sz="2200" dirty="0">
                <a:solidFill>
                  <a:schemeClr val="accent4"/>
                </a:solidFill>
              </a:rPr>
              <a:t> not too much/too little </a:t>
            </a:r>
          </a:p>
          <a:p>
            <a:pPr marL="457200" indent="-457200" eaLnBrk="1" hangingPunct="1">
              <a:lnSpc>
                <a:spcPct val="90000"/>
              </a:lnSpc>
              <a:buSzPct val="110000"/>
              <a:buFont typeface="+mj-lt"/>
              <a:buAutoNum type="arabicParenR" startAt="5"/>
              <a:defRPr/>
            </a:pPr>
            <a:r>
              <a:rPr lang="en-US" sz="2200" dirty="0">
                <a:solidFill>
                  <a:srgbClr val="FFCC00"/>
                </a:solidFill>
              </a:rPr>
              <a:t>social identity theory &amp; our broader membership of various groups</a:t>
            </a:r>
          </a:p>
          <a:p>
            <a:pPr marL="457200" indent="-457200" eaLnBrk="1" hangingPunct="1">
              <a:lnSpc>
                <a:spcPct val="90000"/>
              </a:lnSpc>
              <a:buSzPct val="110000"/>
              <a:buFont typeface="+mj-lt"/>
              <a:buAutoNum type="arabicParenR" startAt="5"/>
              <a:defRPr/>
            </a:pPr>
            <a:r>
              <a:rPr lang="en-US" sz="2200" dirty="0"/>
              <a:t>personal example of relationship conflict &amp; potential relevance of cognitive/emotional </a:t>
            </a:r>
            <a:r>
              <a:rPr lang="en-US" sz="2200" dirty="0" err="1"/>
              <a:t>ibct</a:t>
            </a:r>
            <a:r>
              <a:rPr lang="en-US" sz="2200" dirty="0"/>
              <a:t> approach</a:t>
            </a:r>
          </a:p>
          <a:p>
            <a:pPr marL="457200" indent="-457200" eaLnBrk="1" hangingPunct="1">
              <a:lnSpc>
                <a:spcPct val="90000"/>
              </a:lnSpc>
              <a:buSzPct val="110000"/>
              <a:buFont typeface="+mj-lt"/>
              <a:buAutoNum type="arabicParenR" startAt="5"/>
              <a:defRPr/>
            </a:pPr>
            <a:r>
              <a:rPr lang="en-US" sz="2200" dirty="0"/>
              <a:t>‘relational depth’ charting exercise</a:t>
            </a:r>
          </a:p>
          <a:p>
            <a:pPr marL="457200" indent="-457200" eaLnBrk="1" hangingPunct="1">
              <a:lnSpc>
                <a:spcPct val="90000"/>
              </a:lnSpc>
              <a:buSzPct val="110000"/>
              <a:buFont typeface="+mj-lt"/>
              <a:buAutoNum type="arabicParenR" startAt="5"/>
              <a:defRPr/>
            </a:pPr>
            <a:r>
              <a:rPr lang="en-US" sz="2200" dirty="0"/>
              <a:t>reflection on day &amp; what’s most relevant professionally/personally</a:t>
            </a:r>
          </a:p>
        </p:txBody>
      </p:sp>
    </p:spTree>
    <p:extLst>
      <p:ext uri="{BB962C8B-B14F-4D97-AF65-F5344CB8AC3E}">
        <p14:creationId xmlns:p14="http://schemas.microsoft.com/office/powerpoint/2010/main" val="612537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0648"/>
            <a:ext cx="8497192" cy="710952"/>
          </a:xfrm>
        </p:spPr>
        <p:txBody>
          <a:bodyPr lIns="92075" tIns="46038" rIns="92075" bIns="46038" anchor="b"/>
          <a:lstStyle/>
          <a:p>
            <a:pPr eaLnBrk="1" hangingPunct="1">
              <a:defRPr/>
            </a:pPr>
            <a:r>
              <a:rPr lang="en-US" sz="4000" dirty="0"/>
              <a:t>activities: planned exercises</a:t>
            </a:r>
          </a:p>
        </p:txBody>
      </p:sp>
      <p:sp>
        <p:nvSpPr>
          <p:cNvPr id="7172" name="Line 4"/>
          <p:cNvSpPr>
            <a:spLocks noChangeShapeType="1"/>
          </p:cNvSpPr>
          <p:nvPr/>
        </p:nvSpPr>
        <p:spPr bwMode="auto">
          <a:xfrm flipV="1">
            <a:off x="3995936" y="6669360"/>
            <a:ext cx="4896544"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3491880" y="1052736"/>
            <a:ext cx="5652120" cy="5544616"/>
          </a:xfrm>
        </p:spPr>
        <p:txBody>
          <a:bodyPr lIns="92075" tIns="46038" rIns="92075" bIns="46038"/>
          <a:lstStyle/>
          <a:p>
            <a:pPr marL="457200" indent="-457200" eaLnBrk="1" hangingPunct="1">
              <a:lnSpc>
                <a:spcPct val="90000"/>
              </a:lnSpc>
              <a:buSzPct val="110000"/>
              <a:buFont typeface="+mj-lt"/>
              <a:buAutoNum type="arabicParenR"/>
              <a:defRPr/>
            </a:pPr>
            <a:r>
              <a:rPr lang="en-US" sz="2200" dirty="0"/>
              <a:t>planned program for the day &amp; personal areas we want to cover</a:t>
            </a:r>
          </a:p>
          <a:p>
            <a:pPr marL="457200" indent="-457200" eaLnBrk="1" hangingPunct="1">
              <a:lnSpc>
                <a:spcPct val="90000"/>
              </a:lnSpc>
              <a:buSzPct val="110000"/>
              <a:buFont typeface="+mj-lt"/>
              <a:buAutoNum type="arabicParenR"/>
              <a:defRPr/>
            </a:pPr>
            <a:r>
              <a:rPr lang="en-US" sz="2200" dirty="0"/>
              <a:t>reflection: physical, psychological &amp; wellbeing effects of relationships</a:t>
            </a:r>
          </a:p>
          <a:p>
            <a:pPr marL="457200" indent="-457200" eaLnBrk="1" hangingPunct="1">
              <a:lnSpc>
                <a:spcPct val="90000"/>
              </a:lnSpc>
              <a:buSzPct val="110000"/>
              <a:buFont typeface="+mj-lt"/>
              <a:buAutoNum type="arabicParenR"/>
              <a:defRPr/>
            </a:pPr>
            <a:r>
              <a:rPr lang="en-US" sz="2200" dirty="0"/>
              <a:t>social network: support clique, sympathy group </a:t>
            </a:r>
            <a:r>
              <a:rPr lang="mr-IN" sz="2200" dirty="0"/>
              <a:t>–</a:t>
            </a:r>
            <a:r>
              <a:rPr lang="en-US" sz="2200" dirty="0"/>
              <a:t> identification </a:t>
            </a:r>
          </a:p>
          <a:p>
            <a:pPr marL="457200" indent="-457200" eaLnBrk="1" hangingPunct="1">
              <a:lnSpc>
                <a:spcPct val="90000"/>
              </a:lnSpc>
              <a:buSzPct val="110000"/>
              <a:buFont typeface="+mj-lt"/>
              <a:buAutoNum type="arabicParenR"/>
              <a:defRPr/>
            </a:pPr>
            <a:r>
              <a:rPr lang="en-US" sz="2200" dirty="0"/>
              <a:t>social time budget: size &amp; how it is allocated </a:t>
            </a:r>
            <a:r>
              <a:rPr lang="mr-IN" sz="2200" dirty="0"/>
              <a:t>–</a:t>
            </a:r>
            <a:r>
              <a:rPr lang="en-US" sz="2200" dirty="0"/>
              <a:t> not too much/too little </a:t>
            </a:r>
          </a:p>
          <a:p>
            <a:pPr marL="457200" indent="-457200" eaLnBrk="1" hangingPunct="1">
              <a:lnSpc>
                <a:spcPct val="90000"/>
              </a:lnSpc>
              <a:buSzPct val="110000"/>
              <a:buFont typeface="+mj-lt"/>
              <a:buAutoNum type="arabicParenR"/>
              <a:defRPr/>
            </a:pPr>
            <a:r>
              <a:rPr lang="en-US" sz="2200" dirty="0"/>
              <a:t>social identity theory &amp; our broader membership of various groups</a:t>
            </a:r>
          </a:p>
          <a:p>
            <a:pPr marL="457200" indent="-457200" eaLnBrk="1" hangingPunct="1">
              <a:lnSpc>
                <a:spcPct val="90000"/>
              </a:lnSpc>
              <a:buSzPct val="110000"/>
              <a:buFont typeface="+mj-lt"/>
              <a:buAutoNum type="arabicParenR"/>
              <a:defRPr/>
            </a:pPr>
            <a:r>
              <a:rPr lang="en-US" sz="2200" dirty="0"/>
              <a:t>personal example of relationship conflict &amp; potential relevance of cognitive/emotional </a:t>
            </a:r>
            <a:r>
              <a:rPr lang="en-US" sz="2200" dirty="0" err="1"/>
              <a:t>ibct</a:t>
            </a:r>
            <a:r>
              <a:rPr lang="en-US" sz="2200" dirty="0"/>
              <a:t> approach</a:t>
            </a:r>
          </a:p>
          <a:p>
            <a:pPr marL="457200" indent="-457200" eaLnBrk="1" hangingPunct="1">
              <a:lnSpc>
                <a:spcPct val="90000"/>
              </a:lnSpc>
              <a:buSzPct val="110000"/>
              <a:buFont typeface="+mj-lt"/>
              <a:buAutoNum type="arabicParenR"/>
              <a:defRPr/>
            </a:pPr>
            <a:r>
              <a:rPr lang="en-US" sz="2200" dirty="0"/>
              <a:t>‘relational depth’ charting exercise</a:t>
            </a:r>
          </a:p>
          <a:p>
            <a:pPr marL="457200" indent="-457200" eaLnBrk="1" hangingPunct="1">
              <a:lnSpc>
                <a:spcPct val="90000"/>
              </a:lnSpc>
              <a:buSzPct val="110000"/>
              <a:buFont typeface="+mj-lt"/>
              <a:buAutoNum type="arabicParenR"/>
              <a:defRPr/>
            </a:pPr>
            <a:r>
              <a:rPr lang="en-US" sz="2200" dirty="0"/>
              <a:t>reflection on day &amp; what’s most relevant professionally/personally</a:t>
            </a:r>
          </a:p>
        </p:txBody>
      </p:sp>
    </p:spTree>
    <p:extLst>
      <p:ext uri="{BB962C8B-B14F-4D97-AF65-F5344CB8AC3E}">
        <p14:creationId xmlns:p14="http://schemas.microsoft.com/office/powerpoint/2010/main" val="3110569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016" y="-27384"/>
            <a:ext cx="3635896" cy="1939156"/>
          </a:xfrm>
        </p:spPr>
        <p:txBody>
          <a:bodyPr/>
          <a:lstStyle/>
          <a:p>
            <a:pPr algn="ctr"/>
            <a:r>
              <a:rPr lang="en-US" sz="4000" dirty="0"/>
              <a:t>social identity theory</a:t>
            </a:r>
          </a:p>
        </p:txBody>
      </p:sp>
      <p:sp>
        <p:nvSpPr>
          <p:cNvPr id="6" name="Text Placeholder 5"/>
          <p:cNvSpPr>
            <a:spLocks noGrp="1"/>
          </p:cNvSpPr>
          <p:nvPr>
            <p:ph type="body" sz="half" idx="2"/>
          </p:nvPr>
        </p:nvSpPr>
        <p:spPr>
          <a:xfrm>
            <a:off x="3659573" y="188640"/>
            <a:ext cx="5508104" cy="6525344"/>
          </a:xfrm>
        </p:spPr>
        <p:txBody>
          <a:bodyPr/>
          <a:lstStyle/>
          <a:p>
            <a:pPr marL="248400" indent="-248400">
              <a:buSzPct val="100000"/>
              <a:buFont typeface="Wingdings" charset="2"/>
              <a:buChar char="²"/>
            </a:pPr>
            <a:r>
              <a:rPr lang="en-US" sz="1600" dirty="0" err="1"/>
              <a:t>Sani</a:t>
            </a:r>
            <a:r>
              <a:rPr lang="en-US" sz="1600" dirty="0"/>
              <a:t>, F., et al. (2012). "Comparing social contact and group identification as predictors of mental health." </a:t>
            </a:r>
            <a:r>
              <a:rPr lang="en-US" sz="1600" u="sng" dirty="0"/>
              <a:t>Br J Social Psychology </a:t>
            </a:r>
            <a:r>
              <a:rPr lang="en-US" sz="1600" b="1" u="sng" dirty="0"/>
              <a:t>51</a:t>
            </a:r>
            <a:r>
              <a:rPr lang="en-US" sz="1600" u="sng" dirty="0"/>
              <a:t>(4): 781-790.</a:t>
            </a:r>
          </a:p>
          <a:p>
            <a:pPr marL="248400" indent="-248400">
              <a:buSzPct val="100000"/>
              <a:buFont typeface="Wingdings" charset="2"/>
              <a:buChar char="²"/>
            </a:pPr>
            <a:r>
              <a:rPr lang="en-US" sz="1600" dirty="0" err="1"/>
              <a:t>Cruwys</a:t>
            </a:r>
            <a:r>
              <a:rPr lang="en-US" sz="1600" dirty="0"/>
              <a:t>, T., et al. (2014). "Depression and social identity: an integrative review." </a:t>
            </a:r>
            <a:r>
              <a:rPr lang="en-US" sz="1600" u="sng" dirty="0"/>
              <a:t>Personality and Social Psychology Review </a:t>
            </a:r>
            <a:r>
              <a:rPr lang="en-US" sz="1600" b="1" u="sng" dirty="0"/>
              <a:t>18</a:t>
            </a:r>
            <a:r>
              <a:rPr lang="en-US" sz="1600" u="sng" dirty="0"/>
              <a:t>(3): 215-238.</a:t>
            </a:r>
          </a:p>
          <a:p>
            <a:pPr marL="248400" indent="-248400">
              <a:buSzPct val="100000"/>
              <a:buFont typeface="Wingdings" charset="2"/>
              <a:buChar char="²"/>
            </a:pPr>
            <a:r>
              <a:rPr lang="en-US" sz="1600" dirty="0" err="1"/>
              <a:t>Haslam</a:t>
            </a:r>
            <a:r>
              <a:rPr lang="en-US" sz="1600" dirty="0"/>
              <a:t>, S. A. (2014). "Making good theory practical: five lessons for an Applied Social Identity Approach to challenges of organizational, health, and clinical psychology." </a:t>
            </a:r>
            <a:r>
              <a:rPr lang="en-US" sz="1600" u="sng" dirty="0"/>
              <a:t>Br J </a:t>
            </a:r>
            <a:r>
              <a:rPr lang="en-US" sz="1600" u="sng" dirty="0" err="1"/>
              <a:t>Soc</a:t>
            </a:r>
            <a:r>
              <a:rPr lang="en-US" sz="1600" u="sng" dirty="0"/>
              <a:t> </a:t>
            </a:r>
            <a:r>
              <a:rPr lang="en-US" sz="1600" u="sng" dirty="0" err="1"/>
              <a:t>Psychol</a:t>
            </a:r>
            <a:r>
              <a:rPr lang="en-US" sz="1600" u="sng" dirty="0"/>
              <a:t> </a:t>
            </a:r>
            <a:r>
              <a:rPr lang="en-US" sz="1600" b="1" u="sng" dirty="0"/>
              <a:t>53</a:t>
            </a:r>
            <a:r>
              <a:rPr lang="en-US" sz="1600" u="sng" dirty="0"/>
              <a:t>(1): 1-20.</a:t>
            </a:r>
          </a:p>
          <a:p>
            <a:pPr marL="248400" indent="-248400">
              <a:buSzPct val="100000"/>
              <a:buFont typeface="Wingdings" charset="2"/>
              <a:buChar char="²"/>
            </a:pPr>
            <a:r>
              <a:rPr lang="en-US" sz="1600" dirty="0" err="1"/>
              <a:t>Sani</a:t>
            </a:r>
            <a:r>
              <a:rPr lang="en-US" sz="1600" dirty="0"/>
              <a:t>, F., et al. (2015). "Greater number of group identifications is associated with lower odds of being depressed: evidence from a Scottish community sample." </a:t>
            </a:r>
            <a:r>
              <a:rPr lang="en-US" sz="1600" u="sng" dirty="0"/>
              <a:t>Social Psychiatry and Psychiatric Epidemiology </a:t>
            </a:r>
            <a:r>
              <a:rPr lang="en-US" sz="1600" b="1" u="sng" dirty="0"/>
              <a:t>50</a:t>
            </a:r>
            <a:r>
              <a:rPr lang="en-US" sz="1600" u="sng" dirty="0"/>
              <a:t>(9): 1389-1397</a:t>
            </a:r>
          </a:p>
          <a:p>
            <a:pPr marL="248400" indent="-248400">
              <a:buSzPct val="100000"/>
              <a:buFont typeface="Wingdings" charset="2"/>
              <a:buChar char="²"/>
            </a:pPr>
            <a:r>
              <a:rPr lang="en-US" sz="1600" dirty="0" err="1"/>
              <a:t>Sani</a:t>
            </a:r>
            <a:r>
              <a:rPr lang="en-US" sz="1600" dirty="0"/>
              <a:t>, F., et al. (2015). "Greater number of group identifications is associated with healthier behaviour: Evidence from a Scottish community sample." </a:t>
            </a:r>
            <a:r>
              <a:rPr lang="en-US" sz="1600" u="sng" dirty="0"/>
              <a:t>Br J Health Psychology </a:t>
            </a:r>
            <a:r>
              <a:rPr lang="en-US" sz="1600" b="1" u="sng" dirty="0"/>
              <a:t>20</a:t>
            </a:r>
            <a:r>
              <a:rPr lang="en-US" sz="1600" u="sng" dirty="0"/>
              <a:t>(3): 466-481.</a:t>
            </a:r>
          </a:p>
          <a:p>
            <a:pPr marL="248400" indent="-248400">
              <a:buSzPct val="100000"/>
              <a:buFont typeface="Wingdings" charset="2"/>
              <a:buChar char="²"/>
            </a:pPr>
            <a:r>
              <a:rPr lang="en-US" sz="1600" dirty="0" err="1"/>
              <a:t>Haslam</a:t>
            </a:r>
            <a:r>
              <a:rPr lang="en-US" sz="1600" dirty="0"/>
              <a:t>, C., et al. (2016). "Groups 4 Health: Evidence that a social-identity intervention that builds and strengthens social group membership improves mental health." </a:t>
            </a:r>
            <a:r>
              <a:rPr lang="en-US" sz="1600" u="sng" dirty="0"/>
              <a:t>Journal of Affective Disorders </a:t>
            </a:r>
            <a:r>
              <a:rPr lang="en-US" sz="1600" b="1" u="sng" dirty="0"/>
              <a:t>194</a:t>
            </a:r>
            <a:r>
              <a:rPr lang="en-US" sz="1600" u="sng" dirty="0"/>
              <a:t>: 188-195.</a:t>
            </a:r>
          </a:p>
        </p:txBody>
      </p:sp>
      <p:sp>
        <p:nvSpPr>
          <p:cNvPr id="11" name="Line 6"/>
          <p:cNvSpPr>
            <a:spLocks noChangeShapeType="1"/>
          </p:cNvSpPr>
          <p:nvPr/>
        </p:nvSpPr>
        <p:spPr bwMode="auto">
          <a:xfrm>
            <a:off x="755576" y="6741368"/>
            <a:ext cx="7991475"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 name="TextBox 6"/>
          <p:cNvSpPr txBox="1"/>
          <p:nvPr/>
        </p:nvSpPr>
        <p:spPr>
          <a:xfrm>
            <a:off x="251520" y="4869160"/>
            <a:ext cx="3312367" cy="646331"/>
          </a:xfrm>
          <a:prstGeom prst="rect">
            <a:avLst/>
          </a:prstGeom>
          <a:noFill/>
        </p:spPr>
        <p:txBody>
          <a:bodyPr wrap="square" rtlCol="0">
            <a:spAutoFit/>
          </a:bodyPr>
          <a:lstStyle/>
          <a:p>
            <a:pPr algn="ctr"/>
            <a:r>
              <a:rPr lang="en-US" dirty="0">
                <a:solidFill>
                  <a:schemeClr val="accent5"/>
                </a:solidFill>
                <a:effectLst>
                  <a:outerShdw blurRad="50800" dist="38100" dir="2700000" algn="tl" rotWithShape="0">
                    <a:prstClr val="black">
                      <a:alpha val="40000"/>
                    </a:prstClr>
                  </a:outerShdw>
                </a:effectLst>
              </a:rPr>
              <a:t>social identity</a:t>
            </a:r>
          </a:p>
          <a:p>
            <a:pPr algn="ctr"/>
            <a:r>
              <a:rPr lang="en-US" dirty="0">
                <a:solidFill>
                  <a:schemeClr val="accent5"/>
                </a:solidFill>
                <a:effectLst>
                  <a:outerShdw blurRad="50800" dist="38100" dir="2700000" algn="tl" rotWithShape="0">
                    <a:prstClr val="black">
                      <a:alpha val="40000"/>
                    </a:prstClr>
                  </a:outerShdw>
                </a:effectLst>
              </a:rPr>
              <a:t>and groups network</a:t>
            </a:r>
          </a:p>
        </p:txBody>
      </p:sp>
      <p:sp>
        <p:nvSpPr>
          <p:cNvPr id="9" name="TextBox 8"/>
          <p:cNvSpPr txBox="1"/>
          <p:nvPr/>
        </p:nvSpPr>
        <p:spPr>
          <a:xfrm>
            <a:off x="72009" y="5733256"/>
            <a:ext cx="3851919" cy="369332"/>
          </a:xfrm>
          <a:prstGeom prst="rect">
            <a:avLst/>
          </a:prstGeom>
          <a:noFill/>
        </p:spPr>
        <p:txBody>
          <a:bodyPr wrap="square" rtlCol="0">
            <a:spAutoFit/>
          </a:bodyPr>
          <a:lstStyle/>
          <a:p>
            <a:pPr algn="ctr"/>
            <a:r>
              <a:rPr lang="en-US" dirty="0" err="1">
                <a:solidFill>
                  <a:schemeClr val="tx2"/>
                </a:solidFill>
                <a:effectLst>
                  <a:outerShdw blurRad="50800" dist="38100" dir="2700000" algn="tl" rotWithShape="0">
                    <a:prstClr val="black">
                      <a:alpha val="40000"/>
                    </a:prstClr>
                  </a:outerShdw>
                </a:effectLst>
              </a:rPr>
              <a:t>ww.socialidentitynetwork.com</a:t>
            </a:r>
            <a:endParaRPr lang="en-US" dirty="0">
              <a:solidFill>
                <a:schemeClr val="tx2"/>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20361162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16632"/>
            <a:ext cx="8497192" cy="710952"/>
          </a:xfrm>
        </p:spPr>
        <p:txBody>
          <a:bodyPr lIns="92075" tIns="46038" rIns="92075" bIns="46038" anchor="b"/>
          <a:lstStyle/>
          <a:p>
            <a:pPr eaLnBrk="1" hangingPunct="1">
              <a:defRPr/>
            </a:pPr>
            <a:r>
              <a:rPr lang="en-US" sz="4000" dirty="0"/>
              <a:t>the six ‘rules’ of friendship </a:t>
            </a:r>
          </a:p>
        </p:txBody>
      </p:sp>
      <p:sp>
        <p:nvSpPr>
          <p:cNvPr id="147459" name="Rectangle 3"/>
          <p:cNvSpPr>
            <a:spLocks noGrp="1" noRot="1" noChangeArrowheads="1"/>
          </p:cNvSpPr>
          <p:nvPr>
            <p:ph type="body" sz="half" idx="3"/>
          </p:nvPr>
        </p:nvSpPr>
        <p:spPr>
          <a:xfrm>
            <a:off x="4572000" y="980728"/>
            <a:ext cx="4680520" cy="5544616"/>
          </a:xfrm>
        </p:spPr>
        <p:txBody>
          <a:bodyPr lIns="92075" tIns="46038" rIns="92075" bIns="46038"/>
          <a:lstStyle/>
          <a:p>
            <a:pPr eaLnBrk="1" hangingPunct="1">
              <a:lnSpc>
                <a:spcPct val="90000"/>
              </a:lnSpc>
              <a:buClr>
                <a:srgbClr val="FFCC00"/>
              </a:buClr>
              <a:buSzPct val="110000"/>
              <a:buFont typeface="Wingdings" charset="2"/>
              <a:buChar char="ü"/>
              <a:defRPr/>
            </a:pPr>
            <a:r>
              <a:rPr lang="en-US" sz="2800" dirty="0"/>
              <a:t>stand up for them when they’re absent      </a:t>
            </a:r>
          </a:p>
          <a:p>
            <a:pPr marL="0" indent="0" eaLnBrk="1" hangingPunct="1">
              <a:lnSpc>
                <a:spcPct val="90000"/>
              </a:lnSpc>
              <a:buClr>
                <a:srgbClr val="FFCC00"/>
              </a:buClr>
              <a:buSzPct val="110000"/>
              <a:buNone/>
              <a:defRPr/>
            </a:pPr>
            <a:endParaRPr lang="en-US" sz="400" i="1" dirty="0"/>
          </a:p>
          <a:p>
            <a:pPr eaLnBrk="1" hangingPunct="1">
              <a:lnSpc>
                <a:spcPct val="90000"/>
              </a:lnSpc>
              <a:buClr>
                <a:srgbClr val="FFCC00"/>
              </a:buClr>
              <a:buSzPct val="110000"/>
              <a:buFont typeface="Wingdings" charset="2"/>
              <a:buChar char="ü"/>
              <a:defRPr/>
            </a:pPr>
            <a:r>
              <a:rPr lang="en-US" sz="2800" dirty="0"/>
              <a:t>share important news with each other             </a:t>
            </a:r>
          </a:p>
          <a:p>
            <a:pPr marL="0" indent="0" eaLnBrk="1" hangingPunct="1">
              <a:lnSpc>
                <a:spcPct val="90000"/>
              </a:lnSpc>
              <a:buClr>
                <a:srgbClr val="FFCC00"/>
              </a:buClr>
              <a:buSzPct val="110000"/>
              <a:buNone/>
              <a:defRPr/>
            </a:pPr>
            <a:endParaRPr lang="en-US" sz="400" dirty="0"/>
          </a:p>
          <a:p>
            <a:pPr eaLnBrk="1" hangingPunct="1">
              <a:lnSpc>
                <a:spcPct val="90000"/>
              </a:lnSpc>
              <a:buClr>
                <a:srgbClr val="FFCC00"/>
              </a:buClr>
              <a:buSzPct val="110000"/>
              <a:buFont typeface="Wingdings" charset="2"/>
              <a:buChar char="ü"/>
              <a:defRPr/>
            </a:pPr>
            <a:r>
              <a:rPr lang="en-US" sz="2800" dirty="0"/>
              <a:t>trust and confide        in each other  </a:t>
            </a:r>
          </a:p>
          <a:p>
            <a:pPr marL="0" indent="0" eaLnBrk="1" hangingPunct="1">
              <a:lnSpc>
                <a:spcPct val="90000"/>
              </a:lnSpc>
              <a:buClr>
                <a:srgbClr val="FFCC00"/>
              </a:buClr>
              <a:buSzPct val="110000"/>
              <a:buNone/>
              <a:defRPr/>
            </a:pPr>
            <a:endParaRPr lang="en-US" sz="400" dirty="0"/>
          </a:p>
          <a:p>
            <a:pPr eaLnBrk="1" hangingPunct="1">
              <a:lnSpc>
                <a:spcPct val="90000"/>
              </a:lnSpc>
              <a:buClr>
                <a:srgbClr val="FFCC00"/>
              </a:buClr>
              <a:buSzPct val="110000"/>
              <a:buFont typeface="Wingdings" charset="2"/>
              <a:buChar char="ü"/>
              <a:defRPr/>
            </a:pPr>
            <a:r>
              <a:rPr lang="en-US" sz="2800" dirty="0"/>
              <a:t>volunteer help when   it would be useful</a:t>
            </a:r>
          </a:p>
          <a:p>
            <a:pPr marL="0" indent="0" eaLnBrk="1" hangingPunct="1">
              <a:lnSpc>
                <a:spcPct val="90000"/>
              </a:lnSpc>
              <a:buClr>
                <a:srgbClr val="FFCC00"/>
              </a:buClr>
              <a:buSzPct val="110000"/>
              <a:buNone/>
              <a:defRPr/>
            </a:pPr>
            <a:endParaRPr lang="en-US" sz="400" dirty="0"/>
          </a:p>
          <a:p>
            <a:pPr eaLnBrk="1" hangingPunct="1">
              <a:lnSpc>
                <a:spcPct val="90000"/>
              </a:lnSpc>
              <a:buClr>
                <a:srgbClr val="FFCC00"/>
              </a:buClr>
              <a:buSzPct val="110000"/>
              <a:buFont typeface="Wingdings" charset="2"/>
              <a:buChar char="ü"/>
              <a:defRPr/>
            </a:pPr>
            <a:r>
              <a:rPr lang="en-US" sz="2800" dirty="0"/>
              <a:t>provide emotional support for each other</a:t>
            </a:r>
          </a:p>
          <a:p>
            <a:pPr marL="0" indent="0" eaLnBrk="1" hangingPunct="1">
              <a:lnSpc>
                <a:spcPct val="90000"/>
              </a:lnSpc>
              <a:buClr>
                <a:srgbClr val="FFCC00"/>
              </a:buClr>
              <a:buSzPct val="110000"/>
              <a:buNone/>
              <a:defRPr/>
            </a:pPr>
            <a:endParaRPr lang="en-US" sz="400" dirty="0"/>
          </a:p>
          <a:p>
            <a:pPr eaLnBrk="1" hangingPunct="1">
              <a:lnSpc>
                <a:spcPct val="90000"/>
              </a:lnSpc>
              <a:buClr>
                <a:srgbClr val="FFCC00"/>
              </a:buClr>
              <a:buSzPct val="110000"/>
              <a:buFont typeface="Wingdings" charset="2"/>
              <a:buChar char="ü"/>
              <a:defRPr/>
            </a:pPr>
            <a:r>
              <a:rPr lang="en-US" sz="2800" dirty="0"/>
              <a:t>try to make each  other happy</a:t>
            </a:r>
          </a:p>
          <a:p>
            <a:pPr marL="0" indent="0" eaLnBrk="1" hangingPunct="1">
              <a:lnSpc>
                <a:spcPct val="90000"/>
              </a:lnSpc>
              <a:buSzPct val="110000"/>
              <a:buNone/>
              <a:defRPr/>
            </a:pPr>
            <a:endParaRPr lang="en-US" sz="600" dirty="0"/>
          </a:p>
          <a:p>
            <a:pPr marL="447675" indent="-447675" eaLnBrk="1" hangingPunct="1">
              <a:lnSpc>
                <a:spcPct val="90000"/>
              </a:lnSpc>
              <a:buSzPct val="110000"/>
              <a:buFont typeface="Wingdings" pitchFamily="2" charset="2"/>
              <a:buChar char="Ø"/>
              <a:defRPr/>
            </a:pPr>
            <a:endParaRPr lang="en-US" sz="600" dirty="0"/>
          </a:p>
          <a:p>
            <a:pPr marL="0" indent="0" eaLnBrk="1" hangingPunct="1">
              <a:lnSpc>
                <a:spcPct val="90000"/>
              </a:lnSpc>
              <a:buSzPct val="110000"/>
              <a:buNone/>
              <a:defRPr/>
            </a:pPr>
            <a:endParaRPr lang="en-US" sz="600" dirty="0"/>
          </a:p>
        </p:txBody>
      </p:sp>
      <p:sp>
        <p:nvSpPr>
          <p:cNvPr id="7172" name="Line 4"/>
          <p:cNvSpPr>
            <a:spLocks noChangeShapeType="1"/>
          </p:cNvSpPr>
          <p:nvPr/>
        </p:nvSpPr>
        <p:spPr bwMode="auto">
          <a:xfrm>
            <a:off x="612452" y="6813376"/>
            <a:ext cx="791998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107504" y="5661248"/>
            <a:ext cx="4536503" cy="830997"/>
          </a:xfrm>
          <a:prstGeom prst="rect">
            <a:avLst/>
          </a:prstGeom>
          <a:noFill/>
        </p:spPr>
        <p:txBody>
          <a:bodyPr wrap="square" rtlCol="0">
            <a:spAutoFit/>
          </a:bodyPr>
          <a:lstStyle/>
          <a:p>
            <a:pPr algn="ctr"/>
            <a:r>
              <a:rPr lang="en-US" sz="1600" dirty="0">
                <a:effectLst>
                  <a:outerShdw blurRad="50800" dist="38100" dir="2700000" algn="tl" rotWithShape="0">
                    <a:prstClr val="black">
                      <a:alpha val="40000"/>
                    </a:prstClr>
                  </a:outerShdw>
                </a:effectLst>
              </a:rPr>
              <a:t>Argyle, M. &amp; M. Henderson (1984). "The rules of friendship." </a:t>
            </a:r>
            <a:r>
              <a:rPr lang="en-US" sz="1600" u="sng" dirty="0">
                <a:effectLst>
                  <a:outerShdw blurRad="50800" dist="38100" dir="2700000" algn="tl" rotWithShape="0">
                    <a:prstClr val="black">
                      <a:alpha val="40000"/>
                    </a:prstClr>
                  </a:outerShdw>
                </a:effectLst>
              </a:rPr>
              <a:t>Journal of Social and Personal Relationships </a:t>
            </a:r>
            <a:r>
              <a:rPr lang="en-US" sz="1600" b="1" u="sng" dirty="0">
                <a:effectLst>
                  <a:outerShdw blurRad="50800" dist="38100" dir="2700000" algn="tl" rotWithShape="0">
                    <a:prstClr val="black">
                      <a:alpha val="40000"/>
                    </a:prstClr>
                  </a:outerShdw>
                </a:effectLst>
              </a:rPr>
              <a:t>1</a:t>
            </a:r>
            <a:r>
              <a:rPr lang="en-US" sz="1600" u="sng" dirty="0">
                <a:effectLst>
                  <a:outerShdw blurRad="50800" dist="38100" dir="2700000" algn="tl" rotWithShape="0">
                    <a:prstClr val="black">
                      <a:alpha val="40000"/>
                    </a:prstClr>
                  </a:outerShdw>
                </a:effectLst>
              </a:rPr>
              <a:t>(2): 211-237.</a:t>
            </a:r>
            <a:endParaRPr lang="en-US" sz="1600" dirty="0">
              <a:effectLst>
                <a:outerShdw blurRad="50800" dist="38100" dir="2700000" algn="tl" rotWithShape="0">
                  <a:prstClr val="black">
                    <a:alpha val="40000"/>
                  </a:prstClr>
                </a:outerShdw>
              </a:effectLst>
            </a:endParaRPr>
          </a:p>
        </p:txBody>
      </p:sp>
      <p:sp>
        <p:nvSpPr>
          <p:cNvPr id="3" name="TextBox 2"/>
          <p:cNvSpPr txBox="1"/>
          <p:nvPr/>
        </p:nvSpPr>
        <p:spPr>
          <a:xfrm>
            <a:off x="359531" y="4070682"/>
            <a:ext cx="4032448" cy="1446550"/>
          </a:xfrm>
          <a:prstGeom prst="rect">
            <a:avLst/>
          </a:prstGeom>
          <a:noFill/>
        </p:spPr>
        <p:txBody>
          <a:bodyPr wrap="square" rtlCol="0">
            <a:spAutoFit/>
          </a:bodyPr>
          <a:lstStyle/>
          <a:p>
            <a:r>
              <a:rPr lang="en-US" sz="2200" dirty="0">
                <a:solidFill>
                  <a:schemeClr val="tx2"/>
                </a:solidFill>
                <a:effectLst>
                  <a:outerShdw blurRad="50800" dist="38100" dir="2700000" algn="tl" rotWithShape="0">
                    <a:prstClr val="black">
                      <a:alpha val="40000"/>
                    </a:prstClr>
                  </a:outerShdw>
                </a:effectLst>
              </a:rPr>
              <a:t>the six rules were derived from 4 studies involving British, Italian, Hong Kong and Japanese participants </a:t>
            </a:r>
          </a:p>
        </p:txBody>
      </p:sp>
      <p:pic>
        <p:nvPicPr>
          <p:cNvPr id="6" name="Picture 5"/>
          <p:cNvPicPr>
            <a:picLocks noChangeAspect="1"/>
          </p:cNvPicPr>
          <p:nvPr/>
        </p:nvPicPr>
        <p:blipFill>
          <a:blip r:embed="rId2"/>
          <a:stretch>
            <a:fillRect/>
          </a:stretch>
        </p:blipFill>
        <p:spPr>
          <a:xfrm>
            <a:off x="359531" y="980728"/>
            <a:ext cx="4032448" cy="2849596"/>
          </a:xfrm>
          <a:prstGeom prst="rect">
            <a:avLst/>
          </a:prstGeom>
        </p:spPr>
      </p:pic>
    </p:spTree>
    <p:extLst>
      <p:ext uri="{BB962C8B-B14F-4D97-AF65-F5344CB8AC3E}">
        <p14:creationId xmlns:p14="http://schemas.microsoft.com/office/powerpoint/2010/main" val="2176237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179512" y="116632"/>
            <a:ext cx="8820472" cy="710952"/>
          </a:xfrm>
        </p:spPr>
        <p:txBody>
          <a:bodyPr lIns="92075" tIns="46038" rIns="92075" bIns="46038" anchor="b"/>
          <a:lstStyle/>
          <a:p>
            <a:pPr eaLnBrk="1" hangingPunct="1">
              <a:defRPr/>
            </a:pPr>
            <a:r>
              <a:rPr lang="en-US" sz="4000" dirty="0"/>
              <a:t>seven relationship competencies</a:t>
            </a:r>
          </a:p>
        </p:txBody>
      </p:sp>
      <p:sp>
        <p:nvSpPr>
          <p:cNvPr id="147459" name="Rectangle 3"/>
          <p:cNvSpPr>
            <a:spLocks noGrp="1" noRot="1" noChangeArrowheads="1"/>
          </p:cNvSpPr>
          <p:nvPr>
            <p:ph type="body" sz="half" idx="3"/>
          </p:nvPr>
        </p:nvSpPr>
        <p:spPr>
          <a:xfrm>
            <a:off x="4355976" y="1052736"/>
            <a:ext cx="4464496" cy="4248472"/>
          </a:xfrm>
          <a:ln w="9525" cmpd="sng">
            <a:solidFill>
              <a:schemeClr val="accent1"/>
            </a:solidFill>
            <a:prstDash val="lgDash"/>
          </a:ln>
        </p:spPr>
        <p:txBody>
          <a:bodyPr lIns="92075" tIns="46038" rIns="92075" bIns="46038"/>
          <a:lstStyle/>
          <a:p>
            <a:pPr marL="0" indent="0" eaLnBrk="1" hangingPunct="1">
              <a:lnSpc>
                <a:spcPct val="90000"/>
              </a:lnSpc>
              <a:buClr>
                <a:srgbClr val="FFCC00"/>
              </a:buClr>
              <a:buSzPct val="110000"/>
              <a:buNone/>
              <a:defRPr/>
            </a:pPr>
            <a:endParaRPr lang="en-US" sz="600" dirty="0"/>
          </a:p>
          <a:p>
            <a:pPr eaLnBrk="1" hangingPunct="1">
              <a:lnSpc>
                <a:spcPct val="90000"/>
              </a:lnSpc>
              <a:buClr>
                <a:srgbClr val="FFCC00"/>
              </a:buClr>
              <a:buSzPct val="110000"/>
              <a:buFont typeface="Wingdings" charset="2"/>
              <a:buChar char="ü"/>
              <a:defRPr/>
            </a:pPr>
            <a:r>
              <a:rPr lang="en-US" sz="2800" dirty="0"/>
              <a:t>communication</a:t>
            </a:r>
            <a:endParaRPr lang="en-US" sz="2000" dirty="0"/>
          </a:p>
          <a:p>
            <a:pPr marL="0" indent="0" eaLnBrk="1" hangingPunct="1">
              <a:lnSpc>
                <a:spcPct val="90000"/>
              </a:lnSpc>
              <a:buClr>
                <a:srgbClr val="FFCC00"/>
              </a:buClr>
              <a:buSzPct val="110000"/>
              <a:buNone/>
              <a:defRPr/>
            </a:pPr>
            <a:endParaRPr lang="en-US" sz="600" i="1" dirty="0"/>
          </a:p>
          <a:p>
            <a:pPr eaLnBrk="1" hangingPunct="1">
              <a:lnSpc>
                <a:spcPct val="90000"/>
              </a:lnSpc>
              <a:buClr>
                <a:srgbClr val="FFCC00"/>
              </a:buClr>
              <a:buSzPct val="110000"/>
              <a:buFont typeface="Wingdings" charset="2"/>
              <a:buChar char="ü"/>
              <a:defRPr/>
            </a:pPr>
            <a:r>
              <a:rPr lang="en-US" sz="2800" dirty="0"/>
              <a:t>knowledge of partner</a:t>
            </a:r>
          </a:p>
          <a:p>
            <a:pPr marL="0" indent="0" eaLnBrk="1" hangingPunct="1">
              <a:lnSpc>
                <a:spcPct val="90000"/>
              </a:lnSpc>
              <a:buClr>
                <a:srgbClr val="FFCC00"/>
              </a:buClr>
              <a:buSzPct val="110000"/>
              <a:buNone/>
              <a:defRPr/>
            </a:pPr>
            <a:endParaRPr lang="en-US" sz="600" dirty="0"/>
          </a:p>
          <a:p>
            <a:pPr eaLnBrk="1" hangingPunct="1">
              <a:lnSpc>
                <a:spcPct val="90000"/>
              </a:lnSpc>
              <a:buClr>
                <a:srgbClr val="FFCC00"/>
              </a:buClr>
              <a:buSzPct val="110000"/>
              <a:buFont typeface="Wingdings" charset="2"/>
              <a:buChar char="ü"/>
              <a:defRPr/>
            </a:pPr>
            <a:r>
              <a:rPr lang="en-US" sz="2800" dirty="0"/>
              <a:t>life skills  </a:t>
            </a:r>
          </a:p>
          <a:p>
            <a:pPr marL="0" indent="0" eaLnBrk="1" hangingPunct="1">
              <a:lnSpc>
                <a:spcPct val="90000"/>
              </a:lnSpc>
              <a:buClr>
                <a:srgbClr val="FFCC00"/>
              </a:buClr>
              <a:buSzPct val="110000"/>
              <a:buNone/>
              <a:defRPr/>
            </a:pPr>
            <a:endParaRPr lang="en-US" sz="600" dirty="0"/>
          </a:p>
          <a:p>
            <a:pPr eaLnBrk="1" hangingPunct="1">
              <a:lnSpc>
                <a:spcPct val="90000"/>
              </a:lnSpc>
              <a:buClr>
                <a:srgbClr val="FFCC00"/>
              </a:buClr>
              <a:buSzPct val="110000"/>
              <a:buFont typeface="Wingdings" charset="2"/>
              <a:buChar char="ü"/>
              <a:defRPr/>
            </a:pPr>
            <a:r>
              <a:rPr lang="en-US" sz="2800" dirty="0"/>
              <a:t>sex and romance</a:t>
            </a:r>
          </a:p>
          <a:p>
            <a:pPr marL="0" indent="0" eaLnBrk="1" hangingPunct="1">
              <a:lnSpc>
                <a:spcPct val="90000"/>
              </a:lnSpc>
              <a:buClr>
                <a:srgbClr val="FFCC00"/>
              </a:buClr>
              <a:buSzPct val="110000"/>
              <a:buNone/>
              <a:defRPr/>
            </a:pPr>
            <a:endParaRPr lang="en-US" sz="600" dirty="0"/>
          </a:p>
          <a:p>
            <a:pPr eaLnBrk="1" hangingPunct="1">
              <a:lnSpc>
                <a:spcPct val="90000"/>
              </a:lnSpc>
              <a:buClr>
                <a:srgbClr val="FFCC00"/>
              </a:buClr>
              <a:buSzPct val="110000"/>
              <a:buFont typeface="Wingdings" charset="2"/>
              <a:buChar char="ü"/>
              <a:defRPr/>
            </a:pPr>
            <a:r>
              <a:rPr lang="en-US" sz="2800" dirty="0"/>
              <a:t>stress management</a:t>
            </a:r>
          </a:p>
          <a:p>
            <a:pPr marL="0" indent="0" eaLnBrk="1" hangingPunct="1">
              <a:lnSpc>
                <a:spcPct val="90000"/>
              </a:lnSpc>
              <a:buClr>
                <a:srgbClr val="FFCC00"/>
              </a:buClr>
              <a:buSzPct val="110000"/>
              <a:buNone/>
              <a:defRPr/>
            </a:pPr>
            <a:endParaRPr lang="en-US" sz="600" dirty="0"/>
          </a:p>
          <a:p>
            <a:pPr eaLnBrk="1" hangingPunct="1">
              <a:lnSpc>
                <a:spcPct val="90000"/>
              </a:lnSpc>
              <a:buClr>
                <a:srgbClr val="FFCC00"/>
              </a:buClr>
              <a:buSzPct val="110000"/>
              <a:buFont typeface="Wingdings" charset="2"/>
              <a:buChar char="ü"/>
              <a:defRPr/>
            </a:pPr>
            <a:r>
              <a:rPr lang="en-US" sz="2800" dirty="0"/>
              <a:t>self-management</a:t>
            </a:r>
          </a:p>
          <a:p>
            <a:pPr marL="0" indent="0" eaLnBrk="1" hangingPunct="1">
              <a:lnSpc>
                <a:spcPct val="90000"/>
              </a:lnSpc>
              <a:buClr>
                <a:srgbClr val="FFCC00"/>
              </a:buClr>
              <a:buSzPct val="110000"/>
              <a:buNone/>
              <a:defRPr/>
            </a:pPr>
            <a:endParaRPr lang="en-US" sz="600" dirty="0"/>
          </a:p>
          <a:p>
            <a:pPr eaLnBrk="1" hangingPunct="1">
              <a:lnSpc>
                <a:spcPct val="90000"/>
              </a:lnSpc>
              <a:buClr>
                <a:srgbClr val="FFCC00"/>
              </a:buClr>
              <a:buSzPct val="110000"/>
              <a:buFont typeface="Wingdings" charset="2"/>
              <a:buChar char="ü"/>
              <a:defRPr/>
            </a:pPr>
            <a:r>
              <a:rPr lang="en-US" sz="2800" dirty="0"/>
              <a:t>conflict resolution</a:t>
            </a:r>
          </a:p>
          <a:p>
            <a:pPr marL="0" indent="0" eaLnBrk="1" hangingPunct="1">
              <a:lnSpc>
                <a:spcPct val="90000"/>
              </a:lnSpc>
              <a:buSzPct val="110000"/>
              <a:buNone/>
              <a:defRPr/>
            </a:pPr>
            <a:endParaRPr lang="en-US" sz="600" dirty="0"/>
          </a:p>
          <a:p>
            <a:pPr marL="447675" indent="-447675" eaLnBrk="1" hangingPunct="1">
              <a:lnSpc>
                <a:spcPct val="90000"/>
              </a:lnSpc>
              <a:buSzPct val="110000"/>
              <a:buFont typeface="Wingdings" pitchFamily="2" charset="2"/>
              <a:buChar char="Ø"/>
              <a:defRPr/>
            </a:pPr>
            <a:endParaRPr lang="en-US" sz="600" dirty="0"/>
          </a:p>
          <a:p>
            <a:pPr marL="0" indent="0" eaLnBrk="1" hangingPunct="1">
              <a:lnSpc>
                <a:spcPct val="90000"/>
              </a:lnSpc>
              <a:buSzPct val="110000"/>
              <a:buNone/>
              <a:defRPr/>
            </a:pPr>
            <a:endParaRPr lang="en-US" sz="600" dirty="0"/>
          </a:p>
        </p:txBody>
      </p:sp>
      <p:sp>
        <p:nvSpPr>
          <p:cNvPr id="7172" name="Line 4"/>
          <p:cNvSpPr>
            <a:spLocks noChangeShapeType="1"/>
          </p:cNvSpPr>
          <p:nvPr/>
        </p:nvSpPr>
        <p:spPr bwMode="auto">
          <a:xfrm>
            <a:off x="503994" y="5517232"/>
            <a:ext cx="791998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395536" y="5661248"/>
            <a:ext cx="8136904" cy="1077218"/>
          </a:xfrm>
          <a:prstGeom prst="rect">
            <a:avLst/>
          </a:prstGeom>
          <a:noFill/>
        </p:spPr>
        <p:txBody>
          <a:bodyPr wrap="square" rtlCol="0">
            <a:spAutoFit/>
          </a:bodyPr>
          <a:lstStyle/>
          <a:p>
            <a:pPr algn="ctr"/>
            <a:r>
              <a:rPr lang="en-US" sz="1600" dirty="0">
                <a:effectLst>
                  <a:outerShdw blurRad="50800" dist="38100" dir="2700000" algn="tl" rotWithShape="0">
                    <a:prstClr val="black">
                      <a:alpha val="40000"/>
                    </a:prstClr>
                  </a:outerShdw>
                </a:effectLst>
              </a:rPr>
              <a:t>Epstein, R., et al. (2013). "Which relationship skills count most?"          Journal of Couple &amp; Relationship Therapy 12(4): 297-313.  </a:t>
            </a:r>
          </a:p>
          <a:p>
            <a:pPr algn="ctr"/>
            <a:r>
              <a:rPr lang="en-US" sz="1600" dirty="0">
                <a:effectLst>
                  <a:outerShdw blurRad="50800" dist="38100" dir="2700000" algn="tl" rotWithShape="0">
                    <a:prstClr val="black">
                      <a:alpha val="40000"/>
                    </a:prstClr>
                  </a:outerShdw>
                </a:effectLst>
              </a:rPr>
              <a:t>Epstein, R., et al. (2016). "Which Relationship Skills Count Most? A Large-Scale Replication." Journal of Couple &amp; Relationship Therapy 15(4): 341-356.</a:t>
            </a:r>
          </a:p>
        </p:txBody>
      </p:sp>
      <p:sp>
        <p:nvSpPr>
          <p:cNvPr id="3" name="TextBox 2"/>
          <p:cNvSpPr txBox="1"/>
          <p:nvPr/>
        </p:nvSpPr>
        <p:spPr>
          <a:xfrm>
            <a:off x="107504" y="4193212"/>
            <a:ext cx="4176464" cy="1107996"/>
          </a:xfrm>
          <a:prstGeom prst="rect">
            <a:avLst/>
          </a:prstGeom>
          <a:noFill/>
        </p:spPr>
        <p:txBody>
          <a:bodyPr wrap="square" rtlCol="0">
            <a:spAutoFit/>
          </a:bodyPr>
          <a:lstStyle/>
          <a:p>
            <a:pPr algn="ctr"/>
            <a:r>
              <a:rPr lang="en-US" sz="2200" dirty="0">
                <a:solidFill>
                  <a:schemeClr val="tx2"/>
                </a:solidFill>
                <a:effectLst>
                  <a:outerShdw blurRad="50800" dist="38100" dir="2700000" algn="tl" rotWithShape="0">
                    <a:prstClr val="black">
                      <a:alpha val="40000"/>
                    </a:prstClr>
                  </a:outerShdw>
                </a:effectLst>
              </a:rPr>
              <a:t>maybe take the 10 minute 70 question free survey at </a:t>
            </a:r>
            <a:r>
              <a:rPr lang="en-US" sz="2200" dirty="0" err="1">
                <a:solidFill>
                  <a:schemeClr val="tx2"/>
                </a:solidFill>
                <a:effectLst>
                  <a:outerShdw blurRad="50800" dist="38100" dir="2700000" algn="tl" rotWithShape="0">
                    <a:prstClr val="black">
                      <a:alpha val="40000"/>
                    </a:prstClr>
                  </a:outerShdw>
                </a:effectLst>
              </a:rPr>
              <a:t>myrelationshipskills.com</a:t>
            </a:r>
            <a:r>
              <a:rPr lang="en-US" sz="2200" dirty="0">
                <a:solidFill>
                  <a:schemeClr val="tx2"/>
                </a:solidFill>
                <a:effectLst>
                  <a:outerShdw blurRad="50800" dist="38100" dir="2700000" algn="tl" rotWithShape="0">
                    <a:prstClr val="black">
                      <a:alpha val="40000"/>
                    </a:prstClr>
                  </a:outerShdw>
                </a:effectLst>
              </a:rPr>
              <a:t> </a:t>
            </a:r>
          </a:p>
        </p:txBody>
      </p:sp>
      <p:pic>
        <p:nvPicPr>
          <p:cNvPr id="4" name="Picture 3"/>
          <p:cNvPicPr>
            <a:picLocks noChangeAspect="1"/>
          </p:cNvPicPr>
          <p:nvPr/>
        </p:nvPicPr>
        <p:blipFill>
          <a:blip r:embed="rId2"/>
          <a:stretch>
            <a:fillRect/>
          </a:stretch>
        </p:blipFill>
        <p:spPr>
          <a:xfrm>
            <a:off x="1086639" y="1058788"/>
            <a:ext cx="2333233" cy="3090292"/>
          </a:xfrm>
          <a:prstGeom prst="rect">
            <a:avLst/>
          </a:prstGeom>
        </p:spPr>
      </p:pic>
    </p:spTree>
    <p:extLst>
      <p:ext uri="{BB962C8B-B14F-4D97-AF65-F5344CB8AC3E}">
        <p14:creationId xmlns:p14="http://schemas.microsoft.com/office/powerpoint/2010/main" val="1288246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Rot="1" noChangeArrowheads="1"/>
          </p:cNvSpPr>
          <p:nvPr>
            <p:ph type="body" sz="half" idx="3"/>
          </p:nvPr>
        </p:nvSpPr>
        <p:spPr>
          <a:xfrm>
            <a:off x="35496" y="188640"/>
            <a:ext cx="9001000" cy="6624736"/>
          </a:xfrm>
        </p:spPr>
        <p:txBody>
          <a:bodyPr lIns="92075" tIns="46038" rIns="92075" bIns="46038"/>
          <a:lstStyle/>
          <a:p>
            <a:pPr marL="0" indent="0" eaLnBrk="1" hangingPunct="1">
              <a:lnSpc>
                <a:spcPct val="90000"/>
              </a:lnSpc>
              <a:buClr>
                <a:srgbClr val="FFCC00"/>
              </a:buClr>
              <a:buSzPct val="110000"/>
              <a:buNone/>
              <a:defRPr/>
            </a:pPr>
            <a:endParaRPr lang="en-US" sz="400" i="1" dirty="0"/>
          </a:p>
          <a:p>
            <a:pPr eaLnBrk="1" hangingPunct="1">
              <a:spcBef>
                <a:spcPts val="0"/>
              </a:spcBef>
              <a:buClr>
                <a:srgbClr val="FFCC00"/>
              </a:buClr>
              <a:buSzPct val="110000"/>
              <a:buFont typeface="Wingdings" charset="2"/>
              <a:buChar char="ü"/>
              <a:defRPr/>
            </a:pPr>
            <a:r>
              <a:rPr lang="en-US" sz="2800" u="sng" dirty="0">
                <a:solidFill>
                  <a:srgbClr val="FF8000"/>
                </a:solidFill>
              </a:rPr>
              <a:t>knowledge of partner</a:t>
            </a:r>
            <a:r>
              <a:rPr lang="en-US" sz="2800" dirty="0">
                <a:solidFill>
                  <a:srgbClr val="FF8000"/>
                </a:solidFill>
              </a:rPr>
              <a:t>: </a:t>
            </a:r>
            <a:r>
              <a:rPr lang="en-US" sz="2000" dirty="0"/>
              <a:t>knowing how to have fun with one’s partner, knowing about his/her preferences, caring about one’s partners hopes and dreams, </a:t>
            </a:r>
            <a:r>
              <a:rPr lang="en-US" sz="2000" dirty="0" err="1"/>
              <a:t>etc</a:t>
            </a:r>
            <a:endParaRPr lang="en-US" sz="2800" dirty="0"/>
          </a:p>
          <a:p>
            <a:pPr marL="0" indent="0" eaLnBrk="1" hangingPunct="1">
              <a:lnSpc>
                <a:spcPct val="90000"/>
              </a:lnSpc>
              <a:buClr>
                <a:srgbClr val="FFCC00"/>
              </a:buClr>
              <a:buSzPct val="110000"/>
              <a:buNone/>
              <a:defRPr/>
            </a:pPr>
            <a:endParaRPr lang="en-US" sz="400" dirty="0"/>
          </a:p>
          <a:p>
            <a:pPr eaLnBrk="1" hangingPunct="1">
              <a:lnSpc>
                <a:spcPct val="90000"/>
              </a:lnSpc>
              <a:buClr>
                <a:srgbClr val="FFCC00"/>
              </a:buClr>
              <a:buSzPct val="110000"/>
              <a:buFont typeface="Wingdings" charset="2"/>
              <a:buChar char="ü"/>
              <a:defRPr/>
            </a:pPr>
            <a:r>
              <a:rPr lang="en-US" sz="2800" u="sng" dirty="0">
                <a:solidFill>
                  <a:srgbClr val="FF8000"/>
                </a:solidFill>
              </a:rPr>
              <a:t>communication</a:t>
            </a:r>
            <a:r>
              <a:rPr lang="en-US" sz="2800" dirty="0">
                <a:solidFill>
                  <a:srgbClr val="FF8000"/>
                </a:solidFill>
              </a:rPr>
              <a:t>:</a:t>
            </a:r>
            <a:r>
              <a:rPr lang="en-US" sz="2800" dirty="0"/>
              <a:t> </a:t>
            </a:r>
            <a:r>
              <a:rPr lang="en-US" sz="2000" dirty="0"/>
              <a:t>knowing how to listen, sharing one’s thoughts &amp; feelings honestly, refraining from criticizing, </a:t>
            </a:r>
            <a:r>
              <a:rPr lang="en-US" sz="2000" dirty="0" err="1"/>
              <a:t>etc</a:t>
            </a:r>
            <a:r>
              <a:rPr lang="en-US" sz="2000" dirty="0"/>
              <a:t>  </a:t>
            </a:r>
          </a:p>
          <a:p>
            <a:pPr marL="0" indent="0" eaLnBrk="1" hangingPunct="1">
              <a:lnSpc>
                <a:spcPct val="90000"/>
              </a:lnSpc>
              <a:buClr>
                <a:srgbClr val="FFCC00"/>
              </a:buClr>
              <a:buSzPct val="110000"/>
              <a:buNone/>
              <a:defRPr/>
            </a:pPr>
            <a:endParaRPr lang="en-US" sz="400" dirty="0"/>
          </a:p>
          <a:p>
            <a:pPr eaLnBrk="1" hangingPunct="1">
              <a:lnSpc>
                <a:spcPct val="90000"/>
              </a:lnSpc>
              <a:buClr>
                <a:srgbClr val="FFCC00"/>
              </a:buClr>
              <a:buSzPct val="110000"/>
              <a:buFont typeface="Wingdings" charset="2"/>
              <a:buChar char="ü"/>
              <a:defRPr/>
            </a:pPr>
            <a:r>
              <a:rPr lang="en-US" sz="2800" u="sng" dirty="0">
                <a:solidFill>
                  <a:srgbClr val="0099FF"/>
                </a:solidFill>
              </a:rPr>
              <a:t>life skills</a:t>
            </a:r>
            <a:r>
              <a:rPr lang="en-US" sz="2800" dirty="0">
                <a:solidFill>
                  <a:srgbClr val="0099FF"/>
                </a:solidFill>
              </a:rPr>
              <a:t>: </a:t>
            </a:r>
            <a:r>
              <a:rPr lang="en-US" sz="2000" dirty="0"/>
              <a:t>managing money responsibly, exercising &amp; staying fit, being able to find &amp; keep a job, </a:t>
            </a:r>
            <a:r>
              <a:rPr lang="en-US" sz="2000" dirty="0" err="1"/>
              <a:t>etc</a:t>
            </a:r>
            <a:r>
              <a:rPr lang="en-US" sz="2000" dirty="0"/>
              <a:t>  </a:t>
            </a:r>
            <a:endParaRPr lang="en-US" sz="2800" dirty="0"/>
          </a:p>
          <a:p>
            <a:pPr marL="0" indent="0" eaLnBrk="1" hangingPunct="1">
              <a:lnSpc>
                <a:spcPct val="90000"/>
              </a:lnSpc>
              <a:buClr>
                <a:srgbClr val="FFCC00"/>
              </a:buClr>
              <a:buSzPct val="110000"/>
              <a:buNone/>
              <a:defRPr/>
            </a:pPr>
            <a:endParaRPr lang="en-US" sz="400" dirty="0"/>
          </a:p>
          <a:p>
            <a:pPr eaLnBrk="1" hangingPunct="1">
              <a:lnSpc>
                <a:spcPct val="90000"/>
              </a:lnSpc>
              <a:buClr>
                <a:srgbClr val="FFCC00"/>
              </a:buClr>
              <a:buSzPct val="110000"/>
              <a:buFont typeface="Wingdings" charset="2"/>
              <a:buChar char="ü"/>
              <a:defRPr/>
            </a:pPr>
            <a:r>
              <a:rPr lang="en-US" sz="2800" u="sng" dirty="0">
                <a:solidFill>
                  <a:srgbClr val="FF8000"/>
                </a:solidFill>
              </a:rPr>
              <a:t>sex and romance</a:t>
            </a:r>
            <a:r>
              <a:rPr lang="en-US" sz="2800" dirty="0">
                <a:solidFill>
                  <a:srgbClr val="FF8000"/>
                </a:solidFill>
              </a:rPr>
              <a:t>: </a:t>
            </a:r>
            <a:r>
              <a:rPr lang="en-US" sz="2000" dirty="0"/>
              <a:t>inquiring &amp; caring about how to please one’s partner sexually, setting aside time for intimacy, staying attractive for one’s partner, </a:t>
            </a:r>
            <a:r>
              <a:rPr lang="en-US" sz="2000" dirty="0" err="1"/>
              <a:t>etc</a:t>
            </a:r>
            <a:endParaRPr lang="en-US" sz="2000" dirty="0"/>
          </a:p>
          <a:p>
            <a:pPr marL="0" indent="0" eaLnBrk="1" hangingPunct="1">
              <a:lnSpc>
                <a:spcPct val="90000"/>
              </a:lnSpc>
              <a:buClr>
                <a:srgbClr val="FFCC00"/>
              </a:buClr>
              <a:buSzPct val="110000"/>
              <a:buNone/>
              <a:defRPr/>
            </a:pPr>
            <a:endParaRPr lang="en-US" sz="400" dirty="0"/>
          </a:p>
          <a:p>
            <a:pPr eaLnBrk="1" hangingPunct="1">
              <a:lnSpc>
                <a:spcPct val="90000"/>
              </a:lnSpc>
              <a:buClr>
                <a:srgbClr val="FFCC00"/>
              </a:buClr>
              <a:buSzPct val="110000"/>
              <a:buFont typeface="Wingdings" charset="2"/>
              <a:buChar char="ü"/>
              <a:defRPr/>
            </a:pPr>
            <a:r>
              <a:rPr lang="en-US" sz="2800" u="sng" dirty="0">
                <a:solidFill>
                  <a:srgbClr val="0099FF"/>
                </a:solidFill>
              </a:rPr>
              <a:t>stress management</a:t>
            </a:r>
            <a:r>
              <a:rPr lang="en-US" sz="2800" dirty="0">
                <a:solidFill>
                  <a:srgbClr val="0099FF"/>
                </a:solidFill>
              </a:rPr>
              <a:t>: </a:t>
            </a:r>
            <a:r>
              <a:rPr lang="en-US" sz="2000" dirty="0"/>
              <a:t>using imagery techniques, thought management techniques, planning &amp; organizational skills, </a:t>
            </a:r>
            <a:r>
              <a:rPr lang="en-US" sz="2000" dirty="0" err="1"/>
              <a:t>etc</a:t>
            </a:r>
            <a:endParaRPr lang="en-US" sz="2000" dirty="0"/>
          </a:p>
          <a:p>
            <a:pPr marL="0" indent="0" eaLnBrk="1" hangingPunct="1">
              <a:lnSpc>
                <a:spcPct val="90000"/>
              </a:lnSpc>
              <a:buClr>
                <a:srgbClr val="FFCC00"/>
              </a:buClr>
              <a:buSzPct val="110000"/>
              <a:buNone/>
              <a:defRPr/>
            </a:pPr>
            <a:endParaRPr lang="en-US" sz="400" dirty="0"/>
          </a:p>
          <a:p>
            <a:pPr eaLnBrk="1" hangingPunct="1">
              <a:lnSpc>
                <a:spcPct val="90000"/>
              </a:lnSpc>
              <a:buClr>
                <a:srgbClr val="FFCC00"/>
              </a:buClr>
              <a:buSzPct val="110000"/>
              <a:buFont typeface="Wingdings" charset="2"/>
              <a:buChar char="ü"/>
              <a:defRPr/>
            </a:pPr>
            <a:r>
              <a:rPr lang="en-US" sz="2800" u="sng" dirty="0">
                <a:solidFill>
                  <a:srgbClr val="FF8000"/>
                </a:solidFill>
              </a:rPr>
              <a:t>self-management</a:t>
            </a:r>
            <a:r>
              <a:rPr lang="en-US" sz="2800" dirty="0">
                <a:solidFill>
                  <a:srgbClr val="FF8000"/>
                </a:solidFill>
              </a:rPr>
              <a:t>: </a:t>
            </a:r>
            <a:r>
              <a:rPr lang="en-US" sz="2000" dirty="0"/>
              <a:t>knowing one’s strengths &amp; weaknesses, striving to overcome weaknesses, identifying/reaching goals, </a:t>
            </a:r>
            <a:r>
              <a:rPr lang="en-US" sz="2000" dirty="0" err="1"/>
              <a:t>etc</a:t>
            </a:r>
            <a:r>
              <a:rPr lang="en-US" sz="2000" dirty="0"/>
              <a:t> </a:t>
            </a:r>
          </a:p>
          <a:p>
            <a:pPr marL="0" indent="0" eaLnBrk="1" hangingPunct="1">
              <a:lnSpc>
                <a:spcPct val="90000"/>
              </a:lnSpc>
              <a:buClr>
                <a:srgbClr val="FFCC00"/>
              </a:buClr>
              <a:buSzPct val="110000"/>
              <a:buNone/>
              <a:defRPr/>
            </a:pPr>
            <a:endParaRPr lang="en-US" sz="400" dirty="0"/>
          </a:p>
          <a:p>
            <a:pPr eaLnBrk="1" hangingPunct="1">
              <a:lnSpc>
                <a:spcPct val="90000"/>
              </a:lnSpc>
              <a:buClr>
                <a:srgbClr val="FFCC00"/>
              </a:buClr>
              <a:buSzPct val="110000"/>
              <a:buFont typeface="Wingdings" charset="2"/>
              <a:buChar char="ü"/>
              <a:defRPr/>
            </a:pPr>
            <a:r>
              <a:rPr lang="en-US" sz="2800" dirty="0">
                <a:solidFill>
                  <a:srgbClr val="0099FF"/>
                </a:solidFill>
              </a:rPr>
              <a:t>conflict resolution: </a:t>
            </a:r>
            <a:r>
              <a:rPr lang="en-US" sz="2000" dirty="0"/>
              <a:t>staying focused on the topic, staying focused on the present, being ready to forgive or apologize, </a:t>
            </a:r>
            <a:r>
              <a:rPr lang="en-US" sz="2000" dirty="0" err="1"/>
              <a:t>etc</a:t>
            </a:r>
            <a:endParaRPr lang="en-US" sz="2800" dirty="0"/>
          </a:p>
          <a:p>
            <a:pPr marL="0" indent="0" eaLnBrk="1" hangingPunct="1">
              <a:lnSpc>
                <a:spcPct val="90000"/>
              </a:lnSpc>
              <a:buSzPct val="110000"/>
              <a:buNone/>
              <a:defRPr/>
            </a:pPr>
            <a:endParaRPr lang="en-US" sz="600" dirty="0"/>
          </a:p>
          <a:p>
            <a:pPr marL="447675" indent="-447675" eaLnBrk="1" hangingPunct="1">
              <a:lnSpc>
                <a:spcPct val="90000"/>
              </a:lnSpc>
              <a:buSzPct val="110000"/>
              <a:buFont typeface="Wingdings" pitchFamily="2" charset="2"/>
              <a:buChar char="Ø"/>
              <a:defRPr/>
            </a:pPr>
            <a:endParaRPr lang="en-US" sz="600" dirty="0"/>
          </a:p>
          <a:p>
            <a:pPr marL="0" indent="0" eaLnBrk="1" hangingPunct="1">
              <a:lnSpc>
                <a:spcPct val="90000"/>
              </a:lnSpc>
              <a:buSzPct val="110000"/>
              <a:buNone/>
              <a:defRPr/>
            </a:pPr>
            <a:endParaRPr lang="en-US" sz="600" dirty="0"/>
          </a:p>
        </p:txBody>
      </p:sp>
      <p:sp>
        <p:nvSpPr>
          <p:cNvPr id="7172" name="Line 4"/>
          <p:cNvSpPr>
            <a:spLocks noChangeShapeType="1"/>
          </p:cNvSpPr>
          <p:nvPr/>
        </p:nvSpPr>
        <p:spPr bwMode="auto">
          <a:xfrm>
            <a:off x="612452" y="6669360"/>
            <a:ext cx="791998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5940152" y="980728"/>
            <a:ext cx="2326278" cy="584776"/>
          </a:xfrm>
          <a:prstGeom prst="rect">
            <a:avLst/>
          </a:prstGeom>
          <a:noFill/>
        </p:spPr>
        <p:txBody>
          <a:bodyPr wrap="none" rtlCol="0">
            <a:spAutoFit/>
          </a:bodyPr>
          <a:lstStyle/>
          <a:p>
            <a:r>
              <a:rPr lang="en-US" sz="3200" dirty="0">
                <a:solidFill>
                  <a:srgbClr val="FF8000"/>
                </a:solidFill>
                <a:effectLst>
                  <a:outerShdw blurRad="50800" dist="38100" dir="2700000" algn="tl" rotWithShape="0">
                    <a:prstClr val="black">
                      <a:alpha val="40000"/>
                    </a:prstClr>
                  </a:outerShdw>
                </a:effectLst>
              </a:rPr>
              <a:t>f&gt;m</a:t>
            </a:r>
            <a:r>
              <a:rPr lang="en-US" sz="3200" dirty="0">
                <a:effectLst>
                  <a:outerShdw blurRad="50800" dist="38100" dir="2700000" algn="tl" rotWithShape="0">
                    <a:prstClr val="black">
                      <a:alpha val="40000"/>
                    </a:prstClr>
                  </a:outerShdw>
                </a:effectLst>
              </a:rPr>
              <a:t>   </a:t>
            </a:r>
            <a:r>
              <a:rPr lang="en-US" sz="3200" dirty="0">
                <a:solidFill>
                  <a:srgbClr val="0099FF"/>
                </a:solidFill>
                <a:effectLst>
                  <a:outerShdw blurRad="50800" dist="38100" dir="2700000" algn="tl" rotWithShape="0">
                    <a:prstClr val="black">
                      <a:alpha val="40000"/>
                    </a:prstClr>
                  </a:outerShdw>
                </a:effectLst>
              </a:rPr>
              <a:t>f&lt;m</a:t>
            </a:r>
            <a:endParaRPr lang="en-US" sz="32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87575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Rot="1" noChangeArrowheads="1"/>
          </p:cNvSpPr>
          <p:nvPr>
            <p:ph type="body" sz="half" idx="3"/>
          </p:nvPr>
        </p:nvSpPr>
        <p:spPr>
          <a:xfrm>
            <a:off x="71500" y="2480992"/>
            <a:ext cx="9001000" cy="2160240"/>
          </a:xfrm>
        </p:spPr>
        <p:txBody>
          <a:bodyPr lIns="92075" tIns="46038" rIns="92075" bIns="46038"/>
          <a:lstStyle/>
          <a:p>
            <a:pPr marL="0" indent="0" eaLnBrk="1" hangingPunct="1">
              <a:lnSpc>
                <a:spcPct val="90000"/>
              </a:lnSpc>
              <a:buClr>
                <a:srgbClr val="FFCC00"/>
              </a:buClr>
              <a:buSzPct val="110000"/>
              <a:buNone/>
              <a:defRPr/>
            </a:pPr>
            <a:endParaRPr lang="en-US" sz="400" i="1" dirty="0"/>
          </a:p>
          <a:p>
            <a:pPr eaLnBrk="1" hangingPunct="1">
              <a:spcBef>
                <a:spcPts val="0"/>
              </a:spcBef>
              <a:buClr>
                <a:srgbClr val="FFCC00"/>
              </a:buClr>
              <a:buSzPct val="110000"/>
              <a:buFont typeface="Wingdings" charset="2"/>
              <a:buChar char="ü"/>
              <a:defRPr/>
            </a:pPr>
            <a:r>
              <a:rPr lang="en-US" sz="2800" u="sng" dirty="0"/>
              <a:t>knowledge of partner</a:t>
            </a:r>
            <a:r>
              <a:rPr lang="en-US" sz="2800" dirty="0"/>
              <a:t>: </a:t>
            </a:r>
            <a:r>
              <a:rPr lang="en-US" sz="2000" dirty="0"/>
              <a:t>knowing how to have fun with one’s partner, knowing about his/her preferences, caring about one’s partners hopes and dreams, </a:t>
            </a:r>
            <a:r>
              <a:rPr lang="en-US" sz="2000" dirty="0" err="1"/>
              <a:t>etc</a:t>
            </a:r>
            <a:endParaRPr lang="en-US" sz="2800" dirty="0"/>
          </a:p>
          <a:p>
            <a:pPr marL="0" indent="0" eaLnBrk="1" hangingPunct="1">
              <a:lnSpc>
                <a:spcPct val="90000"/>
              </a:lnSpc>
              <a:buClr>
                <a:srgbClr val="FFCC00"/>
              </a:buClr>
              <a:buSzPct val="110000"/>
              <a:buNone/>
              <a:defRPr/>
            </a:pPr>
            <a:endParaRPr lang="en-US" sz="400" dirty="0"/>
          </a:p>
          <a:p>
            <a:pPr eaLnBrk="1" hangingPunct="1">
              <a:lnSpc>
                <a:spcPct val="90000"/>
              </a:lnSpc>
              <a:buClr>
                <a:srgbClr val="FFCC00"/>
              </a:buClr>
              <a:buSzPct val="110000"/>
              <a:buFont typeface="Wingdings" charset="2"/>
              <a:buChar char="ü"/>
              <a:defRPr/>
            </a:pPr>
            <a:r>
              <a:rPr lang="en-US" sz="2800" u="sng" dirty="0">
                <a:solidFill>
                  <a:srgbClr val="FFFFFF"/>
                </a:solidFill>
              </a:rPr>
              <a:t>communication</a:t>
            </a:r>
            <a:r>
              <a:rPr lang="en-US" sz="2800" dirty="0">
                <a:solidFill>
                  <a:srgbClr val="FFFFFF"/>
                </a:solidFill>
              </a:rPr>
              <a:t>: </a:t>
            </a:r>
            <a:r>
              <a:rPr lang="en-US" sz="2000" dirty="0"/>
              <a:t>knowing how to listen, sharing one’s thoughts &amp; feelings honestly, refraining from criticizing, </a:t>
            </a:r>
            <a:r>
              <a:rPr lang="en-US" sz="2000" dirty="0" err="1"/>
              <a:t>etc</a:t>
            </a:r>
            <a:r>
              <a:rPr lang="en-US" sz="2000" dirty="0"/>
              <a:t>  </a:t>
            </a:r>
          </a:p>
          <a:p>
            <a:pPr marL="0" indent="0" eaLnBrk="1" hangingPunct="1">
              <a:lnSpc>
                <a:spcPct val="90000"/>
              </a:lnSpc>
              <a:buSzPct val="110000"/>
              <a:buNone/>
              <a:defRPr/>
            </a:pPr>
            <a:endParaRPr lang="en-US" sz="600" dirty="0"/>
          </a:p>
          <a:p>
            <a:pPr marL="447675" indent="-447675" eaLnBrk="1" hangingPunct="1">
              <a:lnSpc>
                <a:spcPct val="90000"/>
              </a:lnSpc>
              <a:buSzPct val="110000"/>
              <a:buFont typeface="Wingdings" pitchFamily="2" charset="2"/>
              <a:buChar char="Ø"/>
              <a:defRPr/>
            </a:pPr>
            <a:endParaRPr lang="en-US" sz="600" dirty="0"/>
          </a:p>
          <a:p>
            <a:pPr marL="0" indent="0" eaLnBrk="1" hangingPunct="1">
              <a:lnSpc>
                <a:spcPct val="90000"/>
              </a:lnSpc>
              <a:buSzPct val="110000"/>
              <a:buNone/>
              <a:defRPr/>
            </a:pPr>
            <a:endParaRPr lang="en-US" sz="600" dirty="0"/>
          </a:p>
        </p:txBody>
      </p:sp>
      <p:sp>
        <p:nvSpPr>
          <p:cNvPr id="7172" name="Line 4"/>
          <p:cNvSpPr>
            <a:spLocks noChangeShapeType="1"/>
          </p:cNvSpPr>
          <p:nvPr/>
        </p:nvSpPr>
        <p:spPr bwMode="auto">
          <a:xfrm>
            <a:off x="612452" y="6669360"/>
            <a:ext cx="791998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 name="Rectangle 2"/>
          <p:cNvSpPr>
            <a:spLocks noGrp="1" noRot="1" noChangeArrowheads="1"/>
          </p:cNvSpPr>
          <p:nvPr>
            <p:ph type="title"/>
          </p:nvPr>
        </p:nvSpPr>
        <p:spPr>
          <a:xfrm>
            <a:off x="36512" y="116632"/>
            <a:ext cx="8999984" cy="710952"/>
          </a:xfrm>
        </p:spPr>
        <p:txBody>
          <a:bodyPr lIns="92075" tIns="46038" rIns="92075" bIns="46038" anchor="b"/>
          <a:lstStyle/>
          <a:p>
            <a:pPr eaLnBrk="1" hangingPunct="1">
              <a:defRPr/>
            </a:pPr>
            <a:r>
              <a:rPr lang="en-US" sz="4000" dirty="0"/>
              <a:t>some intriguing take-away points</a:t>
            </a:r>
          </a:p>
        </p:txBody>
      </p:sp>
      <p:sp>
        <p:nvSpPr>
          <p:cNvPr id="2" name="TextBox 1"/>
          <p:cNvSpPr txBox="1"/>
          <p:nvPr/>
        </p:nvSpPr>
        <p:spPr>
          <a:xfrm>
            <a:off x="161764" y="860520"/>
            <a:ext cx="8820472" cy="1200328"/>
          </a:xfrm>
          <a:prstGeom prst="rect">
            <a:avLst/>
          </a:prstGeom>
          <a:noFill/>
        </p:spPr>
        <p:txBody>
          <a:bodyPr wrap="square" rtlCol="0">
            <a:spAutoFit/>
          </a:bodyPr>
          <a:lstStyle/>
          <a:p>
            <a:pPr algn="ctr"/>
            <a:r>
              <a:rPr lang="en-US" sz="2400" dirty="0">
                <a:solidFill>
                  <a:srgbClr val="FFCC00"/>
                </a:solidFill>
                <a:effectLst>
                  <a:outerShdw blurRad="50800" dist="38100" dir="2700000" algn="tl" rotWithShape="0">
                    <a:prstClr val="black">
                      <a:alpha val="40000"/>
                    </a:prstClr>
                  </a:outerShdw>
                </a:effectLst>
              </a:rPr>
              <a:t>knowledge and communication emerged as particularly helpful ways of nourishing close relationships </a:t>
            </a:r>
            <a:r>
              <a:rPr lang="mr-IN" sz="2400" dirty="0">
                <a:solidFill>
                  <a:srgbClr val="FFCC00"/>
                </a:solidFill>
                <a:effectLst>
                  <a:outerShdw blurRad="50800" dist="38100" dir="2700000" algn="tl" rotWithShape="0">
                    <a:prstClr val="black">
                      <a:alpha val="40000"/>
                    </a:prstClr>
                  </a:outerShdw>
                </a:effectLst>
              </a:rPr>
              <a:t>–</a:t>
            </a:r>
            <a:r>
              <a:rPr lang="en-US" sz="2400" dirty="0">
                <a:solidFill>
                  <a:srgbClr val="FFCC00"/>
                </a:solidFill>
                <a:effectLst>
                  <a:outerShdw blurRad="50800" dist="38100" dir="2700000" algn="tl" rotWithShape="0">
                    <a:prstClr val="black">
                      <a:alpha val="40000"/>
                    </a:prstClr>
                  </a:outerShdw>
                </a:effectLst>
              </a:rPr>
              <a:t> this is probably true for good friendships as well as for couples</a:t>
            </a:r>
          </a:p>
        </p:txBody>
      </p:sp>
      <p:sp>
        <p:nvSpPr>
          <p:cNvPr id="6" name="Line 4"/>
          <p:cNvSpPr>
            <a:spLocks noChangeShapeType="1"/>
          </p:cNvSpPr>
          <p:nvPr/>
        </p:nvSpPr>
        <p:spPr bwMode="auto">
          <a:xfrm>
            <a:off x="612006" y="2276872"/>
            <a:ext cx="7919988" cy="0"/>
          </a:xfrm>
          <a:prstGeom prst="line">
            <a:avLst/>
          </a:prstGeom>
          <a:noFill/>
          <a:ln w="47625">
            <a:solidFill>
              <a:schemeClr val="folHlink"/>
            </a:solidFill>
            <a:prstDash val="lgDash"/>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 name="Line 4"/>
          <p:cNvSpPr>
            <a:spLocks noChangeShapeType="1"/>
          </p:cNvSpPr>
          <p:nvPr/>
        </p:nvSpPr>
        <p:spPr bwMode="auto">
          <a:xfrm>
            <a:off x="612006" y="4797152"/>
            <a:ext cx="7919988" cy="0"/>
          </a:xfrm>
          <a:prstGeom prst="line">
            <a:avLst/>
          </a:prstGeom>
          <a:noFill/>
          <a:ln w="47625">
            <a:solidFill>
              <a:schemeClr val="folHlink"/>
            </a:solidFill>
            <a:prstDash val="lgDash"/>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TextBox 7"/>
          <p:cNvSpPr txBox="1"/>
          <p:nvPr/>
        </p:nvSpPr>
        <p:spPr>
          <a:xfrm>
            <a:off x="0" y="4941168"/>
            <a:ext cx="9144000" cy="1569660"/>
          </a:xfrm>
          <a:prstGeom prst="rect">
            <a:avLst/>
          </a:prstGeom>
          <a:noFill/>
        </p:spPr>
        <p:txBody>
          <a:bodyPr wrap="square" rtlCol="0">
            <a:spAutoFit/>
          </a:bodyPr>
          <a:lstStyle/>
          <a:p>
            <a:pPr algn="ctr"/>
            <a:r>
              <a:rPr lang="en-US" sz="2400" u="sng" dirty="0">
                <a:solidFill>
                  <a:srgbClr val="FFCC00"/>
                </a:solidFill>
                <a:effectLst>
                  <a:outerShdw blurRad="50800" dist="38100" dir="2700000" algn="tl" rotWithShape="0">
                    <a:prstClr val="black">
                      <a:alpha val="40000"/>
                    </a:prstClr>
                  </a:outerShdw>
                </a:effectLst>
              </a:rPr>
              <a:t>knowledge</a:t>
            </a:r>
            <a:r>
              <a:rPr lang="en-US" sz="2400" dirty="0">
                <a:solidFill>
                  <a:srgbClr val="FFCC00"/>
                </a:solidFill>
                <a:effectLst>
                  <a:outerShdw blurRad="50800" dist="38100" dir="2700000" algn="tl" rotWithShape="0">
                    <a:prstClr val="black">
                      <a:alpha val="40000"/>
                    </a:prstClr>
                  </a:outerShdw>
                </a:effectLst>
              </a:rPr>
              <a:t>: finding out about, remembering &amp; referring  to important aspects of the other’s life seems important  and learnable;  </a:t>
            </a:r>
            <a:r>
              <a:rPr lang="en-US" sz="2400" u="sng" dirty="0">
                <a:solidFill>
                  <a:srgbClr val="FFCC00"/>
                </a:solidFill>
                <a:effectLst>
                  <a:outerShdw blurRad="50800" dist="38100" dir="2700000" algn="tl" rotWithShape="0">
                    <a:prstClr val="black">
                      <a:alpha val="40000"/>
                    </a:prstClr>
                  </a:outerShdw>
                </a:effectLst>
              </a:rPr>
              <a:t>communication</a:t>
            </a:r>
            <a:r>
              <a:rPr lang="en-US" sz="2400" dirty="0">
                <a:solidFill>
                  <a:srgbClr val="FFCC00"/>
                </a:solidFill>
                <a:effectLst>
                  <a:outerShdw blurRad="50800" dist="38100" dir="2700000" algn="tl" rotWithShape="0">
                    <a:prstClr val="black">
                      <a:alpha val="40000"/>
                    </a:prstClr>
                  </a:outerShdw>
                </a:effectLst>
              </a:rPr>
              <a:t>: crucial as well, although maybe we should be cautious on our self-assessment here </a:t>
            </a:r>
          </a:p>
        </p:txBody>
      </p:sp>
    </p:spTree>
    <p:extLst>
      <p:ext uri="{BB962C8B-B14F-4D97-AF65-F5344CB8AC3E}">
        <p14:creationId xmlns:p14="http://schemas.microsoft.com/office/powerpoint/2010/main" val="3062928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6512" y="116632"/>
            <a:ext cx="8999984" cy="710952"/>
          </a:xfrm>
        </p:spPr>
        <p:txBody>
          <a:bodyPr lIns="92075" tIns="46038" rIns="92075" bIns="46038" anchor="b"/>
          <a:lstStyle/>
          <a:p>
            <a:pPr eaLnBrk="1" hangingPunct="1">
              <a:defRPr/>
            </a:pPr>
            <a:r>
              <a:rPr lang="en-US" sz="4000" dirty="0"/>
              <a:t>knowledge/interest seems crucial</a:t>
            </a:r>
          </a:p>
        </p:txBody>
      </p:sp>
      <p:sp>
        <p:nvSpPr>
          <p:cNvPr id="7172" name="Line 4"/>
          <p:cNvSpPr>
            <a:spLocks noChangeShapeType="1"/>
          </p:cNvSpPr>
          <p:nvPr/>
        </p:nvSpPr>
        <p:spPr bwMode="auto">
          <a:xfrm>
            <a:off x="503994" y="6597352"/>
            <a:ext cx="791998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 name="TextBox 2"/>
          <p:cNvSpPr txBox="1"/>
          <p:nvPr/>
        </p:nvSpPr>
        <p:spPr>
          <a:xfrm>
            <a:off x="4860032" y="1986632"/>
            <a:ext cx="3816424" cy="707886"/>
          </a:xfrm>
          <a:prstGeom prst="rect">
            <a:avLst/>
          </a:prstGeom>
          <a:noFill/>
        </p:spPr>
        <p:txBody>
          <a:bodyPr wrap="square" rtlCol="0">
            <a:spAutoFit/>
          </a:bodyPr>
          <a:lstStyle/>
          <a:p>
            <a:pPr marL="342900" indent="-342900" algn="ctr">
              <a:buSzPct val="120000"/>
              <a:buFont typeface="Wingdings" charset="2"/>
              <a:buChar char=""/>
            </a:pPr>
            <a:r>
              <a:rPr lang="en-US" sz="2000" dirty="0">
                <a:solidFill>
                  <a:schemeClr val="tx2"/>
                </a:solidFill>
                <a:effectLst>
                  <a:outerShdw blurRad="50800" dist="38100" dir="2700000" algn="tl" rotWithShape="0">
                    <a:prstClr val="black">
                      <a:alpha val="40000"/>
                    </a:prstClr>
                  </a:outerShdw>
                </a:effectLst>
              </a:rPr>
              <a:t>know how to have a     fun time with them</a:t>
            </a:r>
          </a:p>
        </p:txBody>
      </p:sp>
      <p:pic>
        <p:nvPicPr>
          <p:cNvPr id="6" name="Picture 5"/>
          <p:cNvPicPr>
            <a:picLocks noChangeAspect="1"/>
          </p:cNvPicPr>
          <p:nvPr/>
        </p:nvPicPr>
        <p:blipFill>
          <a:blip r:embed="rId2"/>
          <a:stretch>
            <a:fillRect/>
          </a:stretch>
        </p:blipFill>
        <p:spPr>
          <a:xfrm>
            <a:off x="323528" y="1147060"/>
            <a:ext cx="3161928" cy="2713988"/>
          </a:xfrm>
          <a:prstGeom prst="rect">
            <a:avLst/>
          </a:prstGeom>
        </p:spPr>
      </p:pic>
      <p:cxnSp>
        <p:nvCxnSpPr>
          <p:cNvPr id="8" name="Curved Connector 7"/>
          <p:cNvCxnSpPr/>
          <p:nvPr/>
        </p:nvCxnSpPr>
        <p:spPr>
          <a:xfrm flipV="1">
            <a:off x="683568" y="1412776"/>
            <a:ext cx="6120680" cy="4464496"/>
          </a:xfrm>
          <a:prstGeom prst="curvedConnector3">
            <a:avLst/>
          </a:prstGeom>
          <a:ln w="114300">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979712" y="5589240"/>
            <a:ext cx="3096344" cy="707886"/>
          </a:xfrm>
          <a:prstGeom prst="rect">
            <a:avLst/>
          </a:prstGeom>
          <a:noFill/>
        </p:spPr>
        <p:txBody>
          <a:bodyPr wrap="square" rtlCol="0">
            <a:spAutoFit/>
          </a:bodyPr>
          <a:lstStyle/>
          <a:p>
            <a:pPr marL="342900" indent="-342900" algn="ctr">
              <a:buSzPct val="120000"/>
              <a:buFont typeface="Wingdings" charset="2"/>
              <a:buChar char=""/>
            </a:pPr>
            <a:r>
              <a:rPr lang="en-US" sz="2000" dirty="0">
                <a:solidFill>
                  <a:schemeClr val="tx2"/>
                </a:solidFill>
                <a:effectLst>
                  <a:outerShdw blurRad="50800" dist="38100" dir="2700000" algn="tl" rotWithShape="0">
                    <a:prstClr val="black">
                      <a:alpha val="40000"/>
                    </a:prstClr>
                  </a:outerShdw>
                </a:effectLst>
              </a:rPr>
              <a:t>know all about     their family</a:t>
            </a:r>
          </a:p>
        </p:txBody>
      </p:sp>
      <p:sp>
        <p:nvSpPr>
          <p:cNvPr id="19" name="TextBox 18"/>
          <p:cNvSpPr txBox="1"/>
          <p:nvPr/>
        </p:nvSpPr>
        <p:spPr>
          <a:xfrm>
            <a:off x="4283968" y="2908334"/>
            <a:ext cx="4536504" cy="707886"/>
          </a:xfrm>
          <a:prstGeom prst="rect">
            <a:avLst/>
          </a:prstGeom>
          <a:noFill/>
        </p:spPr>
        <p:txBody>
          <a:bodyPr wrap="square" rtlCol="0">
            <a:spAutoFit/>
          </a:bodyPr>
          <a:lstStyle/>
          <a:p>
            <a:pPr marL="342900" indent="-342900" algn="ctr">
              <a:buSzPct val="120000"/>
              <a:buFont typeface="Wingdings" charset="2"/>
              <a:buChar char=""/>
            </a:pPr>
            <a:r>
              <a:rPr lang="en-US" sz="2000" dirty="0">
                <a:solidFill>
                  <a:schemeClr val="tx2"/>
                </a:solidFill>
                <a:effectLst>
                  <a:outerShdw blurRad="50800" dist="38100" dir="2700000" algn="tl" rotWithShape="0">
                    <a:prstClr val="black">
                      <a:alpha val="40000"/>
                    </a:prstClr>
                  </a:outerShdw>
                </a:effectLst>
              </a:rPr>
              <a:t>regularly ask about their  tastes, preferences &amp; passions</a:t>
            </a:r>
          </a:p>
        </p:txBody>
      </p:sp>
      <p:sp>
        <p:nvSpPr>
          <p:cNvPr id="20" name="TextBox 19"/>
          <p:cNvSpPr txBox="1"/>
          <p:nvPr/>
        </p:nvSpPr>
        <p:spPr>
          <a:xfrm>
            <a:off x="3419872" y="4751738"/>
            <a:ext cx="3744416" cy="707886"/>
          </a:xfrm>
          <a:prstGeom prst="rect">
            <a:avLst/>
          </a:prstGeom>
          <a:noFill/>
        </p:spPr>
        <p:txBody>
          <a:bodyPr wrap="square" rtlCol="0">
            <a:spAutoFit/>
          </a:bodyPr>
          <a:lstStyle/>
          <a:p>
            <a:pPr marL="342900" indent="-342900" algn="ctr">
              <a:buSzPct val="120000"/>
              <a:buFont typeface="Wingdings" charset="2"/>
              <a:buChar char=""/>
            </a:pPr>
            <a:r>
              <a:rPr lang="en-US" sz="2000" dirty="0">
                <a:solidFill>
                  <a:schemeClr val="tx2"/>
                </a:solidFill>
                <a:effectLst>
                  <a:outerShdw blurRad="50800" dist="38100" dir="2700000" algn="tl" rotWithShape="0">
                    <a:prstClr val="black">
                      <a:alpha val="40000"/>
                    </a:prstClr>
                  </a:outerShdw>
                </a:effectLst>
              </a:rPr>
              <a:t>remember their birthday and other special days</a:t>
            </a:r>
          </a:p>
        </p:txBody>
      </p:sp>
      <p:sp>
        <p:nvSpPr>
          <p:cNvPr id="21" name="TextBox 20"/>
          <p:cNvSpPr txBox="1"/>
          <p:nvPr/>
        </p:nvSpPr>
        <p:spPr>
          <a:xfrm>
            <a:off x="6444208" y="1064930"/>
            <a:ext cx="2736304" cy="707886"/>
          </a:xfrm>
          <a:prstGeom prst="rect">
            <a:avLst/>
          </a:prstGeom>
          <a:noFill/>
        </p:spPr>
        <p:txBody>
          <a:bodyPr wrap="square" rtlCol="0">
            <a:spAutoFit/>
          </a:bodyPr>
          <a:lstStyle/>
          <a:p>
            <a:pPr marL="342900" indent="-342900" algn="ctr">
              <a:buSzPct val="120000"/>
              <a:buFont typeface="Wingdings" charset="2"/>
              <a:buChar char=""/>
            </a:pPr>
            <a:r>
              <a:rPr lang="en-US" sz="2000" dirty="0">
                <a:solidFill>
                  <a:schemeClr val="tx2"/>
                </a:solidFill>
                <a:effectLst>
                  <a:outerShdw blurRad="50800" dist="38100" dir="2700000" algn="tl" rotWithShape="0">
                    <a:prstClr val="black">
                      <a:alpha val="40000"/>
                    </a:prstClr>
                  </a:outerShdw>
                </a:effectLst>
              </a:rPr>
              <a:t>know their  hopes &amp; dreams</a:t>
            </a:r>
          </a:p>
        </p:txBody>
      </p:sp>
      <p:sp>
        <p:nvSpPr>
          <p:cNvPr id="22" name="TextBox 21"/>
          <p:cNvSpPr txBox="1"/>
          <p:nvPr/>
        </p:nvSpPr>
        <p:spPr>
          <a:xfrm>
            <a:off x="3923928" y="3830036"/>
            <a:ext cx="4536504" cy="707886"/>
          </a:xfrm>
          <a:prstGeom prst="rect">
            <a:avLst/>
          </a:prstGeom>
          <a:noFill/>
        </p:spPr>
        <p:txBody>
          <a:bodyPr wrap="square" rtlCol="0">
            <a:spAutoFit/>
          </a:bodyPr>
          <a:lstStyle/>
          <a:p>
            <a:pPr marL="342900" indent="-342900" algn="ctr">
              <a:buSzPct val="120000"/>
              <a:buFont typeface="Wingdings" charset="2"/>
              <a:buChar char=""/>
            </a:pPr>
            <a:r>
              <a:rPr lang="en-US" sz="2000" dirty="0">
                <a:solidFill>
                  <a:schemeClr val="tx2"/>
                </a:solidFill>
                <a:effectLst>
                  <a:outerShdw blurRad="50800" dist="38100" dir="2700000" algn="tl" rotWithShape="0">
                    <a:prstClr val="black">
                      <a:alpha val="40000"/>
                    </a:prstClr>
                  </a:outerShdw>
                </a:effectLst>
              </a:rPr>
              <a:t>listen &amp; remember when they tell me about their problems</a:t>
            </a:r>
          </a:p>
        </p:txBody>
      </p:sp>
    </p:spTree>
    <p:extLst>
      <p:ext uri="{BB962C8B-B14F-4D97-AF65-F5344CB8AC3E}">
        <p14:creationId xmlns:p14="http://schemas.microsoft.com/office/powerpoint/2010/main" val="2975923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179512" y="44624"/>
            <a:ext cx="8819456" cy="710952"/>
          </a:xfrm>
        </p:spPr>
        <p:txBody>
          <a:bodyPr lIns="92075" tIns="46038" rIns="92075" bIns="46038" anchor="b"/>
          <a:lstStyle/>
          <a:p>
            <a:pPr eaLnBrk="1" hangingPunct="1">
              <a:defRPr/>
            </a:pPr>
            <a:r>
              <a:rPr lang="en-US" sz="4000" dirty="0"/>
              <a:t>the ‘sound relationship house’</a:t>
            </a:r>
          </a:p>
        </p:txBody>
      </p:sp>
      <p:sp>
        <p:nvSpPr>
          <p:cNvPr id="7172" name="Line 4"/>
          <p:cNvSpPr>
            <a:spLocks noChangeShapeType="1"/>
          </p:cNvSpPr>
          <p:nvPr/>
        </p:nvSpPr>
        <p:spPr bwMode="auto">
          <a:xfrm>
            <a:off x="684460" y="6741368"/>
            <a:ext cx="791998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6" name="Picture 5"/>
          <p:cNvPicPr>
            <a:picLocks noChangeAspect="1"/>
          </p:cNvPicPr>
          <p:nvPr/>
        </p:nvPicPr>
        <p:blipFill>
          <a:blip r:embed="rId2"/>
          <a:stretch>
            <a:fillRect/>
          </a:stretch>
        </p:blipFill>
        <p:spPr>
          <a:xfrm>
            <a:off x="2555776" y="828339"/>
            <a:ext cx="4536504" cy="5697005"/>
          </a:xfrm>
          <a:prstGeom prst="rect">
            <a:avLst/>
          </a:prstGeom>
        </p:spPr>
      </p:pic>
      <p:sp>
        <p:nvSpPr>
          <p:cNvPr id="15" name="TextBox 14"/>
          <p:cNvSpPr txBox="1"/>
          <p:nvPr/>
        </p:nvSpPr>
        <p:spPr>
          <a:xfrm>
            <a:off x="-108520" y="2708920"/>
            <a:ext cx="2736304" cy="1015663"/>
          </a:xfrm>
          <a:prstGeom prst="rect">
            <a:avLst/>
          </a:prstGeom>
          <a:noFill/>
        </p:spPr>
        <p:txBody>
          <a:bodyPr wrap="square" rtlCol="0">
            <a:spAutoFit/>
          </a:bodyPr>
          <a:lstStyle/>
          <a:p>
            <a:pPr algn="ctr">
              <a:buSzPct val="120000"/>
            </a:pPr>
            <a:r>
              <a:rPr lang="en-US" sz="2000" dirty="0">
                <a:solidFill>
                  <a:schemeClr val="tx2"/>
                </a:solidFill>
                <a:effectLst>
                  <a:outerShdw blurRad="50800" dist="38100" dir="2700000" algn="tl" rotWithShape="0">
                    <a:prstClr val="black">
                      <a:alpha val="40000"/>
                    </a:prstClr>
                  </a:outerShdw>
                </a:effectLst>
              </a:rPr>
              <a:t>see the </a:t>
            </a:r>
            <a:r>
              <a:rPr lang="en-US" sz="2000" dirty="0" err="1">
                <a:solidFill>
                  <a:schemeClr val="tx2"/>
                </a:solidFill>
                <a:effectLst>
                  <a:outerShdw blurRad="50800" dist="38100" dir="2700000" algn="tl" rotWithShape="0">
                    <a:prstClr val="black">
                      <a:alpha val="40000"/>
                    </a:prstClr>
                  </a:outerShdw>
                </a:effectLst>
              </a:rPr>
              <a:t>gottman</a:t>
            </a:r>
            <a:r>
              <a:rPr lang="en-US" sz="2000" dirty="0">
                <a:solidFill>
                  <a:schemeClr val="tx2"/>
                </a:solidFill>
                <a:effectLst>
                  <a:outerShdw blurRad="50800" dist="38100" dir="2700000" algn="tl" rotWithShape="0">
                    <a:prstClr val="black">
                      <a:alpha val="40000"/>
                    </a:prstClr>
                  </a:outerShdw>
                </a:effectLst>
              </a:rPr>
              <a:t> institute at </a:t>
            </a:r>
            <a:r>
              <a:rPr lang="en-US" sz="2000" dirty="0" err="1">
                <a:solidFill>
                  <a:schemeClr val="tx2"/>
                </a:solidFill>
                <a:effectLst>
                  <a:outerShdw blurRad="50800" dist="38100" dir="2700000" algn="tl" rotWithShape="0">
                    <a:prstClr val="black">
                      <a:alpha val="40000"/>
                    </a:prstClr>
                  </a:outerShdw>
                </a:effectLst>
              </a:rPr>
              <a:t>www.gottman.com</a:t>
            </a:r>
            <a:endParaRPr lang="en-US" sz="2000" dirty="0">
              <a:solidFill>
                <a:schemeClr val="tx2"/>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241209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1016" y="116632"/>
            <a:ext cx="9107488" cy="710952"/>
          </a:xfrm>
        </p:spPr>
        <p:txBody>
          <a:bodyPr lIns="92075" tIns="46038" rIns="92075" bIns="46038" anchor="b"/>
          <a:lstStyle/>
          <a:p>
            <a:pPr eaLnBrk="1" hangingPunct="1">
              <a:defRPr/>
            </a:pPr>
            <a:r>
              <a:rPr lang="en-US" sz="4000" dirty="0"/>
              <a:t>helpful communication central too</a:t>
            </a:r>
          </a:p>
        </p:txBody>
      </p:sp>
      <p:sp>
        <p:nvSpPr>
          <p:cNvPr id="7172" name="Line 4"/>
          <p:cNvSpPr>
            <a:spLocks noChangeShapeType="1"/>
          </p:cNvSpPr>
          <p:nvPr/>
        </p:nvSpPr>
        <p:spPr bwMode="auto">
          <a:xfrm>
            <a:off x="594766" y="6741368"/>
            <a:ext cx="791998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 name="TextBox 2"/>
          <p:cNvSpPr txBox="1"/>
          <p:nvPr/>
        </p:nvSpPr>
        <p:spPr>
          <a:xfrm>
            <a:off x="107504" y="3921247"/>
            <a:ext cx="2201385" cy="707886"/>
          </a:xfrm>
          <a:prstGeom prst="rect">
            <a:avLst/>
          </a:prstGeom>
          <a:noFill/>
        </p:spPr>
        <p:txBody>
          <a:bodyPr wrap="square" rtlCol="0">
            <a:spAutoFit/>
          </a:bodyPr>
          <a:lstStyle/>
          <a:p>
            <a:pPr marL="342900" indent="-342900" algn="ctr">
              <a:buSzPct val="120000"/>
              <a:buFont typeface="Wingdings" charset="2"/>
              <a:buChar char=""/>
            </a:pPr>
            <a:r>
              <a:rPr lang="en-US" sz="2000" dirty="0">
                <a:solidFill>
                  <a:schemeClr val="tx2"/>
                </a:solidFill>
                <a:effectLst>
                  <a:outerShdw blurRad="50800" dist="38100" dir="2700000" algn="tl" rotWithShape="0">
                    <a:prstClr val="black">
                      <a:alpha val="40000"/>
                    </a:prstClr>
                  </a:outerShdw>
                </a:effectLst>
              </a:rPr>
              <a:t>always try to be honest </a:t>
            </a:r>
          </a:p>
        </p:txBody>
      </p:sp>
      <p:sp>
        <p:nvSpPr>
          <p:cNvPr id="18" name="TextBox 17"/>
          <p:cNvSpPr txBox="1"/>
          <p:nvPr/>
        </p:nvSpPr>
        <p:spPr>
          <a:xfrm>
            <a:off x="144016" y="4905356"/>
            <a:ext cx="3491880" cy="707886"/>
          </a:xfrm>
          <a:prstGeom prst="rect">
            <a:avLst/>
          </a:prstGeom>
          <a:noFill/>
        </p:spPr>
        <p:txBody>
          <a:bodyPr wrap="square" rtlCol="0">
            <a:spAutoFit/>
          </a:bodyPr>
          <a:lstStyle/>
          <a:p>
            <a:pPr marL="342900" indent="-342900" algn="ctr">
              <a:buSzPct val="120000"/>
              <a:buFont typeface="Wingdings" charset="2"/>
              <a:buChar char=""/>
            </a:pPr>
            <a:r>
              <a:rPr lang="en-US" sz="2000" dirty="0">
                <a:solidFill>
                  <a:schemeClr val="tx2"/>
                </a:solidFill>
                <a:effectLst>
                  <a:outerShdw blurRad="50800" dist="38100" dir="2700000" algn="tl" rotWithShape="0">
                    <a:prstClr val="black">
                      <a:alpha val="40000"/>
                    </a:prstClr>
                  </a:outerShdw>
                </a:effectLst>
              </a:rPr>
              <a:t>know how to describe my feelings accurately</a:t>
            </a:r>
          </a:p>
        </p:txBody>
      </p:sp>
      <p:sp>
        <p:nvSpPr>
          <p:cNvPr id="19" name="TextBox 18"/>
          <p:cNvSpPr txBox="1"/>
          <p:nvPr/>
        </p:nvSpPr>
        <p:spPr>
          <a:xfrm>
            <a:off x="6588224" y="3969253"/>
            <a:ext cx="2160240" cy="707886"/>
          </a:xfrm>
          <a:prstGeom prst="rect">
            <a:avLst/>
          </a:prstGeom>
          <a:noFill/>
        </p:spPr>
        <p:txBody>
          <a:bodyPr wrap="square" rtlCol="0">
            <a:spAutoFit/>
          </a:bodyPr>
          <a:lstStyle/>
          <a:p>
            <a:pPr marL="342900" indent="-342900" algn="ctr">
              <a:buSzPct val="120000"/>
              <a:buFont typeface="Wingdings" charset="2"/>
              <a:buChar char=""/>
            </a:pPr>
            <a:r>
              <a:rPr lang="en-US" sz="2000" dirty="0">
                <a:solidFill>
                  <a:schemeClr val="tx2"/>
                </a:solidFill>
                <a:effectLst>
                  <a:outerShdw blurRad="50800" dist="38100" dir="2700000" algn="tl" rotWithShape="0">
                    <a:prstClr val="black">
                      <a:alpha val="40000"/>
                    </a:prstClr>
                  </a:outerShdw>
                </a:effectLst>
              </a:rPr>
              <a:t>often ask  for feedback</a:t>
            </a:r>
          </a:p>
        </p:txBody>
      </p:sp>
      <p:sp>
        <p:nvSpPr>
          <p:cNvPr id="20" name="TextBox 19"/>
          <p:cNvSpPr txBox="1"/>
          <p:nvPr/>
        </p:nvSpPr>
        <p:spPr>
          <a:xfrm>
            <a:off x="5148064" y="4929360"/>
            <a:ext cx="3744416" cy="707886"/>
          </a:xfrm>
          <a:prstGeom prst="rect">
            <a:avLst/>
          </a:prstGeom>
          <a:noFill/>
        </p:spPr>
        <p:txBody>
          <a:bodyPr wrap="square" rtlCol="0">
            <a:spAutoFit/>
          </a:bodyPr>
          <a:lstStyle/>
          <a:p>
            <a:pPr marL="342900" indent="-342900" algn="ctr">
              <a:buSzPct val="120000"/>
              <a:buFont typeface="Wingdings" charset="2"/>
              <a:buChar char=""/>
            </a:pPr>
            <a:r>
              <a:rPr lang="en-US" sz="2000" dirty="0">
                <a:solidFill>
                  <a:schemeClr val="tx2"/>
                </a:solidFill>
                <a:effectLst>
                  <a:outerShdw blurRad="50800" dist="38100" dir="2700000" algn="tl" rotWithShape="0">
                    <a:prstClr val="black">
                      <a:alpha val="40000"/>
                    </a:prstClr>
                  </a:outerShdw>
                </a:effectLst>
              </a:rPr>
              <a:t>praise &amp; encourage far more often than criticize</a:t>
            </a:r>
          </a:p>
        </p:txBody>
      </p:sp>
      <p:sp>
        <p:nvSpPr>
          <p:cNvPr id="21" name="TextBox 20"/>
          <p:cNvSpPr txBox="1"/>
          <p:nvPr/>
        </p:nvSpPr>
        <p:spPr>
          <a:xfrm>
            <a:off x="2898576" y="5889466"/>
            <a:ext cx="3312368" cy="707886"/>
          </a:xfrm>
          <a:prstGeom prst="rect">
            <a:avLst/>
          </a:prstGeom>
          <a:noFill/>
        </p:spPr>
        <p:txBody>
          <a:bodyPr wrap="square" rtlCol="0">
            <a:spAutoFit/>
          </a:bodyPr>
          <a:lstStyle/>
          <a:p>
            <a:pPr marL="342900" indent="-342900" algn="ctr">
              <a:buSzPct val="120000"/>
              <a:buFont typeface="Wingdings" charset="2"/>
              <a:buChar char=""/>
            </a:pPr>
            <a:r>
              <a:rPr lang="en-US" sz="2000" dirty="0">
                <a:solidFill>
                  <a:schemeClr val="tx2"/>
                </a:solidFill>
                <a:effectLst>
                  <a:outerShdw blurRad="50800" dist="38100" dir="2700000" algn="tl" rotWithShape="0">
                    <a:prstClr val="black">
                      <a:alpha val="40000"/>
                    </a:prstClr>
                  </a:outerShdw>
                </a:effectLst>
              </a:rPr>
              <a:t>try to make time for friendly conversation</a:t>
            </a:r>
          </a:p>
        </p:txBody>
      </p:sp>
      <p:sp>
        <p:nvSpPr>
          <p:cNvPr id="22" name="TextBox 21"/>
          <p:cNvSpPr txBox="1"/>
          <p:nvPr/>
        </p:nvSpPr>
        <p:spPr>
          <a:xfrm>
            <a:off x="251520" y="2973142"/>
            <a:ext cx="3240360" cy="707886"/>
          </a:xfrm>
          <a:prstGeom prst="rect">
            <a:avLst/>
          </a:prstGeom>
          <a:noFill/>
        </p:spPr>
        <p:txBody>
          <a:bodyPr wrap="square" rtlCol="0">
            <a:spAutoFit/>
          </a:bodyPr>
          <a:lstStyle/>
          <a:p>
            <a:pPr marL="342900" indent="-342900" algn="ctr">
              <a:buSzPct val="120000"/>
              <a:buFont typeface="Wingdings" charset="2"/>
              <a:buChar char=""/>
            </a:pPr>
            <a:r>
              <a:rPr lang="en-US" sz="2000" dirty="0">
                <a:solidFill>
                  <a:schemeClr val="tx2"/>
                </a:solidFill>
                <a:effectLst>
                  <a:outerShdw blurRad="50800" dist="38100" dir="2700000" algn="tl" rotWithShape="0">
                    <a:prstClr val="black">
                      <a:alpha val="40000"/>
                    </a:prstClr>
                  </a:outerShdw>
                </a:effectLst>
              </a:rPr>
              <a:t>comfortable talking about my feelings</a:t>
            </a:r>
          </a:p>
        </p:txBody>
      </p:sp>
      <p:pic>
        <p:nvPicPr>
          <p:cNvPr id="2" name="Picture 1"/>
          <p:cNvPicPr>
            <a:picLocks noChangeAspect="1"/>
          </p:cNvPicPr>
          <p:nvPr/>
        </p:nvPicPr>
        <p:blipFill>
          <a:blip r:embed="rId2"/>
          <a:stretch>
            <a:fillRect/>
          </a:stretch>
        </p:blipFill>
        <p:spPr>
          <a:xfrm>
            <a:off x="2447286" y="908720"/>
            <a:ext cx="4214948" cy="1854576"/>
          </a:xfrm>
          <a:prstGeom prst="rect">
            <a:avLst/>
          </a:prstGeom>
        </p:spPr>
      </p:pic>
      <p:cxnSp>
        <p:nvCxnSpPr>
          <p:cNvPr id="5" name="Curved Connector 4"/>
          <p:cNvCxnSpPr/>
          <p:nvPr/>
        </p:nvCxnSpPr>
        <p:spPr>
          <a:xfrm flipV="1">
            <a:off x="2718556" y="4149080"/>
            <a:ext cx="3672408" cy="288032"/>
          </a:xfrm>
          <a:prstGeom prst="curvedConnector3">
            <a:avLst/>
          </a:prstGeom>
          <a:ln w="114300">
            <a:headEnd type="arrow"/>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292080" y="2973142"/>
            <a:ext cx="3528392" cy="707886"/>
          </a:xfrm>
          <a:prstGeom prst="rect">
            <a:avLst/>
          </a:prstGeom>
          <a:noFill/>
        </p:spPr>
        <p:txBody>
          <a:bodyPr wrap="square" rtlCol="0">
            <a:spAutoFit/>
          </a:bodyPr>
          <a:lstStyle/>
          <a:p>
            <a:pPr marL="342900" indent="-342900" algn="ctr">
              <a:buSzPct val="120000"/>
              <a:buFont typeface="Wingdings" charset="2"/>
              <a:buChar char=""/>
            </a:pPr>
            <a:r>
              <a:rPr lang="en-US" sz="2000" dirty="0">
                <a:solidFill>
                  <a:schemeClr val="tx2"/>
                </a:solidFill>
                <a:effectLst>
                  <a:outerShdw blurRad="50800" dist="38100" dir="2700000" algn="tl" rotWithShape="0">
                    <a:prstClr val="black">
                      <a:alpha val="40000"/>
                    </a:prstClr>
                  </a:outerShdw>
                </a:effectLst>
              </a:rPr>
              <a:t>frequently encourage to express their views</a:t>
            </a:r>
          </a:p>
        </p:txBody>
      </p:sp>
    </p:spTree>
    <p:extLst>
      <p:ext uri="{BB962C8B-B14F-4D97-AF65-F5344CB8AC3E}">
        <p14:creationId xmlns:p14="http://schemas.microsoft.com/office/powerpoint/2010/main" val="675826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251520" y="116632"/>
            <a:ext cx="8497192" cy="710952"/>
          </a:xfrm>
        </p:spPr>
        <p:txBody>
          <a:bodyPr lIns="92075" tIns="46038" rIns="92075" bIns="46038" anchor="b"/>
          <a:lstStyle/>
          <a:p>
            <a:pPr eaLnBrk="1" hangingPunct="1">
              <a:defRPr/>
            </a:pPr>
            <a:r>
              <a:rPr lang="en-US" sz="4000" dirty="0"/>
              <a:t>friendship &amp; conflict</a:t>
            </a:r>
          </a:p>
        </p:txBody>
      </p:sp>
      <p:sp>
        <p:nvSpPr>
          <p:cNvPr id="147459" name="Rectangle 3"/>
          <p:cNvSpPr>
            <a:spLocks noGrp="1" noRot="1" noChangeArrowheads="1"/>
          </p:cNvSpPr>
          <p:nvPr>
            <p:ph type="body" sz="half" idx="3"/>
          </p:nvPr>
        </p:nvSpPr>
        <p:spPr>
          <a:xfrm>
            <a:off x="4572000" y="1124744"/>
            <a:ext cx="4248472" cy="5256584"/>
          </a:xfrm>
        </p:spPr>
        <p:txBody>
          <a:bodyPr lIns="92075" tIns="46038" rIns="92075" bIns="46038"/>
          <a:lstStyle/>
          <a:p>
            <a:pPr marL="378000" indent="-378000" eaLnBrk="1" hangingPunct="1">
              <a:lnSpc>
                <a:spcPct val="90000"/>
              </a:lnSpc>
              <a:buClr>
                <a:srgbClr val="FFCC00"/>
              </a:buClr>
              <a:buSzPct val="100000"/>
              <a:buFont typeface="Wingdings" charset="2"/>
              <a:buChar char="v"/>
              <a:defRPr/>
            </a:pPr>
            <a:r>
              <a:rPr lang="en-US" sz="2400" dirty="0"/>
              <a:t>540 participants (only 112 were male)      </a:t>
            </a:r>
          </a:p>
          <a:p>
            <a:pPr marL="0" indent="0" eaLnBrk="1" hangingPunct="1">
              <a:lnSpc>
                <a:spcPct val="90000"/>
              </a:lnSpc>
              <a:buClr>
                <a:srgbClr val="FFCC00"/>
              </a:buClr>
              <a:buSzPct val="100000"/>
              <a:buNone/>
              <a:defRPr/>
            </a:pPr>
            <a:endParaRPr lang="en-US" sz="800" dirty="0"/>
          </a:p>
          <a:p>
            <a:pPr marL="378000" indent="-378000" eaLnBrk="1" hangingPunct="1">
              <a:lnSpc>
                <a:spcPct val="90000"/>
              </a:lnSpc>
              <a:buClr>
                <a:srgbClr val="FFCC00"/>
              </a:buClr>
              <a:buSzPct val="100000"/>
              <a:buFont typeface="Wingdings" charset="2"/>
              <a:buChar char="v"/>
              <a:defRPr/>
            </a:pPr>
            <a:r>
              <a:rPr lang="en-US" sz="2400" dirty="0"/>
              <a:t>all adults - 70% were aged between 18 &amp; 38            </a:t>
            </a:r>
          </a:p>
          <a:p>
            <a:pPr marL="378000" indent="-378000" eaLnBrk="1" hangingPunct="1">
              <a:lnSpc>
                <a:spcPct val="90000"/>
              </a:lnSpc>
              <a:buClr>
                <a:srgbClr val="FFCC00"/>
              </a:buClr>
              <a:buSzPct val="100000"/>
              <a:buFont typeface="Wingdings" charset="2"/>
              <a:buChar char="v"/>
              <a:defRPr/>
            </a:pPr>
            <a:endParaRPr lang="en-US" sz="800" dirty="0"/>
          </a:p>
          <a:p>
            <a:pPr marL="378000" indent="-378000" eaLnBrk="1" hangingPunct="1">
              <a:lnSpc>
                <a:spcPct val="90000"/>
              </a:lnSpc>
              <a:buClr>
                <a:srgbClr val="FFCC00"/>
              </a:buClr>
              <a:buSzPct val="100000"/>
              <a:buFont typeface="Wingdings" charset="2"/>
              <a:buChar char="v"/>
              <a:defRPr/>
            </a:pPr>
            <a:r>
              <a:rPr lang="en-US" sz="2400" dirty="0"/>
              <a:t>363 were currently in   a couple relationship  </a:t>
            </a:r>
            <a:endParaRPr lang="en-US" sz="600" dirty="0"/>
          </a:p>
          <a:p>
            <a:pPr marL="378000" indent="-378000" eaLnBrk="1" hangingPunct="1">
              <a:lnSpc>
                <a:spcPct val="90000"/>
              </a:lnSpc>
              <a:buClr>
                <a:srgbClr val="FFCC00"/>
              </a:buClr>
              <a:buSzPct val="100000"/>
              <a:buFont typeface="Wingdings" charset="2"/>
              <a:buChar char="v"/>
              <a:defRPr/>
            </a:pPr>
            <a:endParaRPr lang="en-US" sz="800" dirty="0"/>
          </a:p>
          <a:p>
            <a:pPr marL="378000" indent="-378000" eaLnBrk="1" hangingPunct="1">
              <a:lnSpc>
                <a:spcPct val="90000"/>
              </a:lnSpc>
              <a:buClr>
                <a:srgbClr val="FFCC00"/>
              </a:buClr>
              <a:buSzPct val="100000"/>
              <a:buFont typeface="Wingdings" charset="2"/>
              <a:buChar char="v"/>
              <a:defRPr/>
            </a:pPr>
            <a:r>
              <a:rPr lang="en-US" sz="2400" dirty="0"/>
              <a:t>asked about ‘severe fallings out’ with people in their social network</a:t>
            </a:r>
          </a:p>
          <a:p>
            <a:pPr marL="0" indent="0" eaLnBrk="1" hangingPunct="1">
              <a:lnSpc>
                <a:spcPct val="90000"/>
              </a:lnSpc>
              <a:buClr>
                <a:srgbClr val="FFCC00"/>
              </a:buClr>
              <a:buSzPct val="100000"/>
              <a:buNone/>
              <a:defRPr/>
            </a:pPr>
            <a:endParaRPr lang="en-US" sz="800" dirty="0"/>
          </a:p>
          <a:p>
            <a:pPr marL="378000" indent="-378000" eaLnBrk="1" hangingPunct="1">
              <a:lnSpc>
                <a:spcPct val="90000"/>
              </a:lnSpc>
              <a:buClr>
                <a:srgbClr val="FFCC00"/>
              </a:buClr>
              <a:buSzPct val="100000"/>
              <a:buFont typeface="Wingdings" charset="2"/>
              <a:buChar char="v"/>
              <a:defRPr/>
            </a:pPr>
            <a:r>
              <a:rPr lang="en-US" sz="2400" dirty="0"/>
              <a:t>last week/month/year</a:t>
            </a:r>
          </a:p>
          <a:p>
            <a:pPr marL="0" indent="0" eaLnBrk="1" hangingPunct="1">
              <a:lnSpc>
                <a:spcPct val="90000"/>
              </a:lnSpc>
              <a:buClr>
                <a:srgbClr val="FFCC00"/>
              </a:buClr>
              <a:buSzPct val="100000"/>
              <a:buNone/>
              <a:defRPr/>
            </a:pPr>
            <a:endParaRPr lang="en-US" sz="800" dirty="0"/>
          </a:p>
          <a:p>
            <a:pPr marL="378000" indent="-378000" eaLnBrk="1" hangingPunct="1">
              <a:lnSpc>
                <a:spcPct val="90000"/>
              </a:lnSpc>
              <a:buClr>
                <a:srgbClr val="FFCC00"/>
              </a:buClr>
              <a:buSzPct val="100000"/>
              <a:buFont typeface="Wingdings" charset="2"/>
              <a:buChar char="v"/>
              <a:defRPr/>
            </a:pPr>
            <a:r>
              <a:rPr lang="en-US" sz="2400" dirty="0"/>
              <a:t>40% still not reconciled a year afterwards</a:t>
            </a:r>
          </a:p>
          <a:p>
            <a:pPr marL="378000" indent="-378000" eaLnBrk="1" hangingPunct="1">
              <a:lnSpc>
                <a:spcPct val="90000"/>
              </a:lnSpc>
              <a:buClr>
                <a:srgbClr val="FFCC00"/>
              </a:buClr>
              <a:buSzPct val="100000"/>
              <a:buFont typeface="Wingdings" charset="2"/>
              <a:buChar char="v"/>
              <a:defRPr/>
            </a:pPr>
            <a:endParaRPr lang="en-US" sz="600" dirty="0"/>
          </a:p>
          <a:p>
            <a:pPr marL="378000" indent="-378000" eaLnBrk="1" hangingPunct="1">
              <a:lnSpc>
                <a:spcPct val="90000"/>
              </a:lnSpc>
              <a:buClr>
                <a:srgbClr val="FFCC00"/>
              </a:buClr>
              <a:buSzPct val="100000"/>
              <a:buFont typeface="Wingdings" charset="2"/>
              <a:buChar char="v"/>
              <a:defRPr/>
            </a:pPr>
            <a:endParaRPr lang="en-US" sz="600" dirty="0"/>
          </a:p>
          <a:p>
            <a:pPr marL="378000" indent="-378000" eaLnBrk="1" hangingPunct="1">
              <a:lnSpc>
                <a:spcPct val="90000"/>
              </a:lnSpc>
              <a:buClr>
                <a:srgbClr val="FFCC00"/>
              </a:buClr>
              <a:buSzPct val="100000"/>
              <a:buFont typeface="Wingdings" charset="2"/>
              <a:buChar char="v"/>
              <a:defRPr/>
            </a:pPr>
            <a:endParaRPr lang="en-US" sz="600" dirty="0"/>
          </a:p>
          <a:p>
            <a:pPr marL="378000" indent="-378000" eaLnBrk="1" hangingPunct="1">
              <a:lnSpc>
                <a:spcPct val="90000"/>
              </a:lnSpc>
              <a:buClr>
                <a:srgbClr val="FFCC00"/>
              </a:buClr>
              <a:buSzPct val="100000"/>
              <a:buFont typeface="Wingdings" charset="2"/>
              <a:buChar char="v"/>
              <a:defRPr/>
            </a:pPr>
            <a:endParaRPr lang="en-US" sz="600" dirty="0"/>
          </a:p>
        </p:txBody>
      </p:sp>
      <p:sp>
        <p:nvSpPr>
          <p:cNvPr id="7172" name="Line 4"/>
          <p:cNvSpPr>
            <a:spLocks noChangeShapeType="1"/>
          </p:cNvSpPr>
          <p:nvPr/>
        </p:nvSpPr>
        <p:spPr bwMode="auto">
          <a:xfrm>
            <a:off x="540444" y="6669360"/>
            <a:ext cx="7991996"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TextBox 7"/>
          <p:cNvSpPr txBox="1"/>
          <p:nvPr/>
        </p:nvSpPr>
        <p:spPr>
          <a:xfrm>
            <a:off x="251520" y="5376118"/>
            <a:ext cx="4320480" cy="1077218"/>
          </a:xfrm>
          <a:prstGeom prst="rect">
            <a:avLst/>
          </a:prstGeom>
          <a:noFill/>
        </p:spPr>
        <p:txBody>
          <a:bodyPr wrap="square" rtlCol="0">
            <a:spAutoFit/>
          </a:bodyPr>
          <a:lstStyle/>
          <a:p>
            <a:pPr algn="ctr"/>
            <a:r>
              <a:rPr lang="en-US" sz="1600" dirty="0">
                <a:effectLst>
                  <a:outerShdw blurRad="50800" dist="38100" dir="2700000" algn="tl" rotWithShape="0">
                    <a:prstClr val="black">
                      <a:alpha val="40000"/>
                    </a:prstClr>
                  </a:outerShdw>
                </a:effectLst>
              </a:rPr>
              <a:t>Dunbar, R. &amp; A. </a:t>
            </a:r>
            <a:r>
              <a:rPr lang="en-US" sz="1600" dirty="0" err="1">
                <a:effectLst>
                  <a:outerShdw blurRad="50800" dist="38100" dir="2700000" algn="tl" rotWithShape="0">
                    <a:prstClr val="black">
                      <a:alpha val="40000"/>
                    </a:prstClr>
                  </a:outerShdw>
                </a:effectLst>
              </a:rPr>
              <a:t>Machin</a:t>
            </a:r>
            <a:r>
              <a:rPr lang="en-US" sz="1600" dirty="0">
                <a:effectLst>
                  <a:outerShdw blurRad="50800" dist="38100" dir="2700000" algn="tl" rotWithShape="0">
                    <a:prstClr val="black">
                      <a:alpha val="40000"/>
                    </a:prstClr>
                  </a:outerShdw>
                </a:effectLst>
              </a:rPr>
              <a:t> (2014). "Sex differences in relationship conflict and reconciliation." Journal of Evolutionary Psychology 12(2-4): 109-133. </a:t>
            </a:r>
          </a:p>
        </p:txBody>
      </p:sp>
      <p:sp>
        <p:nvSpPr>
          <p:cNvPr id="9" name="TextBox 8"/>
          <p:cNvSpPr txBox="1"/>
          <p:nvPr/>
        </p:nvSpPr>
        <p:spPr>
          <a:xfrm>
            <a:off x="431540" y="3789040"/>
            <a:ext cx="3960440" cy="1446550"/>
          </a:xfrm>
          <a:prstGeom prst="rect">
            <a:avLst/>
          </a:prstGeom>
          <a:noFill/>
        </p:spPr>
        <p:txBody>
          <a:bodyPr wrap="square" rtlCol="0">
            <a:spAutoFit/>
          </a:bodyPr>
          <a:lstStyle/>
          <a:p>
            <a:pPr algn="ctr"/>
            <a:r>
              <a:rPr lang="en-US" sz="2200" dirty="0">
                <a:solidFill>
                  <a:schemeClr val="tx2"/>
                </a:solidFill>
                <a:effectLst>
                  <a:outerShdw blurRad="50800" dist="38100" dir="2700000" algn="tl" rotWithShape="0">
                    <a:prstClr val="black">
                      <a:alpha val="40000"/>
                    </a:prstClr>
                  </a:outerShdw>
                </a:effectLst>
              </a:rPr>
              <a:t>conflicts with those who matter most to us in our personal social networks are surprisingly common  </a:t>
            </a:r>
          </a:p>
        </p:txBody>
      </p:sp>
      <p:pic>
        <p:nvPicPr>
          <p:cNvPr id="10" name="Picture 9"/>
          <p:cNvPicPr>
            <a:picLocks noChangeAspect="1"/>
          </p:cNvPicPr>
          <p:nvPr/>
        </p:nvPicPr>
        <p:blipFill>
          <a:blip r:embed="rId2"/>
          <a:stretch>
            <a:fillRect/>
          </a:stretch>
        </p:blipFill>
        <p:spPr>
          <a:xfrm>
            <a:off x="467544" y="978023"/>
            <a:ext cx="3987802" cy="2667001"/>
          </a:xfrm>
          <a:prstGeom prst="rect">
            <a:avLst/>
          </a:prstGeom>
        </p:spPr>
      </p:pic>
    </p:spTree>
    <p:extLst>
      <p:ext uri="{BB962C8B-B14F-4D97-AF65-F5344CB8AC3E}">
        <p14:creationId xmlns:p14="http://schemas.microsoft.com/office/powerpoint/2010/main" val="3392130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467296" y="44624"/>
            <a:ext cx="8497192" cy="710952"/>
          </a:xfrm>
        </p:spPr>
        <p:txBody>
          <a:bodyPr lIns="92075" tIns="46038" rIns="92075" bIns="46038" anchor="b"/>
          <a:lstStyle/>
          <a:p>
            <a:pPr eaLnBrk="1" hangingPunct="1">
              <a:defRPr/>
            </a:pPr>
            <a:r>
              <a:rPr lang="en-US" sz="4000" dirty="0"/>
              <a:t>frequency of ‘severe falling out’</a:t>
            </a:r>
          </a:p>
        </p:txBody>
      </p:sp>
      <p:sp>
        <p:nvSpPr>
          <p:cNvPr id="8" name="TextBox 7"/>
          <p:cNvSpPr txBox="1"/>
          <p:nvPr/>
        </p:nvSpPr>
        <p:spPr>
          <a:xfrm>
            <a:off x="143344" y="5220488"/>
            <a:ext cx="1656184" cy="584776"/>
          </a:xfrm>
          <a:prstGeom prst="rect">
            <a:avLst/>
          </a:prstGeom>
          <a:noFill/>
        </p:spPr>
        <p:txBody>
          <a:bodyPr wrap="square" rtlCol="0">
            <a:spAutoFit/>
          </a:bodyPr>
          <a:lstStyle/>
          <a:p>
            <a:pPr algn="ctr"/>
            <a:r>
              <a:rPr lang="en-US" sz="1600" dirty="0">
                <a:effectLst>
                  <a:outerShdw blurRad="50800" dist="38100" dir="2700000" algn="tl" rotWithShape="0">
                    <a:prstClr val="black">
                      <a:alpha val="40000"/>
                    </a:prstClr>
                  </a:outerShdw>
                </a:effectLst>
              </a:rPr>
              <a:t>Dunbar &amp; </a:t>
            </a:r>
            <a:r>
              <a:rPr lang="en-US" sz="1600" dirty="0" err="1">
                <a:effectLst>
                  <a:outerShdw blurRad="50800" dist="38100" dir="2700000" algn="tl" rotWithShape="0">
                    <a:prstClr val="black">
                      <a:alpha val="40000"/>
                    </a:prstClr>
                  </a:outerShdw>
                </a:effectLst>
              </a:rPr>
              <a:t>Machin</a:t>
            </a:r>
            <a:r>
              <a:rPr lang="en-US" sz="1600" dirty="0">
                <a:effectLst>
                  <a:outerShdw blurRad="50800" dist="38100" dir="2700000" algn="tl" rotWithShape="0">
                    <a:prstClr val="black">
                      <a:alpha val="40000"/>
                    </a:prstClr>
                  </a:outerShdw>
                </a:effectLst>
              </a:rPr>
              <a:t>, 2014 </a:t>
            </a:r>
          </a:p>
        </p:txBody>
      </p:sp>
      <p:sp>
        <p:nvSpPr>
          <p:cNvPr id="11" name="TextBox 10"/>
          <p:cNvSpPr txBox="1"/>
          <p:nvPr/>
        </p:nvSpPr>
        <p:spPr>
          <a:xfrm>
            <a:off x="35170" y="2780928"/>
            <a:ext cx="1872533" cy="2062103"/>
          </a:xfrm>
          <a:prstGeom prst="rect">
            <a:avLst/>
          </a:prstGeom>
          <a:noFill/>
        </p:spPr>
        <p:txBody>
          <a:bodyPr wrap="square" rtlCol="0">
            <a:spAutoFit/>
          </a:bodyPr>
          <a:lstStyle/>
          <a:p>
            <a:pPr algn="ctr"/>
            <a:r>
              <a:rPr lang="en-US" sz="1600" dirty="0">
                <a:solidFill>
                  <a:srgbClr val="FFFFCC"/>
                </a:solidFill>
                <a:effectLst>
                  <a:outerShdw blurRad="50800" dist="38100" dir="2700000" algn="tl" rotWithShape="0">
                    <a:prstClr val="black">
                      <a:alpha val="40000"/>
                    </a:prstClr>
                  </a:outerShdw>
                </a:effectLst>
              </a:rPr>
              <a:t>average of 1.67 episodes per person, but a high proportion were recent suggesting an underestimate for last year</a:t>
            </a:r>
          </a:p>
        </p:txBody>
      </p:sp>
      <p:sp>
        <p:nvSpPr>
          <p:cNvPr id="12" name="TextBox 11"/>
          <p:cNvSpPr txBox="1"/>
          <p:nvPr/>
        </p:nvSpPr>
        <p:spPr>
          <a:xfrm>
            <a:off x="143344" y="1415678"/>
            <a:ext cx="1656184" cy="1077218"/>
          </a:xfrm>
          <a:prstGeom prst="rect">
            <a:avLst/>
          </a:prstGeom>
          <a:noFill/>
        </p:spPr>
        <p:txBody>
          <a:bodyPr wrap="square" rtlCol="0">
            <a:spAutoFit/>
          </a:bodyPr>
          <a:lstStyle/>
          <a:p>
            <a:pPr algn="ctr"/>
            <a:r>
              <a:rPr lang="en-US" sz="1600" dirty="0">
                <a:effectLst>
                  <a:outerShdw blurRad="50800" dist="38100" dir="2700000" algn="tl" rotWithShape="0">
                    <a:prstClr val="black">
                      <a:alpha val="40000"/>
                    </a:prstClr>
                  </a:outerShdw>
                </a:effectLst>
              </a:rPr>
              <a:t>women: black columns</a:t>
            </a:r>
          </a:p>
          <a:p>
            <a:pPr algn="ctr"/>
            <a:r>
              <a:rPr lang="en-US" sz="1600" dirty="0">
                <a:effectLst>
                  <a:outerShdw blurRad="50800" dist="38100" dir="2700000" algn="tl" rotWithShape="0">
                    <a:prstClr val="black">
                      <a:alpha val="40000"/>
                    </a:prstClr>
                  </a:outerShdw>
                </a:effectLst>
              </a:rPr>
              <a:t>men: grey</a:t>
            </a:r>
          </a:p>
          <a:p>
            <a:pPr algn="ctr"/>
            <a:r>
              <a:rPr lang="en-US" sz="1600" dirty="0">
                <a:effectLst>
                  <a:outerShdw blurRad="50800" dist="38100" dir="2700000" algn="tl" rotWithShape="0">
                    <a:prstClr val="black">
                      <a:alpha val="40000"/>
                    </a:prstClr>
                  </a:outerShdw>
                </a:effectLst>
              </a:rPr>
              <a:t>columns</a:t>
            </a:r>
          </a:p>
        </p:txBody>
      </p:sp>
      <p:pic>
        <p:nvPicPr>
          <p:cNvPr id="3" name="Picture 2"/>
          <p:cNvPicPr>
            <a:picLocks noChangeAspect="1"/>
          </p:cNvPicPr>
          <p:nvPr/>
        </p:nvPicPr>
        <p:blipFill>
          <a:blip r:embed="rId2"/>
          <a:stretch>
            <a:fillRect/>
          </a:stretch>
        </p:blipFill>
        <p:spPr>
          <a:xfrm>
            <a:off x="2074664" y="835610"/>
            <a:ext cx="5809704" cy="6049774"/>
          </a:xfrm>
          <a:prstGeom prst="rect">
            <a:avLst/>
          </a:prstGeom>
        </p:spPr>
      </p:pic>
    </p:spTree>
    <p:extLst>
      <p:ext uri="{BB962C8B-B14F-4D97-AF65-F5344CB8AC3E}">
        <p14:creationId xmlns:p14="http://schemas.microsoft.com/office/powerpoint/2010/main" val="1109912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30" y="116632"/>
            <a:ext cx="8540750" cy="1143000"/>
          </a:xfrm>
        </p:spPr>
        <p:txBody>
          <a:bodyPr/>
          <a:lstStyle/>
          <a:p>
            <a:r>
              <a:rPr lang="en-US" sz="3200" dirty="0"/>
              <a:t>my general hopes for today: </a:t>
            </a:r>
            <a:br>
              <a:rPr lang="en-US" sz="3200" dirty="0"/>
            </a:br>
            <a:r>
              <a:rPr lang="en-US" sz="3200" dirty="0"/>
              <a:t>that you will all leave with </a:t>
            </a:r>
            <a:r>
              <a:rPr lang="is-IS" sz="3200" dirty="0"/>
              <a:t>…</a:t>
            </a:r>
            <a:endParaRPr lang="en-US" sz="3200" dirty="0"/>
          </a:p>
        </p:txBody>
      </p:sp>
      <p:sp>
        <p:nvSpPr>
          <p:cNvPr id="3" name="Content Placeholder 2"/>
          <p:cNvSpPr>
            <a:spLocks noGrp="1"/>
          </p:cNvSpPr>
          <p:nvPr>
            <p:ph idx="1"/>
          </p:nvPr>
        </p:nvSpPr>
        <p:spPr>
          <a:xfrm>
            <a:off x="179512" y="1268760"/>
            <a:ext cx="8784976" cy="4176464"/>
          </a:xfrm>
        </p:spPr>
        <p:txBody>
          <a:bodyPr/>
          <a:lstStyle/>
          <a:p>
            <a:r>
              <a:rPr lang="en-US" sz="2400" dirty="0"/>
              <a:t>increased awareness of the huge importance of relationships for health and wellbeing </a:t>
            </a:r>
            <a:r>
              <a:rPr lang="mr-IN" sz="2400" dirty="0"/>
              <a:t>–</a:t>
            </a:r>
            <a:r>
              <a:rPr lang="en-US" sz="2400" dirty="0"/>
              <a:t> and how relevant this is for us both professionally &amp; personally </a:t>
            </a:r>
          </a:p>
          <a:p>
            <a:r>
              <a:rPr lang="en-US" sz="2400" dirty="0"/>
              <a:t>introduction to the intriguing &amp; widely applicable evolutionary psychology ‘social brain’ network model</a:t>
            </a:r>
          </a:p>
          <a:p>
            <a:r>
              <a:rPr lang="en-US" sz="2400" dirty="0"/>
              <a:t>‘social identity theory’ and improved use of groups </a:t>
            </a:r>
          </a:p>
          <a:p>
            <a:r>
              <a:rPr lang="en-US" sz="2400" dirty="0"/>
              <a:t>further experience &amp; reflection on work with conflict </a:t>
            </a:r>
          </a:p>
          <a:p>
            <a:r>
              <a:rPr lang="en-US" sz="2400" dirty="0"/>
              <a:t>present time exploration of both ‘relational depth’ &amp; also of </a:t>
            </a:r>
            <a:r>
              <a:rPr lang="en-US" sz="2400" dirty="0" err="1"/>
              <a:t>fredrickson’s</a:t>
            </a:r>
            <a:r>
              <a:rPr lang="en-US" sz="2400" dirty="0"/>
              <a:t> ideas on ‘positivity resonance’ </a:t>
            </a:r>
          </a:p>
        </p:txBody>
      </p:sp>
      <p:sp>
        <p:nvSpPr>
          <p:cNvPr id="4" name="Title 1"/>
          <p:cNvSpPr txBox="1">
            <a:spLocks/>
          </p:cNvSpPr>
          <p:nvPr/>
        </p:nvSpPr>
        <p:spPr bwMode="auto">
          <a:xfrm>
            <a:off x="1453753" y="5373216"/>
            <a:ext cx="6336704"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en-US" sz="3200" dirty="0"/>
              <a:t>activity 1: what personal hopes do you have for today?</a:t>
            </a:r>
          </a:p>
        </p:txBody>
      </p:sp>
      <p:sp>
        <p:nvSpPr>
          <p:cNvPr id="5" name="Line 4"/>
          <p:cNvSpPr>
            <a:spLocks noChangeShapeType="1"/>
          </p:cNvSpPr>
          <p:nvPr/>
        </p:nvSpPr>
        <p:spPr bwMode="auto">
          <a:xfrm>
            <a:off x="662111" y="6741368"/>
            <a:ext cx="791998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 name="Line 4"/>
          <p:cNvSpPr>
            <a:spLocks noChangeShapeType="1"/>
          </p:cNvSpPr>
          <p:nvPr/>
        </p:nvSpPr>
        <p:spPr bwMode="auto">
          <a:xfrm>
            <a:off x="662111" y="5229200"/>
            <a:ext cx="7919988" cy="0"/>
          </a:xfrm>
          <a:prstGeom prst="line">
            <a:avLst/>
          </a:prstGeom>
          <a:noFill/>
          <a:ln w="47625">
            <a:solidFill>
              <a:schemeClr val="folHlink"/>
            </a:solidFill>
            <a:prstDash val="lgDash"/>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71664436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467296" y="125760"/>
            <a:ext cx="8497192" cy="710952"/>
          </a:xfrm>
        </p:spPr>
        <p:txBody>
          <a:bodyPr lIns="92075" tIns="46038" rIns="92075" bIns="46038" anchor="b"/>
          <a:lstStyle/>
          <a:p>
            <a:pPr eaLnBrk="1" hangingPunct="1">
              <a:defRPr/>
            </a:pPr>
            <a:r>
              <a:rPr lang="en-US" sz="4000" dirty="0"/>
              <a:t>which relationships involved</a:t>
            </a:r>
          </a:p>
        </p:txBody>
      </p:sp>
      <p:pic>
        <p:nvPicPr>
          <p:cNvPr id="2" name="Picture 1"/>
          <p:cNvPicPr>
            <a:picLocks noChangeAspect="1"/>
          </p:cNvPicPr>
          <p:nvPr/>
        </p:nvPicPr>
        <p:blipFill>
          <a:blip r:embed="rId2"/>
          <a:stretch>
            <a:fillRect/>
          </a:stretch>
        </p:blipFill>
        <p:spPr>
          <a:xfrm>
            <a:off x="940740" y="908720"/>
            <a:ext cx="7591700" cy="5904656"/>
          </a:xfrm>
          <a:prstGeom prst="rect">
            <a:avLst/>
          </a:prstGeom>
        </p:spPr>
      </p:pic>
      <p:sp>
        <p:nvSpPr>
          <p:cNvPr id="4" name="TextBox 3"/>
          <p:cNvSpPr txBox="1"/>
          <p:nvPr/>
        </p:nvSpPr>
        <p:spPr>
          <a:xfrm>
            <a:off x="-108520" y="1991742"/>
            <a:ext cx="1080120" cy="1077218"/>
          </a:xfrm>
          <a:prstGeom prst="rect">
            <a:avLst/>
          </a:prstGeom>
          <a:noFill/>
        </p:spPr>
        <p:txBody>
          <a:bodyPr wrap="square" rtlCol="0">
            <a:spAutoFit/>
          </a:bodyPr>
          <a:lstStyle/>
          <a:p>
            <a:pPr algn="ctr"/>
            <a:r>
              <a:rPr lang="en-US" sz="1600" dirty="0">
                <a:effectLst>
                  <a:outerShdw blurRad="50800" dist="38100" dir="2700000" algn="tl" rotWithShape="0">
                    <a:prstClr val="black">
                      <a:alpha val="40000"/>
                    </a:prstClr>
                  </a:outerShdw>
                </a:effectLst>
              </a:rPr>
              <a:t>women black,</a:t>
            </a:r>
          </a:p>
          <a:p>
            <a:pPr algn="ctr"/>
            <a:r>
              <a:rPr lang="en-US" sz="1600" dirty="0">
                <a:effectLst>
                  <a:outerShdw blurRad="50800" dist="38100" dir="2700000" algn="tl" rotWithShape="0">
                    <a:prstClr val="black">
                      <a:alpha val="40000"/>
                    </a:prstClr>
                  </a:outerShdw>
                </a:effectLst>
              </a:rPr>
              <a:t>men grey</a:t>
            </a:r>
          </a:p>
        </p:txBody>
      </p:sp>
    </p:spTree>
    <p:extLst>
      <p:ext uri="{BB962C8B-B14F-4D97-AF65-F5344CB8AC3E}">
        <p14:creationId xmlns:p14="http://schemas.microsoft.com/office/powerpoint/2010/main" val="1283307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539304" y="44624"/>
            <a:ext cx="8497192" cy="710952"/>
          </a:xfrm>
        </p:spPr>
        <p:txBody>
          <a:bodyPr lIns="92075" tIns="46038" rIns="92075" bIns="46038" anchor="b"/>
          <a:lstStyle/>
          <a:p>
            <a:pPr eaLnBrk="1" hangingPunct="1">
              <a:defRPr/>
            </a:pPr>
            <a:r>
              <a:rPr lang="en-US" sz="4000" dirty="0"/>
              <a:t>cause of ‘severe falling out’</a:t>
            </a:r>
          </a:p>
        </p:txBody>
      </p:sp>
      <p:sp>
        <p:nvSpPr>
          <p:cNvPr id="8" name="TextBox 7"/>
          <p:cNvSpPr txBox="1"/>
          <p:nvPr/>
        </p:nvSpPr>
        <p:spPr>
          <a:xfrm>
            <a:off x="35171" y="4869160"/>
            <a:ext cx="1656184" cy="584776"/>
          </a:xfrm>
          <a:prstGeom prst="rect">
            <a:avLst/>
          </a:prstGeom>
          <a:noFill/>
        </p:spPr>
        <p:txBody>
          <a:bodyPr wrap="square" rtlCol="0">
            <a:spAutoFit/>
          </a:bodyPr>
          <a:lstStyle/>
          <a:p>
            <a:pPr algn="ctr"/>
            <a:r>
              <a:rPr lang="en-US" sz="1600" dirty="0">
                <a:effectLst>
                  <a:outerShdw blurRad="50800" dist="38100" dir="2700000" algn="tl" rotWithShape="0">
                    <a:prstClr val="black">
                      <a:alpha val="40000"/>
                    </a:prstClr>
                  </a:outerShdw>
                </a:effectLst>
              </a:rPr>
              <a:t>Dunbar &amp; </a:t>
            </a:r>
            <a:r>
              <a:rPr lang="en-US" sz="1600" dirty="0" err="1">
                <a:effectLst>
                  <a:outerShdw blurRad="50800" dist="38100" dir="2700000" algn="tl" rotWithShape="0">
                    <a:prstClr val="black">
                      <a:alpha val="40000"/>
                    </a:prstClr>
                  </a:outerShdw>
                </a:effectLst>
              </a:rPr>
              <a:t>Machin</a:t>
            </a:r>
            <a:r>
              <a:rPr lang="en-US" sz="1600" dirty="0">
                <a:effectLst>
                  <a:outerShdw blurRad="50800" dist="38100" dir="2700000" algn="tl" rotWithShape="0">
                    <a:prstClr val="black">
                      <a:alpha val="40000"/>
                    </a:prstClr>
                  </a:outerShdw>
                </a:effectLst>
              </a:rPr>
              <a:t>, 2014 </a:t>
            </a:r>
          </a:p>
        </p:txBody>
      </p:sp>
      <p:pic>
        <p:nvPicPr>
          <p:cNvPr id="14" name="Picture 13"/>
          <p:cNvPicPr>
            <a:picLocks noChangeAspect="1"/>
          </p:cNvPicPr>
          <p:nvPr/>
        </p:nvPicPr>
        <p:blipFill>
          <a:blip r:embed="rId2"/>
          <a:stretch>
            <a:fillRect/>
          </a:stretch>
        </p:blipFill>
        <p:spPr>
          <a:xfrm>
            <a:off x="1809452" y="828908"/>
            <a:ext cx="5930900" cy="6007100"/>
          </a:xfrm>
          <a:prstGeom prst="rect">
            <a:avLst/>
          </a:prstGeom>
        </p:spPr>
      </p:pic>
      <p:sp>
        <p:nvSpPr>
          <p:cNvPr id="11" name="TextBox 10"/>
          <p:cNvSpPr txBox="1"/>
          <p:nvPr/>
        </p:nvSpPr>
        <p:spPr>
          <a:xfrm>
            <a:off x="35171" y="2969657"/>
            <a:ext cx="1656184" cy="1323439"/>
          </a:xfrm>
          <a:prstGeom prst="rect">
            <a:avLst/>
          </a:prstGeom>
          <a:noFill/>
        </p:spPr>
        <p:txBody>
          <a:bodyPr wrap="square" rtlCol="0">
            <a:spAutoFit/>
          </a:bodyPr>
          <a:lstStyle/>
          <a:p>
            <a:pPr algn="ctr"/>
            <a:r>
              <a:rPr lang="en-US" sz="1600" dirty="0">
                <a:solidFill>
                  <a:srgbClr val="FFFFCC"/>
                </a:solidFill>
                <a:effectLst>
                  <a:outerShdw blurRad="50800" dist="38100" dir="2700000" algn="tl" rotWithShape="0">
                    <a:prstClr val="black">
                      <a:alpha val="40000"/>
                    </a:prstClr>
                  </a:outerShdw>
                </a:effectLst>
              </a:rPr>
              <a:t>cause was selected from a list of 14 possible choices</a:t>
            </a:r>
          </a:p>
        </p:txBody>
      </p:sp>
      <p:sp>
        <p:nvSpPr>
          <p:cNvPr id="12" name="TextBox 11"/>
          <p:cNvSpPr txBox="1"/>
          <p:nvPr/>
        </p:nvSpPr>
        <p:spPr>
          <a:xfrm>
            <a:off x="35171" y="1415678"/>
            <a:ext cx="1656184" cy="1077218"/>
          </a:xfrm>
          <a:prstGeom prst="rect">
            <a:avLst/>
          </a:prstGeom>
          <a:noFill/>
        </p:spPr>
        <p:txBody>
          <a:bodyPr wrap="square" rtlCol="0">
            <a:spAutoFit/>
          </a:bodyPr>
          <a:lstStyle/>
          <a:p>
            <a:pPr algn="ctr"/>
            <a:r>
              <a:rPr lang="en-US" sz="1600" dirty="0">
                <a:effectLst>
                  <a:outerShdw blurRad="50800" dist="38100" dir="2700000" algn="tl" rotWithShape="0">
                    <a:prstClr val="black">
                      <a:alpha val="40000"/>
                    </a:prstClr>
                  </a:outerShdw>
                </a:effectLst>
              </a:rPr>
              <a:t>women: black columns</a:t>
            </a:r>
          </a:p>
          <a:p>
            <a:pPr algn="ctr"/>
            <a:r>
              <a:rPr lang="en-US" sz="1600" dirty="0">
                <a:effectLst>
                  <a:outerShdw blurRad="50800" dist="38100" dir="2700000" algn="tl" rotWithShape="0">
                    <a:prstClr val="black">
                      <a:alpha val="40000"/>
                    </a:prstClr>
                  </a:outerShdw>
                </a:effectLst>
              </a:rPr>
              <a:t>men: grey</a:t>
            </a:r>
          </a:p>
          <a:p>
            <a:pPr algn="ctr"/>
            <a:r>
              <a:rPr lang="en-US" sz="1600" dirty="0">
                <a:effectLst>
                  <a:outerShdw blurRad="50800" dist="38100" dir="2700000" algn="tl" rotWithShape="0">
                    <a:prstClr val="black">
                      <a:alpha val="40000"/>
                    </a:prstClr>
                  </a:outerShdw>
                </a:effectLst>
              </a:rPr>
              <a:t>columns</a:t>
            </a:r>
          </a:p>
        </p:txBody>
      </p:sp>
    </p:spTree>
    <p:extLst>
      <p:ext uri="{BB962C8B-B14F-4D97-AF65-F5344CB8AC3E}">
        <p14:creationId xmlns:p14="http://schemas.microsoft.com/office/powerpoint/2010/main" val="2761401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323529" y="116632"/>
            <a:ext cx="8436542" cy="1066800"/>
          </a:xfrm>
        </p:spPr>
        <p:txBody>
          <a:bodyPr lIns="92075" tIns="46038" rIns="92075" bIns="46038"/>
          <a:lstStyle/>
          <a:p>
            <a:pPr eaLnBrk="1" hangingPunct="1"/>
            <a:r>
              <a:rPr lang="en-US" sz="4000" dirty="0">
                <a:latin typeface="Tahoma" charset="0"/>
              </a:rPr>
              <a:t>five principles of couple</a:t>
            </a:r>
            <a:r>
              <a:rPr lang="en-US" altLang="ja-JP" sz="4000" dirty="0">
                <a:latin typeface="Tahoma" charset="0"/>
              </a:rPr>
              <a:t>s work</a:t>
            </a:r>
            <a:endParaRPr lang="en-US" sz="4000" dirty="0">
              <a:latin typeface="Tahoma" charset="0"/>
            </a:endParaRPr>
          </a:p>
        </p:txBody>
      </p:sp>
      <p:sp>
        <p:nvSpPr>
          <p:cNvPr id="5122" name="Text Box 12"/>
          <p:cNvSpPr txBox="1">
            <a:spLocks noChangeArrowheads="1"/>
          </p:cNvSpPr>
          <p:nvPr/>
        </p:nvSpPr>
        <p:spPr bwMode="auto">
          <a:xfrm>
            <a:off x="498231" y="2001838"/>
            <a:ext cx="18466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endParaRPr lang="en-GB"/>
          </a:p>
        </p:txBody>
      </p:sp>
      <p:sp>
        <p:nvSpPr>
          <p:cNvPr id="5132" name="TextBox 3"/>
          <p:cNvSpPr txBox="1">
            <a:spLocks noChangeArrowheads="1"/>
          </p:cNvSpPr>
          <p:nvPr/>
        </p:nvSpPr>
        <p:spPr bwMode="auto">
          <a:xfrm>
            <a:off x="6300193" y="951111"/>
            <a:ext cx="280831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200" i="1" dirty="0">
                <a:effectLst>
                  <a:outerShdw blurRad="50800" dist="38100" dir="2700000" algn="tl" rotWithShape="0">
                    <a:prstClr val="black">
                      <a:alpha val="40000"/>
                    </a:prstClr>
                  </a:outerShdw>
                </a:effectLst>
              </a:rPr>
              <a:t>Andrew Christensen ‘A unified</a:t>
            </a:r>
          </a:p>
          <a:p>
            <a:pPr algn="ctr" eaLnBrk="1" hangingPunct="1"/>
            <a:r>
              <a:rPr lang="en-GB" sz="1200" i="1" dirty="0">
                <a:effectLst>
                  <a:outerShdw blurRad="50800" dist="38100" dir="2700000" algn="tl" rotWithShape="0">
                    <a:prstClr val="black">
                      <a:alpha val="40000"/>
                    </a:prstClr>
                  </a:outerShdw>
                </a:effectLst>
              </a:rPr>
              <a:t>‘protocol for couple therapy’</a:t>
            </a:r>
          </a:p>
        </p:txBody>
      </p:sp>
      <p:grpSp>
        <p:nvGrpSpPr>
          <p:cNvPr id="3" name="Group 2"/>
          <p:cNvGrpSpPr/>
          <p:nvPr/>
        </p:nvGrpSpPr>
        <p:grpSpPr>
          <a:xfrm>
            <a:off x="757723" y="1412776"/>
            <a:ext cx="7702709" cy="5184776"/>
            <a:chOff x="757723" y="1484784"/>
            <a:chExt cx="7702709" cy="5184776"/>
          </a:xfrm>
        </p:grpSpPr>
        <p:sp>
          <p:nvSpPr>
            <p:cNvPr id="13318" name="Rectangle 6"/>
            <p:cNvSpPr>
              <a:spLocks noChangeArrowheads="1"/>
            </p:cNvSpPr>
            <p:nvPr/>
          </p:nvSpPr>
          <p:spPr bwMode="auto">
            <a:xfrm>
              <a:off x="924777" y="4797177"/>
              <a:ext cx="3640015"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defRPr/>
              </a:pPr>
              <a:r>
                <a:rPr lang="en-US" sz="2200" i="1" dirty="0">
                  <a:solidFill>
                    <a:srgbClr val="FFCC00"/>
                  </a:solidFill>
                  <a:effectLst>
                    <a:outerShdw blurRad="50800" dist="38100" dir="2700000" algn="tl" rotWithShape="0">
                      <a:prstClr val="black">
                        <a:alpha val="40000"/>
                      </a:prstClr>
                    </a:outerShdw>
                  </a:effectLst>
                  <a:cs typeface="Arial" charset="0"/>
                </a:rPr>
                <a:t>develop more adaptive communication skills</a:t>
              </a:r>
            </a:p>
          </p:txBody>
        </p:sp>
        <p:sp>
          <p:nvSpPr>
            <p:cNvPr id="13319" name="Rectangle 7"/>
            <p:cNvSpPr>
              <a:spLocks noChangeArrowheads="1"/>
            </p:cNvSpPr>
            <p:nvPr/>
          </p:nvSpPr>
          <p:spPr bwMode="auto">
            <a:xfrm>
              <a:off x="4685157" y="4797177"/>
              <a:ext cx="3528646"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defRPr/>
              </a:pPr>
              <a:r>
                <a:rPr lang="ja-JP" altLang="en-US" sz="2200" i="1" dirty="0">
                  <a:solidFill>
                    <a:srgbClr val="99CC00"/>
                  </a:solidFill>
                  <a:effectLst>
                    <a:outerShdw blurRad="50800" dist="38100" dir="2700000" algn="tl" rotWithShape="0">
                      <a:prstClr val="black">
                        <a:alpha val="40000"/>
                      </a:prstClr>
                    </a:outerShdw>
                  </a:effectLst>
                  <a:cs typeface="Arial" charset="0"/>
                </a:rPr>
                <a:t>‘</a:t>
              </a:r>
              <a:r>
                <a:rPr lang="en-US" sz="2200" i="1" dirty="0">
                  <a:solidFill>
                    <a:srgbClr val="99CC00"/>
                  </a:solidFill>
                  <a:effectLst>
                    <a:outerShdw blurRad="50800" dist="38100" dir="2700000" algn="tl" rotWithShape="0">
                      <a:prstClr val="black">
                        <a:alpha val="40000"/>
                      </a:prstClr>
                    </a:outerShdw>
                  </a:effectLst>
                  <a:cs typeface="Arial" charset="0"/>
                </a:rPr>
                <a:t>elephants</a:t>
              </a:r>
              <a:r>
                <a:rPr lang="en-GB" sz="2200" i="1" dirty="0">
                  <a:solidFill>
                    <a:schemeClr val="accent1"/>
                  </a:solidFill>
                  <a:effectLst>
                    <a:outerShdw blurRad="50800" dist="38100" dir="2700000" algn="tl" rotWithShape="0">
                      <a:prstClr val="black">
                        <a:alpha val="40000"/>
                      </a:prstClr>
                    </a:outerShdw>
                  </a:effectLst>
                  <a:cs typeface="Arial" charset="0"/>
                </a:rPr>
                <a:t>’</a:t>
              </a:r>
              <a:r>
                <a:rPr lang="en-US" sz="2200" i="1" dirty="0">
                  <a:solidFill>
                    <a:schemeClr val="accent1"/>
                  </a:solidFill>
                  <a:effectLst>
                    <a:outerShdw blurRad="50800" dist="38100" dir="2700000" algn="tl" rotWithShape="0">
                      <a:prstClr val="black">
                        <a:alpha val="40000"/>
                      </a:prstClr>
                    </a:outerShdw>
                  </a:effectLst>
                  <a:cs typeface="Arial" charset="0"/>
                </a:rPr>
                <a:t>: problem-solving and intimacy </a:t>
              </a:r>
            </a:p>
          </p:txBody>
        </p:sp>
        <p:sp>
          <p:nvSpPr>
            <p:cNvPr id="5125" name="Oval 9"/>
            <p:cNvSpPr>
              <a:spLocks noChangeArrowheads="1"/>
            </p:cNvSpPr>
            <p:nvPr/>
          </p:nvSpPr>
          <p:spPr bwMode="auto">
            <a:xfrm>
              <a:off x="825130" y="1484784"/>
              <a:ext cx="3868615" cy="2808288"/>
            </a:xfrm>
            <a:prstGeom prst="ellipse">
              <a:avLst/>
            </a:prstGeom>
            <a:noFill/>
            <a:ln w="38100">
              <a:solidFill>
                <a:srgbClr val="3399FF">
                  <a:alpha val="74901"/>
                </a:srgbClr>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5126" name="Oval 9"/>
            <p:cNvSpPr>
              <a:spLocks noChangeArrowheads="1"/>
            </p:cNvSpPr>
            <p:nvPr/>
          </p:nvSpPr>
          <p:spPr bwMode="auto">
            <a:xfrm>
              <a:off x="4465146" y="1484784"/>
              <a:ext cx="3870080" cy="2808288"/>
            </a:xfrm>
            <a:prstGeom prst="ellipse">
              <a:avLst/>
            </a:prstGeom>
            <a:noFill/>
            <a:ln w="38100">
              <a:solidFill>
                <a:srgbClr val="FF0000">
                  <a:alpha val="74901"/>
                </a:srgbClr>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5127" name="Oval 9"/>
            <p:cNvSpPr>
              <a:spLocks noChangeArrowheads="1"/>
            </p:cNvSpPr>
            <p:nvPr/>
          </p:nvSpPr>
          <p:spPr bwMode="auto">
            <a:xfrm>
              <a:off x="4465146" y="3861273"/>
              <a:ext cx="3870080" cy="2808287"/>
            </a:xfrm>
            <a:prstGeom prst="ellipse">
              <a:avLst/>
            </a:prstGeom>
            <a:noFill/>
            <a:ln w="38100">
              <a:solidFill>
                <a:schemeClr val="accent5">
                  <a:lumMod val="75000"/>
                  <a:alpha val="74901"/>
                </a:schemeClr>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5128" name="Oval 9"/>
            <p:cNvSpPr>
              <a:spLocks noChangeArrowheads="1"/>
            </p:cNvSpPr>
            <p:nvPr/>
          </p:nvSpPr>
          <p:spPr bwMode="auto">
            <a:xfrm>
              <a:off x="825130" y="3861273"/>
              <a:ext cx="3868615" cy="2808287"/>
            </a:xfrm>
            <a:prstGeom prst="ellipse">
              <a:avLst/>
            </a:prstGeom>
            <a:noFill/>
            <a:ln w="38100">
              <a:solidFill>
                <a:srgbClr val="FFCC00">
                  <a:alpha val="74901"/>
                </a:srgbClr>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5129" name="Oval 9"/>
            <p:cNvSpPr>
              <a:spLocks noChangeArrowheads="1"/>
            </p:cNvSpPr>
            <p:nvPr/>
          </p:nvSpPr>
          <p:spPr bwMode="auto">
            <a:xfrm>
              <a:off x="2645139" y="2673822"/>
              <a:ext cx="3870080" cy="2806700"/>
            </a:xfrm>
            <a:prstGeom prst="ellipse">
              <a:avLst/>
            </a:prstGeom>
            <a:noFill/>
            <a:ln w="38100">
              <a:solidFill>
                <a:schemeClr val="tx2">
                  <a:alpha val="63921"/>
                </a:schemeClr>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13316" name="Rectangle 4"/>
            <p:cNvSpPr>
              <a:spLocks noChangeArrowheads="1"/>
            </p:cNvSpPr>
            <p:nvPr/>
          </p:nvSpPr>
          <p:spPr bwMode="auto">
            <a:xfrm>
              <a:off x="757723" y="1988865"/>
              <a:ext cx="3974123"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defRPr/>
              </a:pPr>
              <a:r>
                <a:rPr lang="en-US" sz="2200" i="1" dirty="0">
                  <a:solidFill>
                    <a:srgbClr val="3399FF"/>
                  </a:solidFill>
                  <a:effectLst>
                    <a:outerShdw blurRad="50800" dist="38100" dir="2700000" algn="tl" rotWithShape="0">
                      <a:prstClr val="black">
                        <a:alpha val="40000"/>
                      </a:prstClr>
                    </a:outerShdw>
                  </a:effectLst>
                  <a:cs typeface="Arial" charset="0"/>
                </a:rPr>
                <a:t>emphasize strengths &amp; grow positive behaviours</a:t>
              </a:r>
            </a:p>
          </p:txBody>
        </p:sp>
        <p:sp>
          <p:nvSpPr>
            <p:cNvPr id="13317" name="Rectangle 5"/>
            <p:cNvSpPr>
              <a:spLocks noChangeArrowheads="1"/>
            </p:cNvSpPr>
            <p:nvPr/>
          </p:nvSpPr>
          <p:spPr bwMode="auto">
            <a:xfrm>
              <a:off x="4325117" y="1988865"/>
              <a:ext cx="4135315"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defRPr/>
              </a:pPr>
              <a:r>
                <a:rPr lang="en-US" sz="2200" i="1" dirty="0">
                  <a:solidFill>
                    <a:srgbClr val="FF0000"/>
                  </a:solidFill>
                  <a:effectLst>
                    <a:outerShdw blurRad="50800" dist="38100" dir="2700000" algn="tl" rotWithShape="0">
                      <a:prstClr val="black">
                        <a:alpha val="40000"/>
                      </a:prstClr>
                    </a:outerShdw>
                  </a:effectLst>
                  <a:cs typeface="Arial" charset="0"/>
                </a:rPr>
                <a:t>modify emotion-driven maladaptive interactions</a:t>
              </a:r>
            </a:p>
          </p:txBody>
        </p:sp>
        <p:sp>
          <p:nvSpPr>
            <p:cNvPr id="22" name="Rectangle 4"/>
            <p:cNvSpPr>
              <a:spLocks noChangeArrowheads="1"/>
            </p:cNvSpPr>
            <p:nvPr/>
          </p:nvSpPr>
          <p:spPr bwMode="auto">
            <a:xfrm>
              <a:off x="2712017" y="3373759"/>
              <a:ext cx="3660183" cy="8316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defRPr/>
              </a:pPr>
              <a:r>
                <a:rPr lang="en-US" sz="2400" i="1" u="sng" dirty="0">
                  <a:solidFill>
                    <a:schemeClr val="tx2"/>
                  </a:solidFill>
                  <a:effectLst>
                    <a:outerShdw blurRad="50800" dist="38100" dir="2700000" algn="tl" rotWithShape="0">
                      <a:prstClr val="black">
                        <a:alpha val="40000"/>
                      </a:prstClr>
                    </a:outerShdw>
                  </a:effectLst>
                  <a:cs typeface="Arial" charset="0"/>
                </a:rPr>
                <a:t>shared, non-blaming </a:t>
              </a:r>
            </a:p>
            <a:p>
              <a:pPr algn="ctr" eaLnBrk="0" hangingPunct="0">
                <a:defRPr/>
              </a:pPr>
              <a:r>
                <a:rPr lang="en-US" sz="2400" i="1" u="sng" dirty="0">
                  <a:solidFill>
                    <a:schemeClr val="tx2"/>
                  </a:solidFill>
                  <a:effectLst>
                    <a:outerShdw blurRad="50800" dist="38100" dir="2700000" algn="tl" rotWithShape="0">
                      <a:prstClr val="black">
                        <a:alpha val="40000"/>
                      </a:prstClr>
                    </a:outerShdw>
                  </a:effectLst>
                  <a:cs typeface="Arial" charset="0"/>
                </a:rPr>
                <a:t>dyadic, understanding</a:t>
              </a:r>
            </a:p>
          </p:txBody>
        </p:sp>
        <p:sp>
          <p:nvSpPr>
            <p:cNvPr id="5134" name="TextBox 1"/>
            <p:cNvSpPr txBox="1">
              <a:spLocks noChangeArrowheads="1"/>
            </p:cNvSpPr>
            <p:nvPr/>
          </p:nvSpPr>
          <p:spPr bwMode="auto">
            <a:xfrm>
              <a:off x="2818053" y="4161160"/>
              <a:ext cx="3456842"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cooperatively arrived at DEEP ‘reappraisal’: may involve an understanding that both partners are trying to meet valid needs but that how they’re doing this is unhelpfully coloured by their pasts</a:t>
              </a:r>
            </a:p>
          </p:txBody>
        </p:sp>
        <p:sp>
          <p:nvSpPr>
            <p:cNvPr id="5135" name="TextBox 2"/>
            <p:cNvSpPr txBox="1">
              <a:spLocks noChangeArrowheads="1"/>
            </p:cNvSpPr>
            <p:nvPr/>
          </p:nvSpPr>
          <p:spPr bwMode="auto">
            <a:xfrm>
              <a:off x="4788024" y="2765151"/>
              <a:ext cx="324036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therapists may highlight &amp; interrupt these patterns in session; at home, ‘time-outs’, mental contrasting &amp; implementation intentions can all have a part to play</a:t>
              </a:r>
            </a:p>
          </p:txBody>
        </p:sp>
        <p:sp>
          <p:nvSpPr>
            <p:cNvPr id="5136" name="TextBox 16"/>
            <p:cNvSpPr txBox="1">
              <a:spLocks noChangeArrowheads="1"/>
            </p:cNvSpPr>
            <p:nvPr/>
          </p:nvSpPr>
          <p:spPr bwMode="auto">
            <a:xfrm>
              <a:off x="4679092" y="5517901"/>
              <a:ext cx="3493308"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at the right time, it’s likely to be important to open up about any of a variety of potentially important avoided ‘elephant in the room’ topics; this can allow constructive joint problem-solving &amp;    deepen understanding &amp; closeness</a:t>
              </a:r>
            </a:p>
          </p:txBody>
        </p:sp>
        <p:sp>
          <p:nvSpPr>
            <p:cNvPr id="5137" name="TextBox 17"/>
            <p:cNvSpPr txBox="1">
              <a:spLocks noChangeArrowheads="1"/>
            </p:cNvSpPr>
            <p:nvPr/>
          </p:nvSpPr>
          <p:spPr bwMode="auto">
            <a:xfrm>
              <a:off x="1050799" y="5517901"/>
              <a:ext cx="3417277"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helping speakers become more ‘self-focused’ (less blaming of others, more disclosing own emotions &amp; vulnerability); helping  listeners become more ‘other focused’ (body language, standing ‘in       the other’s shoes’, summarizing)  </a:t>
              </a:r>
            </a:p>
          </p:txBody>
        </p:sp>
        <p:sp>
          <p:nvSpPr>
            <p:cNvPr id="5138" name="TextBox 2"/>
            <p:cNvSpPr txBox="1">
              <a:spLocks noChangeArrowheads="1"/>
            </p:cNvSpPr>
            <p:nvPr/>
          </p:nvSpPr>
          <p:spPr bwMode="auto">
            <a:xfrm>
              <a:off x="891072" y="2765151"/>
              <a:ext cx="3722077"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reasons for initial attraction to each other; assess &amp; feedback strengths; encouragement of positive behaviour; learning from successful interactions; vulnerability behind demands &amp; hostility </a:t>
              </a:r>
            </a:p>
          </p:txBody>
        </p:sp>
      </p:grpSp>
      <p:sp>
        <p:nvSpPr>
          <p:cNvPr id="5139" name="TextBox 2"/>
          <p:cNvSpPr txBox="1">
            <a:spLocks noChangeArrowheads="1"/>
          </p:cNvSpPr>
          <p:nvPr/>
        </p:nvSpPr>
        <p:spPr bwMode="auto">
          <a:xfrm>
            <a:off x="-108519" y="3588385"/>
            <a:ext cx="1368151"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note importance of identifying &amp; changing couples’ key distress-producing cause-effect chains </a:t>
            </a:r>
          </a:p>
        </p:txBody>
      </p:sp>
      <p:sp>
        <p:nvSpPr>
          <p:cNvPr id="23" name="TextBox 2"/>
          <p:cNvSpPr txBox="1">
            <a:spLocks noChangeArrowheads="1"/>
          </p:cNvSpPr>
          <p:nvPr/>
        </p:nvSpPr>
        <p:spPr bwMode="auto">
          <a:xfrm>
            <a:off x="7847857" y="3511441"/>
            <a:ext cx="1332655" cy="1169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GB" sz="1000" dirty="0">
                <a:effectLst>
                  <a:outerShdw blurRad="50800" dist="38100" dir="2700000" algn="tl" rotWithShape="0">
                    <a:prstClr val="black">
                      <a:alpha val="40000"/>
                    </a:prstClr>
                  </a:outerShdw>
                </a:effectLst>
              </a:rPr>
              <a:t>D: Differences</a:t>
            </a:r>
          </a:p>
          <a:p>
            <a:pPr eaLnBrk="1" hangingPunct="1"/>
            <a:r>
              <a:rPr lang="en-GB" sz="1000" dirty="0">
                <a:effectLst>
                  <a:outerShdw blurRad="50800" dist="38100" dir="2700000" algn="tl" rotWithShape="0">
                    <a:prstClr val="black">
                      <a:alpha val="40000"/>
                    </a:prstClr>
                  </a:outerShdw>
                </a:effectLst>
              </a:rPr>
              <a:t>E: Emotional  </a:t>
            </a:r>
          </a:p>
          <a:p>
            <a:pPr eaLnBrk="1" hangingPunct="1"/>
            <a:r>
              <a:rPr lang="en-GB" sz="1000" dirty="0">
                <a:effectLst>
                  <a:outerShdw blurRad="50800" dist="38100" dir="2700000" algn="tl" rotWithShape="0">
                    <a:prstClr val="black">
                      <a:alpha val="40000"/>
                    </a:prstClr>
                  </a:outerShdw>
                </a:effectLst>
              </a:rPr>
              <a:t>    sensitivities</a:t>
            </a:r>
          </a:p>
          <a:p>
            <a:pPr eaLnBrk="1" hangingPunct="1"/>
            <a:r>
              <a:rPr lang="en-GB" sz="1000" dirty="0">
                <a:effectLst>
                  <a:outerShdw blurRad="50800" dist="38100" dir="2700000" algn="tl" rotWithShape="0">
                    <a:prstClr val="black">
                      <a:alpha val="40000"/>
                    </a:prstClr>
                  </a:outerShdw>
                </a:effectLst>
              </a:rPr>
              <a:t>E: External </a:t>
            </a:r>
          </a:p>
          <a:p>
            <a:pPr eaLnBrk="1" hangingPunct="1"/>
            <a:r>
              <a:rPr lang="en-GB" sz="1000" dirty="0">
                <a:effectLst>
                  <a:outerShdw blurRad="50800" dist="38100" dir="2700000" algn="tl" rotWithShape="0">
                    <a:prstClr val="black">
                      <a:alpha val="40000"/>
                    </a:prstClr>
                  </a:outerShdw>
                </a:effectLst>
              </a:rPr>
              <a:t>    circumstances</a:t>
            </a:r>
          </a:p>
          <a:p>
            <a:pPr eaLnBrk="1" hangingPunct="1"/>
            <a:r>
              <a:rPr lang="en-GB" sz="1000" dirty="0">
                <a:effectLst>
                  <a:outerShdw blurRad="50800" dist="38100" dir="2700000" algn="tl" rotWithShape="0">
                    <a:prstClr val="black">
                      <a:alpha val="40000"/>
                    </a:prstClr>
                  </a:outerShdw>
                </a:effectLst>
              </a:rPr>
              <a:t>P: Patterns of </a:t>
            </a:r>
          </a:p>
          <a:p>
            <a:pPr eaLnBrk="1" hangingPunct="1"/>
            <a:r>
              <a:rPr lang="en-GB" sz="1000" dirty="0">
                <a:effectLst>
                  <a:outerShdw blurRad="50800" dist="38100" dir="2700000" algn="tl" rotWithShape="0">
                    <a:prstClr val="black">
                      <a:alpha val="40000"/>
                    </a:prstClr>
                  </a:outerShdw>
                </a:effectLst>
              </a:rPr>
              <a:t>    communication</a:t>
            </a:r>
          </a:p>
        </p:txBody>
      </p:sp>
    </p:spTree>
    <p:extLst>
      <p:ext uri="{BB962C8B-B14F-4D97-AF65-F5344CB8AC3E}">
        <p14:creationId xmlns:p14="http://schemas.microsoft.com/office/powerpoint/2010/main" val="310144577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0" y="116632"/>
            <a:ext cx="9144000" cy="1066800"/>
          </a:xfrm>
        </p:spPr>
        <p:txBody>
          <a:bodyPr lIns="92075" tIns="46038" rIns="92075" bIns="46038"/>
          <a:lstStyle/>
          <a:p>
            <a:pPr eaLnBrk="1" hangingPunct="1"/>
            <a:r>
              <a:rPr lang="en-US" sz="3800" dirty="0">
                <a:latin typeface="Tahoma" charset="0"/>
              </a:rPr>
              <a:t>shared, non-blaming, dyadic model</a:t>
            </a:r>
          </a:p>
        </p:txBody>
      </p:sp>
      <p:sp>
        <p:nvSpPr>
          <p:cNvPr id="5122" name="Text Box 12"/>
          <p:cNvSpPr txBox="1">
            <a:spLocks noChangeArrowheads="1"/>
          </p:cNvSpPr>
          <p:nvPr/>
        </p:nvSpPr>
        <p:spPr bwMode="auto">
          <a:xfrm>
            <a:off x="498231" y="2001838"/>
            <a:ext cx="18466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endParaRPr lang="en-GB"/>
          </a:p>
        </p:txBody>
      </p:sp>
      <p:sp>
        <p:nvSpPr>
          <p:cNvPr id="5132" name="TextBox 3"/>
          <p:cNvSpPr txBox="1">
            <a:spLocks noChangeArrowheads="1"/>
          </p:cNvSpPr>
          <p:nvPr/>
        </p:nvSpPr>
        <p:spPr bwMode="auto">
          <a:xfrm>
            <a:off x="6444208" y="908720"/>
            <a:ext cx="273630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200" i="1" dirty="0">
                <a:effectLst>
                  <a:outerShdw blurRad="50800" dist="38100" dir="2700000" algn="tl" rotWithShape="0">
                    <a:prstClr val="black">
                      <a:alpha val="40000"/>
                    </a:prstClr>
                  </a:outerShdw>
                </a:effectLst>
              </a:rPr>
              <a:t>Andrew Christensen  ‘A unified protocol for couple therapy’</a:t>
            </a:r>
          </a:p>
        </p:txBody>
      </p:sp>
      <p:sp>
        <p:nvSpPr>
          <p:cNvPr id="13318" name="Rectangle 6"/>
          <p:cNvSpPr>
            <a:spLocks noChangeArrowheads="1"/>
          </p:cNvSpPr>
          <p:nvPr/>
        </p:nvSpPr>
        <p:spPr bwMode="auto">
          <a:xfrm>
            <a:off x="924777" y="5209394"/>
            <a:ext cx="3640015" cy="585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defRPr/>
            </a:pP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develop more adaptive communication skills</a:t>
            </a:r>
          </a:p>
        </p:txBody>
      </p:sp>
      <p:sp>
        <p:nvSpPr>
          <p:cNvPr id="13319" name="Rectangle 7"/>
          <p:cNvSpPr>
            <a:spLocks noChangeArrowheads="1"/>
          </p:cNvSpPr>
          <p:nvPr/>
        </p:nvSpPr>
        <p:spPr bwMode="auto">
          <a:xfrm>
            <a:off x="4932040" y="5209394"/>
            <a:ext cx="2952328" cy="585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defRPr/>
            </a:pPr>
            <a:r>
              <a:rPr lang="ja-JP" alt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a:t>
            </a: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elephants</a:t>
            </a:r>
            <a:r>
              <a:rPr lang="en-GB"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a:t>
            </a: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 problem- solving and intimacy </a:t>
            </a:r>
          </a:p>
        </p:txBody>
      </p:sp>
      <p:sp>
        <p:nvSpPr>
          <p:cNvPr id="5125" name="Oval 9"/>
          <p:cNvSpPr>
            <a:spLocks noChangeArrowheads="1"/>
          </p:cNvSpPr>
          <p:nvPr/>
        </p:nvSpPr>
        <p:spPr bwMode="auto">
          <a:xfrm>
            <a:off x="825130" y="1412776"/>
            <a:ext cx="3868615" cy="2808288"/>
          </a:xfrm>
          <a:prstGeom prst="ellipse">
            <a:avLst/>
          </a:prstGeom>
          <a:noFill/>
          <a:ln w="38100">
            <a:solidFill>
              <a:schemeClr val="accent4">
                <a:alpha val="74901"/>
              </a:schemeClr>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solidFill>
                <a:schemeClr val="accent3">
                  <a:lumMod val="40000"/>
                  <a:lumOff val="60000"/>
                </a:schemeClr>
              </a:solidFill>
            </a:endParaRPr>
          </a:p>
        </p:txBody>
      </p:sp>
      <p:sp>
        <p:nvSpPr>
          <p:cNvPr id="5126" name="Oval 9"/>
          <p:cNvSpPr>
            <a:spLocks noChangeArrowheads="1"/>
          </p:cNvSpPr>
          <p:nvPr/>
        </p:nvSpPr>
        <p:spPr bwMode="auto">
          <a:xfrm>
            <a:off x="4465146" y="1412776"/>
            <a:ext cx="3870080" cy="2808288"/>
          </a:xfrm>
          <a:prstGeom prst="ellipse">
            <a:avLst/>
          </a:prstGeom>
          <a:noFill/>
          <a:ln w="38100">
            <a:solidFill>
              <a:schemeClr val="accent4">
                <a:alpha val="74901"/>
              </a:schemeClr>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solidFill>
                <a:schemeClr val="accent3">
                  <a:lumMod val="40000"/>
                  <a:lumOff val="60000"/>
                </a:schemeClr>
              </a:solidFill>
            </a:endParaRPr>
          </a:p>
        </p:txBody>
      </p:sp>
      <p:sp>
        <p:nvSpPr>
          <p:cNvPr id="5127" name="Oval 9"/>
          <p:cNvSpPr>
            <a:spLocks noChangeArrowheads="1"/>
          </p:cNvSpPr>
          <p:nvPr/>
        </p:nvSpPr>
        <p:spPr bwMode="auto">
          <a:xfrm>
            <a:off x="4465146" y="3789265"/>
            <a:ext cx="3870080" cy="2808287"/>
          </a:xfrm>
          <a:prstGeom prst="ellipse">
            <a:avLst/>
          </a:prstGeom>
          <a:noFill/>
          <a:ln w="38100">
            <a:solidFill>
              <a:schemeClr val="accent4">
                <a:alpha val="74901"/>
              </a:schemeClr>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solidFill>
                <a:schemeClr val="accent3">
                  <a:lumMod val="40000"/>
                  <a:lumOff val="60000"/>
                </a:schemeClr>
              </a:solidFill>
            </a:endParaRPr>
          </a:p>
        </p:txBody>
      </p:sp>
      <p:sp>
        <p:nvSpPr>
          <p:cNvPr id="5128" name="Oval 9"/>
          <p:cNvSpPr>
            <a:spLocks noChangeArrowheads="1"/>
          </p:cNvSpPr>
          <p:nvPr/>
        </p:nvSpPr>
        <p:spPr bwMode="auto">
          <a:xfrm>
            <a:off x="825130" y="3789265"/>
            <a:ext cx="3868615" cy="2808287"/>
          </a:xfrm>
          <a:prstGeom prst="ellipse">
            <a:avLst/>
          </a:prstGeom>
          <a:noFill/>
          <a:ln w="38100">
            <a:solidFill>
              <a:schemeClr val="accent4">
                <a:alpha val="74901"/>
              </a:schemeClr>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solidFill>
                <a:schemeClr val="accent3">
                  <a:lumMod val="40000"/>
                  <a:lumOff val="60000"/>
                </a:schemeClr>
              </a:solidFill>
            </a:endParaRPr>
          </a:p>
        </p:txBody>
      </p:sp>
      <p:sp>
        <p:nvSpPr>
          <p:cNvPr id="5129" name="Oval 9"/>
          <p:cNvSpPr>
            <a:spLocks noChangeArrowheads="1"/>
          </p:cNvSpPr>
          <p:nvPr/>
        </p:nvSpPr>
        <p:spPr bwMode="auto">
          <a:xfrm>
            <a:off x="2645139" y="2601814"/>
            <a:ext cx="3870080" cy="2806700"/>
          </a:xfrm>
          <a:prstGeom prst="ellipse">
            <a:avLst/>
          </a:prstGeom>
          <a:noFill/>
          <a:ln w="38100">
            <a:solidFill>
              <a:srgbClr val="FFCC00">
                <a:alpha val="63921"/>
              </a:srgbClr>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solidFill>
                <a:schemeClr val="accent5"/>
              </a:solidFill>
            </a:endParaRPr>
          </a:p>
        </p:txBody>
      </p:sp>
      <p:sp>
        <p:nvSpPr>
          <p:cNvPr id="13316" name="Rectangle 4"/>
          <p:cNvSpPr>
            <a:spLocks noChangeArrowheads="1"/>
          </p:cNvSpPr>
          <p:nvPr/>
        </p:nvSpPr>
        <p:spPr bwMode="auto">
          <a:xfrm>
            <a:off x="1196612" y="1700808"/>
            <a:ext cx="3096344" cy="585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defRPr/>
            </a:pP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emphasize strengths &amp; grow positive behaviours</a:t>
            </a:r>
          </a:p>
        </p:txBody>
      </p:sp>
      <p:sp>
        <p:nvSpPr>
          <p:cNvPr id="13317" name="Rectangle 5"/>
          <p:cNvSpPr>
            <a:spLocks noChangeArrowheads="1"/>
          </p:cNvSpPr>
          <p:nvPr/>
        </p:nvSpPr>
        <p:spPr bwMode="auto">
          <a:xfrm>
            <a:off x="4572000" y="1700808"/>
            <a:ext cx="3672408" cy="585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defRPr/>
            </a:pP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modify emotion-driven maladaptive interactions</a:t>
            </a:r>
          </a:p>
        </p:txBody>
      </p:sp>
      <p:sp>
        <p:nvSpPr>
          <p:cNvPr id="22" name="Rectangle 4"/>
          <p:cNvSpPr>
            <a:spLocks noChangeArrowheads="1"/>
          </p:cNvSpPr>
          <p:nvPr/>
        </p:nvSpPr>
        <p:spPr bwMode="auto">
          <a:xfrm>
            <a:off x="2712017" y="3212976"/>
            <a:ext cx="3660183" cy="8316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defRPr/>
            </a:pPr>
            <a:r>
              <a:rPr lang="en-US" sz="2400" i="1" u="sng" dirty="0">
                <a:solidFill>
                  <a:srgbClr val="FFCC00"/>
                </a:solidFill>
                <a:effectLst>
                  <a:outerShdw blurRad="50800" dist="38100" dir="2700000" algn="tl" rotWithShape="0">
                    <a:prstClr val="black">
                      <a:alpha val="40000"/>
                    </a:prstClr>
                  </a:outerShdw>
                </a:effectLst>
                <a:cs typeface="Arial" charset="0"/>
              </a:rPr>
              <a:t>shared, non-blaming </a:t>
            </a:r>
          </a:p>
          <a:p>
            <a:pPr algn="ctr" eaLnBrk="0" hangingPunct="0">
              <a:defRPr/>
            </a:pPr>
            <a:r>
              <a:rPr lang="en-US" sz="2400" i="1" u="sng" dirty="0">
                <a:solidFill>
                  <a:srgbClr val="FFCC00"/>
                </a:solidFill>
                <a:effectLst>
                  <a:outerShdw blurRad="50800" dist="38100" dir="2700000" algn="tl" rotWithShape="0">
                    <a:prstClr val="black">
                      <a:alpha val="40000"/>
                    </a:prstClr>
                  </a:outerShdw>
                </a:effectLst>
                <a:cs typeface="Arial" charset="0"/>
              </a:rPr>
              <a:t>dyadic, understanding</a:t>
            </a:r>
          </a:p>
        </p:txBody>
      </p:sp>
      <p:sp>
        <p:nvSpPr>
          <p:cNvPr id="5134" name="TextBox 1"/>
          <p:cNvSpPr txBox="1">
            <a:spLocks noChangeArrowheads="1"/>
          </p:cNvSpPr>
          <p:nvPr/>
        </p:nvSpPr>
        <p:spPr bwMode="auto">
          <a:xfrm>
            <a:off x="2818053" y="4000377"/>
            <a:ext cx="3456842"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solidFill>
                  <a:srgbClr val="FFCC00"/>
                </a:solidFill>
                <a:effectLst>
                  <a:outerShdw blurRad="50800" dist="38100" dir="2700000" algn="tl" rotWithShape="0">
                    <a:prstClr val="black">
                      <a:alpha val="40000"/>
                    </a:prstClr>
                  </a:outerShdw>
                </a:effectLst>
              </a:rPr>
              <a:t>cooperatively arrived at DEEP ‘reappraisal’: may involve an understanding that both partners are trying to meet valid needs but that how they’re doing this is unhelpfully coloured by their pasts</a:t>
            </a:r>
          </a:p>
        </p:txBody>
      </p:sp>
      <p:sp>
        <p:nvSpPr>
          <p:cNvPr id="5135" name="TextBox 2"/>
          <p:cNvSpPr txBox="1">
            <a:spLocks noChangeArrowheads="1"/>
          </p:cNvSpPr>
          <p:nvPr/>
        </p:nvSpPr>
        <p:spPr bwMode="auto">
          <a:xfrm>
            <a:off x="4932040" y="2204864"/>
            <a:ext cx="2952328"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700" dirty="0">
                <a:solidFill>
                  <a:schemeClr val="accent3">
                    <a:lumMod val="40000"/>
                    <a:lumOff val="60000"/>
                  </a:schemeClr>
                </a:solidFill>
                <a:effectLst>
                  <a:outerShdw blurRad="50800" dist="38100" dir="2700000" algn="tl" rotWithShape="0">
                    <a:prstClr val="black">
                      <a:alpha val="40000"/>
                    </a:prstClr>
                  </a:outerShdw>
                </a:effectLst>
              </a:rPr>
              <a:t>therapists may highlight &amp; interrupt these patterns in session; at home, ‘time-outs’, mental contrasting &amp; implementation intentions can all have a part to play</a:t>
            </a:r>
          </a:p>
        </p:txBody>
      </p:sp>
      <p:sp>
        <p:nvSpPr>
          <p:cNvPr id="5136" name="TextBox 16"/>
          <p:cNvSpPr txBox="1">
            <a:spLocks noChangeArrowheads="1"/>
          </p:cNvSpPr>
          <p:nvPr/>
        </p:nvSpPr>
        <p:spPr bwMode="auto">
          <a:xfrm>
            <a:off x="4968044" y="5714092"/>
            <a:ext cx="288032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700" dirty="0">
                <a:solidFill>
                  <a:schemeClr val="accent3">
                    <a:lumMod val="40000"/>
                    <a:lumOff val="60000"/>
                  </a:schemeClr>
                </a:solidFill>
                <a:effectLst>
                  <a:outerShdw blurRad="50800" dist="38100" dir="2700000" algn="tl" rotWithShape="0">
                    <a:prstClr val="black">
                      <a:alpha val="40000"/>
                    </a:prstClr>
                  </a:outerShdw>
                </a:effectLst>
              </a:rPr>
              <a:t>at the right time, it’s likely to be important to open up about any of a variety of potentially important avoided ‘elephant in the room’ topics; this can allow constructive joint problem-solving &amp; deepen understanding &amp; closeness</a:t>
            </a:r>
          </a:p>
        </p:txBody>
      </p:sp>
      <p:sp>
        <p:nvSpPr>
          <p:cNvPr id="5137" name="TextBox 17"/>
          <p:cNvSpPr txBox="1">
            <a:spLocks noChangeArrowheads="1"/>
          </p:cNvSpPr>
          <p:nvPr/>
        </p:nvSpPr>
        <p:spPr bwMode="auto">
          <a:xfrm>
            <a:off x="1268620" y="5714092"/>
            <a:ext cx="295232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700" dirty="0">
                <a:solidFill>
                  <a:schemeClr val="accent3">
                    <a:lumMod val="40000"/>
                    <a:lumOff val="60000"/>
                  </a:schemeClr>
                </a:solidFill>
                <a:effectLst>
                  <a:outerShdw blurRad="50800" dist="38100" dir="2700000" algn="tl" rotWithShape="0">
                    <a:prstClr val="black">
                      <a:alpha val="40000"/>
                    </a:prstClr>
                  </a:outerShdw>
                </a:effectLst>
              </a:rPr>
              <a:t>helping speakers become more ‘self-focused’ (less blaming of others, more disclosing own emotions &amp; vulnerability); helping  listeners become more ‘other focused’ (body language, standing ‘in the other’s shoes’, summarizing)  </a:t>
            </a:r>
          </a:p>
        </p:txBody>
      </p:sp>
      <p:sp>
        <p:nvSpPr>
          <p:cNvPr id="5138" name="TextBox 2"/>
          <p:cNvSpPr txBox="1">
            <a:spLocks noChangeArrowheads="1"/>
          </p:cNvSpPr>
          <p:nvPr/>
        </p:nvSpPr>
        <p:spPr bwMode="auto">
          <a:xfrm>
            <a:off x="1088600" y="2204864"/>
            <a:ext cx="3312368"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700" dirty="0">
                <a:solidFill>
                  <a:schemeClr val="accent3">
                    <a:lumMod val="40000"/>
                    <a:lumOff val="60000"/>
                  </a:schemeClr>
                </a:solidFill>
                <a:effectLst>
                  <a:outerShdw blurRad="50800" dist="38100" dir="2700000" algn="tl" rotWithShape="0">
                    <a:prstClr val="black">
                      <a:alpha val="40000"/>
                    </a:prstClr>
                  </a:outerShdw>
                </a:effectLst>
              </a:rPr>
              <a:t>reasons for initial attraction to each other; assess &amp; feedback strengths; encouragement of positive behaviour; learning from successful interactions; vulnerability behind demands &amp; hostility </a:t>
            </a:r>
          </a:p>
        </p:txBody>
      </p:sp>
      <p:sp>
        <p:nvSpPr>
          <p:cNvPr id="5139" name="TextBox 2"/>
          <p:cNvSpPr txBox="1">
            <a:spLocks noChangeArrowheads="1"/>
          </p:cNvSpPr>
          <p:nvPr/>
        </p:nvSpPr>
        <p:spPr bwMode="auto">
          <a:xfrm>
            <a:off x="-108519" y="3588385"/>
            <a:ext cx="1368151"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solidFill>
                  <a:srgbClr val="CAE2AA"/>
                </a:solidFill>
                <a:effectLst>
                  <a:outerShdw blurRad="50800" dist="38100" dir="2700000" algn="tl" rotWithShape="0">
                    <a:prstClr val="black">
                      <a:alpha val="40000"/>
                    </a:prstClr>
                  </a:outerShdw>
                </a:effectLst>
              </a:rPr>
              <a:t>note importance of identifying &amp; changing couples’ key distress-producing cause-effect chains </a:t>
            </a:r>
          </a:p>
        </p:txBody>
      </p:sp>
      <p:sp>
        <p:nvSpPr>
          <p:cNvPr id="23" name="TextBox 2"/>
          <p:cNvSpPr txBox="1">
            <a:spLocks noChangeArrowheads="1"/>
          </p:cNvSpPr>
          <p:nvPr/>
        </p:nvSpPr>
        <p:spPr bwMode="auto">
          <a:xfrm>
            <a:off x="7847857" y="3511441"/>
            <a:ext cx="1332655" cy="1169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GB" sz="1000" dirty="0">
                <a:solidFill>
                  <a:srgbClr val="FFCC00"/>
                </a:solidFill>
                <a:effectLst>
                  <a:outerShdw blurRad="50800" dist="38100" dir="2700000" algn="tl" rotWithShape="0">
                    <a:prstClr val="black">
                      <a:alpha val="40000"/>
                    </a:prstClr>
                  </a:outerShdw>
                </a:effectLst>
              </a:rPr>
              <a:t>D: Differences</a:t>
            </a:r>
          </a:p>
          <a:p>
            <a:pPr eaLnBrk="1" hangingPunct="1"/>
            <a:r>
              <a:rPr lang="en-GB" sz="1000" dirty="0">
                <a:solidFill>
                  <a:srgbClr val="FFCC00"/>
                </a:solidFill>
                <a:effectLst>
                  <a:outerShdw blurRad="50800" dist="38100" dir="2700000" algn="tl" rotWithShape="0">
                    <a:prstClr val="black">
                      <a:alpha val="40000"/>
                    </a:prstClr>
                  </a:outerShdw>
                </a:effectLst>
              </a:rPr>
              <a:t>E: Emotional  </a:t>
            </a:r>
          </a:p>
          <a:p>
            <a:pPr eaLnBrk="1" hangingPunct="1"/>
            <a:r>
              <a:rPr lang="en-GB" sz="1000" dirty="0">
                <a:solidFill>
                  <a:srgbClr val="FFCC00"/>
                </a:solidFill>
                <a:effectLst>
                  <a:outerShdw blurRad="50800" dist="38100" dir="2700000" algn="tl" rotWithShape="0">
                    <a:prstClr val="black">
                      <a:alpha val="40000"/>
                    </a:prstClr>
                  </a:outerShdw>
                </a:effectLst>
              </a:rPr>
              <a:t>    sensitivities</a:t>
            </a:r>
          </a:p>
          <a:p>
            <a:pPr eaLnBrk="1" hangingPunct="1"/>
            <a:r>
              <a:rPr lang="en-GB" sz="1000" dirty="0">
                <a:solidFill>
                  <a:srgbClr val="FFCC00"/>
                </a:solidFill>
                <a:effectLst>
                  <a:outerShdw blurRad="50800" dist="38100" dir="2700000" algn="tl" rotWithShape="0">
                    <a:prstClr val="black">
                      <a:alpha val="40000"/>
                    </a:prstClr>
                  </a:outerShdw>
                </a:effectLst>
              </a:rPr>
              <a:t>E: External </a:t>
            </a:r>
          </a:p>
          <a:p>
            <a:pPr eaLnBrk="1" hangingPunct="1"/>
            <a:r>
              <a:rPr lang="en-GB" sz="1000" dirty="0">
                <a:solidFill>
                  <a:srgbClr val="FFCC00"/>
                </a:solidFill>
                <a:effectLst>
                  <a:outerShdw blurRad="50800" dist="38100" dir="2700000" algn="tl" rotWithShape="0">
                    <a:prstClr val="black">
                      <a:alpha val="40000"/>
                    </a:prstClr>
                  </a:outerShdw>
                </a:effectLst>
              </a:rPr>
              <a:t>    circumstances</a:t>
            </a:r>
          </a:p>
          <a:p>
            <a:pPr eaLnBrk="1" hangingPunct="1"/>
            <a:r>
              <a:rPr lang="en-GB" sz="1000" dirty="0">
                <a:solidFill>
                  <a:srgbClr val="FFCC00"/>
                </a:solidFill>
                <a:effectLst>
                  <a:outerShdw blurRad="50800" dist="38100" dir="2700000" algn="tl" rotWithShape="0">
                    <a:prstClr val="black">
                      <a:alpha val="40000"/>
                    </a:prstClr>
                  </a:outerShdw>
                </a:effectLst>
              </a:rPr>
              <a:t>P: Patterns of </a:t>
            </a:r>
          </a:p>
          <a:p>
            <a:pPr eaLnBrk="1" hangingPunct="1"/>
            <a:r>
              <a:rPr lang="en-GB" sz="1000" dirty="0">
                <a:solidFill>
                  <a:srgbClr val="FFCC00"/>
                </a:solidFill>
                <a:effectLst>
                  <a:outerShdw blurRad="50800" dist="38100" dir="2700000" algn="tl" rotWithShape="0">
                    <a:prstClr val="black">
                      <a:alpha val="40000"/>
                    </a:prstClr>
                  </a:outerShdw>
                </a:effectLst>
              </a:rPr>
              <a:t>    communication</a:t>
            </a:r>
          </a:p>
        </p:txBody>
      </p:sp>
    </p:spTree>
    <p:extLst>
      <p:ext uri="{BB962C8B-B14F-4D97-AF65-F5344CB8AC3E}">
        <p14:creationId xmlns:p14="http://schemas.microsoft.com/office/powerpoint/2010/main" val="301807917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0648"/>
            <a:ext cx="8497192" cy="710952"/>
          </a:xfrm>
        </p:spPr>
        <p:txBody>
          <a:bodyPr lIns="92075" tIns="46038" rIns="92075" bIns="46038" anchor="b"/>
          <a:lstStyle/>
          <a:p>
            <a:pPr eaLnBrk="1" hangingPunct="1">
              <a:defRPr/>
            </a:pPr>
            <a:r>
              <a:rPr lang="en-US" sz="4000" dirty="0"/>
              <a:t>conflict reappraisal</a:t>
            </a:r>
          </a:p>
        </p:txBody>
      </p:sp>
      <p:sp>
        <p:nvSpPr>
          <p:cNvPr id="7172" name="Line 4"/>
          <p:cNvSpPr>
            <a:spLocks noChangeShapeType="1"/>
          </p:cNvSpPr>
          <p:nvPr/>
        </p:nvSpPr>
        <p:spPr bwMode="auto">
          <a:xfrm flipV="1">
            <a:off x="3707904" y="6741368"/>
            <a:ext cx="5256584"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3491880" y="1052736"/>
            <a:ext cx="5652120" cy="3168352"/>
          </a:xfrm>
        </p:spPr>
        <p:txBody>
          <a:bodyPr lIns="92075" tIns="46038" rIns="92075" bIns="46038"/>
          <a:lstStyle/>
          <a:p>
            <a:pPr eaLnBrk="1" hangingPunct="1">
              <a:lnSpc>
                <a:spcPct val="90000"/>
              </a:lnSpc>
              <a:buSzPct val="110000"/>
              <a:buFont typeface="Wingdings" charset="2"/>
              <a:buChar char="v"/>
              <a:defRPr/>
            </a:pPr>
            <a:r>
              <a:rPr lang="en-US" sz="2400" dirty="0" err="1"/>
              <a:t>jennifer</a:t>
            </a:r>
            <a:r>
              <a:rPr lang="en-US" sz="2400" dirty="0"/>
              <a:t> </a:t>
            </a:r>
            <a:r>
              <a:rPr lang="en-US" sz="2400" dirty="0" err="1"/>
              <a:t>crocker’s</a:t>
            </a:r>
            <a:r>
              <a:rPr lang="en-US" sz="2400" dirty="0"/>
              <a:t> work at </a:t>
            </a:r>
            <a:r>
              <a:rPr lang="en-US" sz="2400" dirty="0" err="1"/>
              <a:t>ohio</a:t>
            </a:r>
            <a:r>
              <a:rPr lang="en-US" sz="2400" dirty="0"/>
              <a:t> state university highlights the negative personal &amp; social outcomes of self-entitlement</a:t>
            </a:r>
          </a:p>
          <a:p>
            <a:pPr eaLnBrk="1" hangingPunct="1">
              <a:lnSpc>
                <a:spcPct val="90000"/>
              </a:lnSpc>
              <a:buSzPct val="110000"/>
              <a:buFont typeface="Wingdings" charset="2"/>
              <a:buChar char="v"/>
              <a:defRPr/>
            </a:pPr>
            <a:r>
              <a:rPr lang="en-US" sz="2400" dirty="0" err="1"/>
              <a:t>jim</a:t>
            </a:r>
            <a:r>
              <a:rPr lang="en-US" sz="2400" dirty="0"/>
              <a:t> </a:t>
            </a:r>
            <a:r>
              <a:rPr lang="en-US" sz="2400" dirty="0" err="1"/>
              <a:t>mcnulty’s</a:t>
            </a:r>
            <a:r>
              <a:rPr lang="en-US" sz="2400" dirty="0"/>
              <a:t> work at university of </a:t>
            </a:r>
            <a:r>
              <a:rPr lang="en-US" sz="2400" dirty="0" err="1"/>
              <a:t>florida</a:t>
            </a:r>
            <a:r>
              <a:rPr lang="en-US" sz="2400" dirty="0"/>
              <a:t> highlights that when there are significant relationship problems, ‘conflict’ may well be associated with better outcomes </a:t>
            </a:r>
          </a:p>
        </p:txBody>
      </p:sp>
      <p:sp>
        <p:nvSpPr>
          <p:cNvPr id="2" name="Rectangle 1"/>
          <p:cNvSpPr/>
          <p:nvPr/>
        </p:nvSpPr>
        <p:spPr>
          <a:xfrm>
            <a:off x="65542" y="5661248"/>
            <a:ext cx="3426338" cy="830997"/>
          </a:xfrm>
          <a:prstGeom prst="rect">
            <a:avLst/>
          </a:prstGeom>
        </p:spPr>
        <p:txBody>
          <a:bodyPr wrap="square">
            <a:spAutoFit/>
          </a:bodyPr>
          <a:lstStyle/>
          <a:p>
            <a:pPr algn="ctr"/>
            <a:r>
              <a:rPr lang="en-US" baseline="30000" dirty="0" err="1">
                <a:solidFill>
                  <a:schemeClr val="tx2"/>
                </a:solidFill>
                <a:effectLst>
                  <a:outerShdw blurRad="50800" dist="38100" dir="2700000" algn="tl" rotWithShape="0">
                    <a:prstClr val="black">
                      <a:alpha val="40000"/>
                    </a:prstClr>
                  </a:outerShdw>
                </a:effectLst>
              </a:rPr>
              <a:t>Finkel</a:t>
            </a:r>
            <a:r>
              <a:rPr lang="en-US" baseline="30000" dirty="0">
                <a:solidFill>
                  <a:schemeClr val="tx2"/>
                </a:solidFill>
                <a:effectLst>
                  <a:outerShdw blurRad="50800" dist="38100" dir="2700000" algn="tl" rotWithShape="0">
                    <a:prstClr val="black">
                      <a:alpha val="40000"/>
                    </a:prstClr>
                  </a:outerShdw>
                </a:effectLst>
              </a:rPr>
              <a:t>, E.J, </a:t>
            </a:r>
            <a:r>
              <a:rPr lang="en-US" baseline="30000" dirty="0" err="1">
                <a:solidFill>
                  <a:schemeClr val="tx2"/>
                </a:solidFill>
                <a:effectLst>
                  <a:outerShdw blurRad="50800" dist="38100" dir="2700000" algn="tl" rotWithShape="0">
                    <a:prstClr val="black">
                      <a:alpha val="40000"/>
                    </a:prstClr>
                  </a:outerShdw>
                </a:effectLst>
              </a:rPr>
              <a:t>Slotter</a:t>
            </a:r>
            <a:r>
              <a:rPr lang="en-US" baseline="30000" dirty="0">
                <a:solidFill>
                  <a:schemeClr val="tx2"/>
                </a:solidFill>
                <a:effectLst>
                  <a:outerShdw blurRad="50800" dist="38100" dir="2700000" algn="tl" rotWithShape="0">
                    <a:prstClr val="black">
                      <a:alpha val="40000"/>
                    </a:prstClr>
                  </a:outerShdw>
                </a:effectLst>
              </a:rPr>
              <a:t>, E.B., et </a:t>
            </a:r>
            <a:r>
              <a:rPr lang="en-US" baseline="30000" dirty="0" err="1">
                <a:solidFill>
                  <a:schemeClr val="tx2"/>
                </a:solidFill>
                <a:effectLst>
                  <a:outerShdw blurRad="50800" dist="38100" dir="2700000" algn="tl" rotWithShape="0">
                    <a:prstClr val="black">
                      <a:alpha val="40000"/>
                    </a:prstClr>
                  </a:outerShdw>
                </a:effectLst>
              </a:rPr>
              <a:t>al.</a:t>
            </a:r>
            <a:r>
              <a:rPr lang="en-US" i="1" baseline="30000" dirty="0" err="1">
                <a:solidFill>
                  <a:schemeClr val="tx2"/>
                </a:solidFill>
                <a:effectLst>
                  <a:outerShdw blurRad="50800" dist="38100" dir="2700000" algn="tl" rotWithShape="0">
                    <a:prstClr val="black">
                      <a:alpha val="40000"/>
                    </a:prstClr>
                  </a:outerShdw>
                </a:effectLst>
              </a:rPr>
              <a:t>"A</a:t>
            </a:r>
            <a:r>
              <a:rPr lang="en-US" i="1" baseline="30000" dirty="0">
                <a:solidFill>
                  <a:schemeClr val="tx2"/>
                </a:solidFill>
                <a:effectLst>
                  <a:outerShdw blurRad="50800" dist="38100" dir="2700000" algn="tl" rotWithShape="0">
                    <a:prstClr val="black">
                      <a:alpha val="40000"/>
                    </a:prstClr>
                  </a:outerShdw>
                </a:effectLst>
              </a:rPr>
              <a:t> brief intervention to promote conflict reappraisal preserves marital quality over time."  </a:t>
            </a:r>
            <a:r>
              <a:rPr lang="en-US" baseline="30000" dirty="0" err="1">
                <a:solidFill>
                  <a:schemeClr val="tx2"/>
                </a:solidFill>
                <a:effectLst>
                  <a:outerShdw blurRad="50800" dist="38100" dir="2700000" algn="tl" rotWithShape="0">
                    <a:prstClr val="black">
                      <a:alpha val="40000"/>
                    </a:prstClr>
                  </a:outerShdw>
                </a:effectLst>
              </a:rPr>
              <a:t>Psychol</a:t>
            </a:r>
            <a:r>
              <a:rPr lang="en-US" baseline="30000" dirty="0">
                <a:solidFill>
                  <a:schemeClr val="tx2"/>
                </a:solidFill>
                <a:effectLst>
                  <a:outerShdw blurRad="50800" dist="38100" dir="2700000" algn="tl" rotWithShape="0">
                    <a:prstClr val="black">
                      <a:alpha val="40000"/>
                    </a:prstClr>
                  </a:outerShdw>
                </a:effectLst>
              </a:rPr>
              <a:t> </a:t>
            </a:r>
            <a:r>
              <a:rPr lang="en-US" baseline="30000" dirty="0" err="1">
                <a:solidFill>
                  <a:schemeClr val="tx2"/>
                </a:solidFill>
                <a:effectLst>
                  <a:outerShdw blurRad="50800" dist="38100" dir="2700000" algn="tl" rotWithShape="0">
                    <a:prstClr val="black">
                      <a:alpha val="40000"/>
                    </a:prstClr>
                  </a:outerShdw>
                </a:effectLst>
              </a:rPr>
              <a:t>Sci</a:t>
            </a:r>
            <a:r>
              <a:rPr lang="en-US" baseline="30000" dirty="0">
                <a:solidFill>
                  <a:schemeClr val="tx2"/>
                </a:solidFill>
                <a:effectLst>
                  <a:outerShdw blurRad="50800" dist="38100" dir="2700000" algn="tl" rotWithShape="0">
                    <a:prstClr val="black">
                      <a:alpha val="40000"/>
                    </a:prstClr>
                  </a:outerShdw>
                </a:effectLst>
              </a:rPr>
              <a:t> 2013;24:1595-1601</a:t>
            </a:r>
            <a:endParaRPr lang="en-US" dirty="0">
              <a:solidFill>
                <a:schemeClr val="tx2"/>
              </a:solidFill>
              <a:effectLst>
                <a:outerShdw blurRad="50800" dist="38100" dir="2700000" algn="tl" rotWithShape="0">
                  <a:prstClr val="black">
                    <a:alpha val="40000"/>
                  </a:prstClr>
                </a:outerShdw>
              </a:effectLst>
            </a:endParaRPr>
          </a:p>
        </p:txBody>
      </p:sp>
      <p:sp>
        <p:nvSpPr>
          <p:cNvPr id="12" name="Rectangle 3"/>
          <p:cNvSpPr txBox="1">
            <a:spLocks noRot="1" noChangeArrowheads="1"/>
          </p:cNvSpPr>
          <p:nvPr/>
        </p:nvSpPr>
        <p:spPr bwMode="auto">
          <a:xfrm>
            <a:off x="3456384" y="4509120"/>
            <a:ext cx="5652120" cy="20882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eaLnBrk="1" hangingPunct="1">
              <a:lnSpc>
                <a:spcPct val="90000"/>
              </a:lnSpc>
              <a:buSzPct val="110000"/>
              <a:buFont typeface="Wingdings" charset="2"/>
              <a:buChar char="Ø"/>
              <a:defRPr/>
            </a:pPr>
            <a:r>
              <a:rPr lang="en-US" sz="2400" dirty="0"/>
              <a:t>describe a conflict from the point  of view of a neutral, compass-</a:t>
            </a:r>
            <a:r>
              <a:rPr lang="en-US" sz="2400" dirty="0" err="1"/>
              <a:t>ionate</a:t>
            </a:r>
            <a:r>
              <a:rPr lang="en-US" sz="2400" dirty="0"/>
              <a:t> observer (see ‘startlingly effective’ handout) </a:t>
            </a:r>
            <a:r>
              <a:rPr lang="is-IS" sz="2400" dirty="0"/>
              <a:t>and what useful might they suggest could come from the conflict?</a:t>
            </a:r>
            <a:endParaRPr lang="en-US" sz="2400" dirty="0"/>
          </a:p>
        </p:txBody>
      </p:sp>
      <p:sp>
        <p:nvSpPr>
          <p:cNvPr id="13" name="Line 4"/>
          <p:cNvSpPr>
            <a:spLocks noChangeShapeType="1"/>
          </p:cNvSpPr>
          <p:nvPr/>
        </p:nvSpPr>
        <p:spPr bwMode="auto">
          <a:xfrm>
            <a:off x="3779912" y="4365104"/>
            <a:ext cx="5184576" cy="0"/>
          </a:xfrm>
          <a:prstGeom prst="line">
            <a:avLst/>
          </a:prstGeom>
          <a:noFill/>
          <a:ln w="47625">
            <a:solidFill>
              <a:schemeClr val="folHlink"/>
            </a:solidFill>
            <a:prstDash val="lgDash"/>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1637333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260648"/>
            <a:ext cx="8497192" cy="710952"/>
          </a:xfrm>
        </p:spPr>
        <p:txBody>
          <a:bodyPr lIns="92075" tIns="46038" rIns="92075" bIns="46038" anchor="b"/>
          <a:lstStyle/>
          <a:p>
            <a:pPr eaLnBrk="1" hangingPunct="1">
              <a:defRPr/>
            </a:pPr>
            <a:r>
              <a:rPr lang="en-US" sz="4000" dirty="0"/>
              <a:t>activity 6: responding to conflict </a:t>
            </a:r>
          </a:p>
        </p:txBody>
      </p:sp>
      <p:sp>
        <p:nvSpPr>
          <p:cNvPr id="7172" name="Line 4"/>
          <p:cNvSpPr>
            <a:spLocks noChangeShapeType="1"/>
          </p:cNvSpPr>
          <p:nvPr/>
        </p:nvSpPr>
        <p:spPr bwMode="auto">
          <a:xfrm>
            <a:off x="539552" y="6813376"/>
            <a:ext cx="8136904"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2555776" y="1124744"/>
            <a:ext cx="6480720" cy="1800200"/>
          </a:xfrm>
        </p:spPr>
        <p:txBody>
          <a:bodyPr lIns="92075" tIns="46038" rIns="92075" bIns="46038"/>
          <a:lstStyle/>
          <a:p>
            <a:pPr marL="457200" indent="-457200" eaLnBrk="1" hangingPunct="1">
              <a:lnSpc>
                <a:spcPct val="90000"/>
              </a:lnSpc>
              <a:buSzPct val="110000"/>
              <a:buFont typeface="+mj-lt"/>
              <a:buAutoNum type="alphaLcParenR"/>
              <a:defRPr/>
            </a:pPr>
            <a:r>
              <a:rPr lang="en-US" sz="2400" dirty="0"/>
              <a:t>describe the conflict from the point  of view of a neutral, compassionate observer (see ‘startlingly effective’ handout) </a:t>
            </a:r>
            <a:r>
              <a:rPr lang="is-IS" sz="2400" dirty="0"/>
              <a:t>&amp; what useful might they suggest could come from the conflict?</a:t>
            </a:r>
            <a:endParaRPr lang="en-US" sz="2400" dirty="0"/>
          </a:p>
        </p:txBody>
      </p:sp>
      <p:sp>
        <p:nvSpPr>
          <p:cNvPr id="9" name="Rectangle 3"/>
          <p:cNvSpPr txBox="1">
            <a:spLocks noRot="1" noChangeArrowheads="1"/>
          </p:cNvSpPr>
          <p:nvPr/>
        </p:nvSpPr>
        <p:spPr bwMode="auto">
          <a:xfrm>
            <a:off x="72008" y="3717032"/>
            <a:ext cx="9108504" cy="25202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457200" indent="-457200" eaLnBrk="1" hangingPunct="1">
              <a:lnSpc>
                <a:spcPct val="90000"/>
              </a:lnSpc>
              <a:buSzPct val="110000"/>
              <a:buFont typeface="+mj-lt"/>
              <a:buAutoNum type="alphaLcParenR" startAt="2"/>
              <a:defRPr/>
            </a:pPr>
            <a:r>
              <a:rPr lang="en-US" sz="2400" dirty="0"/>
              <a:t>similar neutral, compassionate observer description   of the conflict, but now using a mutually developed DEEP explanation (Differences, Emotional sensitivities, External circumstances, &amp; Patterns of communication)</a:t>
            </a:r>
          </a:p>
          <a:p>
            <a:pPr marL="457200" indent="-457200" eaLnBrk="1" hangingPunct="1">
              <a:lnSpc>
                <a:spcPct val="90000"/>
              </a:lnSpc>
              <a:buSzPct val="110000"/>
              <a:buFont typeface="+mj-lt"/>
              <a:buAutoNum type="alphaLcParenR" startAt="2"/>
              <a:defRPr/>
            </a:pPr>
            <a:r>
              <a:rPr lang="en-US" sz="2400" dirty="0"/>
              <a:t>both IBCT &amp; EFT therapists look for underlying (soft) primary emotions, ‘marinate’, explore links and ask about needs; </a:t>
            </a:r>
            <a:r>
              <a:rPr lang="is-IS" sz="2400" dirty="0"/>
              <a:t>partners too may be very moved by this</a:t>
            </a:r>
            <a:endParaRPr lang="en-US" sz="2400" dirty="0"/>
          </a:p>
        </p:txBody>
      </p:sp>
      <p:sp>
        <p:nvSpPr>
          <p:cNvPr id="2" name="Rectangle 1"/>
          <p:cNvSpPr/>
          <p:nvPr/>
        </p:nvSpPr>
        <p:spPr>
          <a:xfrm>
            <a:off x="2843808" y="2967335"/>
            <a:ext cx="6264696" cy="461665"/>
          </a:xfrm>
          <a:prstGeom prst="rect">
            <a:avLst/>
          </a:prstGeom>
        </p:spPr>
        <p:txBody>
          <a:bodyPr wrap="square">
            <a:spAutoFit/>
          </a:bodyPr>
          <a:lstStyle/>
          <a:p>
            <a:r>
              <a:rPr lang="en-US" baseline="30000" dirty="0" err="1">
                <a:solidFill>
                  <a:schemeClr val="tx2"/>
                </a:solidFill>
                <a:effectLst>
                  <a:outerShdw blurRad="50800" dist="38100" dir="2700000" algn="tl" rotWithShape="0">
                    <a:prstClr val="black">
                      <a:alpha val="40000"/>
                    </a:prstClr>
                  </a:outerShdw>
                </a:effectLst>
              </a:rPr>
              <a:t>Finkel</a:t>
            </a:r>
            <a:r>
              <a:rPr lang="en-US" baseline="30000" dirty="0">
                <a:solidFill>
                  <a:schemeClr val="tx2"/>
                </a:solidFill>
                <a:effectLst>
                  <a:outerShdw blurRad="50800" dist="38100" dir="2700000" algn="tl" rotWithShape="0">
                    <a:prstClr val="black">
                      <a:alpha val="40000"/>
                    </a:prstClr>
                  </a:outerShdw>
                </a:effectLst>
              </a:rPr>
              <a:t>, E. J., E. B. </a:t>
            </a:r>
            <a:r>
              <a:rPr lang="en-US" baseline="30000" dirty="0" err="1">
                <a:solidFill>
                  <a:schemeClr val="tx2"/>
                </a:solidFill>
                <a:effectLst>
                  <a:outerShdw blurRad="50800" dist="38100" dir="2700000" algn="tl" rotWithShape="0">
                    <a:prstClr val="black">
                      <a:alpha val="40000"/>
                    </a:prstClr>
                  </a:outerShdw>
                </a:effectLst>
              </a:rPr>
              <a:t>Slotter</a:t>
            </a:r>
            <a:r>
              <a:rPr lang="en-US" baseline="30000" dirty="0">
                <a:solidFill>
                  <a:schemeClr val="tx2"/>
                </a:solidFill>
                <a:effectLst>
                  <a:outerShdw blurRad="50800" dist="38100" dir="2700000" algn="tl" rotWithShape="0">
                    <a:prstClr val="black">
                      <a:alpha val="40000"/>
                    </a:prstClr>
                  </a:outerShdw>
                </a:effectLst>
              </a:rPr>
              <a:t>, et al. (2013). </a:t>
            </a:r>
            <a:r>
              <a:rPr lang="en-US" i="1" baseline="30000" dirty="0">
                <a:solidFill>
                  <a:schemeClr val="tx2"/>
                </a:solidFill>
                <a:effectLst>
                  <a:outerShdw blurRad="50800" dist="38100" dir="2700000" algn="tl" rotWithShape="0">
                    <a:prstClr val="black">
                      <a:alpha val="40000"/>
                    </a:prstClr>
                  </a:outerShdw>
                </a:effectLst>
              </a:rPr>
              <a:t>"A brief intervention to promote conflict reappraisal preserves marital quality over time."  </a:t>
            </a:r>
            <a:r>
              <a:rPr lang="en-US" baseline="30000" dirty="0" err="1">
                <a:solidFill>
                  <a:schemeClr val="tx2"/>
                </a:solidFill>
                <a:effectLst>
                  <a:outerShdw blurRad="50800" dist="38100" dir="2700000" algn="tl" rotWithShape="0">
                    <a:prstClr val="black">
                      <a:alpha val="40000"/>
                    </a:prstClr>
                  </a:outerShdw>
                </a:effectLst>
              </a:rPr>
              <a:t>Psychol</a:t>
            </a:r>
            <a:r>
              <a:rPr lang="en-US" baseline="30000" dirty="0">
                <a:solidFill>
                  <a:schemeClr val="tx2"/>
                </a:solidFill>
                <a:effectLst>
                  <a:outerShdw blurRad="50800" dist="38100" dir="2700000" algn="tl" rotWithShape="0">
                    <a:prstClr val="black">
                      <a:alpha val="40000"/>
                    </a:prstClr>
                  </a:outerShdw>
                </a:effectLst>
              </a:rPr>
              <a:t> </a:t>
            </a:r>
            <a:r>
              <a:rPr lang="en-US" baseline="30000" dirty="0" err="1">
                <a:solidFill>
                  <a:schemeClr val="tx2"/>
                </a:solidFill>
                <a:effectLst>
                  <a:outerShdw blurRad="50800" dist="38100" dir="2700000" algn="tl" rotWithShape="0">
                    <a:prstClr val="black">
                      <a:alpha val="40000"/>
                    </a:prstClr>
                  </a:outerShdw>
                </a:effectLst>
              </a:rPr>
              <a:t>Sci</a:t>
            </a:r>
            <a:r>
              <a:rPr lang="en-US" baseline="30000" dirty="0">
                <a:solidFill>
                  <a:schemeClr val="tx2"/>
                </a:solidFill>
                <a:effectLst>
                  <a:outerShdw blurRad="50800" dist="38100" dir="2700000" algn="tl" rotWithShape="0">
                    <a:prstClr val="black">
                      <a:alpha val="40000"/>
                    </a:prstClr>
                  </a:outerShdw>
                </a:effectLst>
              </a:rPr>
              <a:t> 24(8): 1595-1601</a:t>
            </a:r>
            <a:endParaRPr lang="en-US" dirty="0">
              <a:solidFill>
                <a:schemeClr val="tx2"/>
              </a:solidFill>
              <a:effectLst>
                <a:outerShdw blurRad="50800" dist="38100" dir="2700000" algn="tl" rotWithShape="0">
                  <a:prstClr val="black">
                    <a:alpha val="40000"/>
                  </a:prstClr>
                </a:outerShdw>
              </a:effectLst>
            </a:endParaRPr>
          </a:p>
        </p:txBody>
      </p:sp>
      <p:sp>
        <p:nvSpPr>
          <p:cNvPr id="10" name="Rectangle 9"/>
          <p:cNvSpPr/>
          <p:nvPr/>
        </p:nvSpPr>
        <p:spPr>
          <a:xfrm>
            <a:off x="35496" y="6187370"/>
            <a:ext cx="9001000" cy="553998"/>
          </a:xfrm>
          <a:prstGeom prst="rect">
            <a:avLst/>
          </a:prstGeom>
        </p:spPr>
        <p:txBody>
          <a:bodyPr wrap="square">
            <a:spAutoFit/>
          </a:bodyPr>
          <a:lstStyle/>
          <a:p>
            <a:pPr algn="ctr"/>
            <a:r>
              <a:rPr lang="en-US" baseline="30000" dirty="0">
                <a:solidFill>
                  <a:schemeClr val="tx2"/>
                </a:solidFill>
                <a:effectLst>
                  <a:outerShdw blurRad="50800" dist="38100" dir="2700000" algn="tl" rotWithShape="0">
                    <a:prstClr val="black">
                      <a:alpha val="40000"/>
                    </a:prstClr>
                  </a:outerShdw>
                </a:effectLst>
              </a:rPr>
              <a:t>Christensen, A., Doss, B.D.</a:t>
            </a:r>
            <a:r>
              <a:rPr lang="en-US" dirty="0">
                <a:solidFill>
                  <a:schemeClr val="tx2"/>
                </a:solidFill>
                <a:effectLst>
                  <a:outerShdw blurRad="50800" dist="38100" dir="2700000" algn="tl" rotWithShape="0">
                    <a:prstClr val="black">
                      <a:alpha val="40000"/>
                    </a:prstClr>
                  </a:outerShdw>
                </a:effectLst>
              </a:rPr>
              <a:t> </a:t>
            </a:r>
            <a:r>
              <a:rPr lang="en-US" baseline="30000" dirty="0">
                <a:solidFill>
                  <a:schemeClr val="tx2"/>
                </a:solidFill>
                <a:effectLst>
                  <a:outerShdw blurRad="50800" dist="38100" dir="2700000" algn="tl" rotWithShape="0">
                    <a:prstClr val="black">
                      <a:alpha val="40000"/>
                    </a:prstClr>
                  </a:outerShdw>
                </a:effectLst>
              </a:rPr>
              <a:t>&amp; Jacobson, N.S. (2014). </a:t>
            </a:r>
            <a:r>
              <a:rPr lang="en-US" i="1" baseline="30000" dirty="0">
                <a:solidFill>
                  <a:schemeClr val="tx2"/>
                </a:solidFill>
                <a:effectLst>
                  <a:outerShdw blurRad="50800" dist="38100" dir="2700000" algn="tl" rotWithShape="0">
                    <a:prstClr val="black">
                      <a:alpha val="40000"/>
                    </a:prstClr>
                  </a:outerShdw>
                </a:effectLst>
              </a:rPr>
              <a:t>”Reconcilable differences (2nd ed.)”  </a:t>
            </a:r>
            <a:r>
              <a:rPr lang="en-US" baseline="30000" dirty="0">
                <a:solidFill>
                  <a:schemeClr val="tx2"/>
                </a:solidFill>
                <a:effectLst>
                  <a:outerShdw blurRad="50800" dist="38100" dir="2700000" algn="tl" rotWithShape="0">
                    <a:prstClr val="black">
                      <a:alpha val="40000"/>
                    </a:prstClr>
                  </a:outerShdw>
                </a:effectLst>
              </a:rPr>
              <a:t>New York: Guilford Press</a:t>
            </a:r>
          </a:p>
          <a:p>
            <a:pPr algn="ctr"/>
            <a:r>
              <a:rPr lang="en-US" baseline="30000" dirty="0">
                <a:solidFill>
                  <a:schemeClr val="tx2"/>
                </a:solidFill>
                <a:effectLst>
                  <a:outerShdw blurRad="50800" dist="38100" dir="2700000" algn="tl" rotWithShape="0">
                    <a:prstClr val="black">
                      <a:alpha val="40000"/>
                    </a:prstClr>
                  </a:outerShdw>
                </a:effectLst>
              </a:rPr>
              <a:t>Johnson, S.M. (1996) </a:t>
            </a:r>
            <a:r>
              <a:rPr lang="en-US" i="1" baseline="30000" dirty="0">
                <a:solidFill>
                  <a:schemeClr val="tx2"/>
                </a:solidFill>
                <a:effectLst>
                  <a:outerShdw blurRad="50800" dist="38100" dir="2700000" algn="tl" rotWithShape="0">
                    <a:prstClr val="black">
                      <a:alpha val="40000"/>
                    </a:prstClr>
                  </a:outerShdw>
                </a:effectLst>
              </a:rPr>
              <a:t>“The practice of emotionally focused marital therapy: creating connection”  </a:t>
            </a:r>
            <a:r>
              <a:rPr lang="en-US" baseline="30000" dirty="0">
                <a:solidFill>
                  <a:schemeClr val="tx2"/>
                </a:solidFill>
                <a:effectLst>
                  <a:outerShdw blurRad="50800" dist="38100" dir="2700000" algn="tl" rotWithShape="0">
                    <a:prstClr val="black">
                      <a:alpha val="40000"/>
                    </a:prstClr>
                  </a:outerShdw>
                </a:effectLst>
              </a:rPr>
              <a:t>Brunner/Mazel</a:t>
            </a:r>
            <a:r>
              <a:rPr lang="en-US" i="1" baseline="30000" dirty="0">
                <a:solidFill>
                  <a:schemeClr val="tx2"/>
                </a:solidFill>
                <a:effectLst>
                  <a:outerShdw blurRad="50800" dist="38100" dir="2700000" algn="tl" rotWithShape="0">
                    <a:prstClr val="black">
                      <a:alpha val="40000"/>
                    </a:prstClr>
                  </a:outerShdw>
                </a:effectLst>
              </a:rPr>
              <a:t> </a:t>
            </a:r>
            <a:endParaRPr lang="en-US" dirty="0">
              <a:solidFill>
                <a:schemeClr val="tx2"/>
              </a:solidFill>
              <a:effectLst>
                <a:outerShdw blurRad="50800" dist="38100" dir="2700000" algn="tl" rotWithShape="0">
                  <a:prstClr val="black">
                    <a:alpha val="40000"/>
                  </a:prstClr>
                </a:outerShdw>
              </a:effectLst>
            </a:endParaRPr>
          </a:p>
        </p:txBody>
      </p:sp>
      <p:sp>
        <p:nvSpPr>
          <p:cNvPr id="11" name="Line 4"/>
          <p:cNvSpPr>
            <a:spLocks noChangeShapeType="1"/>
          </p:cNvSpPr>
          <p:nvPr/>
        </p:nvSpPr>
        <p:spPr bwMode="auto">
          <a:xfrm>
            <a:off x="683568" y="3573016"/>
            <a:ext cx="8136904" cy="0"/>
          </a:xfrm>
          <a:prstGeom prst="line">
            <a:avLst/>
          </a:prstGeom>
          <a:noFill/>
          <a:ln w="47625">
            <a:solidFill>
              <a:schemeClr val="folHlink"/>
            </a:solidFill>
            <a:prstDash val="lgDash"/>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9872920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6512" y="188640"/>
            <a:ext cx="9145016"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eaLnBrk="1" hangingPunct="1">
              <a:defRPr/>
            </a:pPr>
            <a:r>
              <a:rPr lang="en-GB" sz="3200" dirty="0">
                <a:solidFill>
                  <a:schemeClr val="tx2"/>
                </a:solidFill>
                <a:effectLst>
                  <a:outerShdw blurRad="50800" dist="38100" dir="2700000" algn="tl" rotWithShape="0">
                    <a:prstClr val="black">
                      <a:alpha val="40000"/>
                    </a:prstClr>
                  </a:outerShdw>
                </a:effectLst>
                <a:latin typeface="Tahoma" charset="0"/>
                <a:cs typeface="+mn-cs"/>
              </a:rPr>
              <a:t>integrative behavioural couple </a:t>
            </a:r>
          </a:p>
          <a:p>
            <a:pPr algn="ctr" eaLnBrk="1" hangingPunct="1">
              <a:defRPr/>
            </a:pPr>
            <a:r>
              <a:rPr lang="en-GB" sz="3200" dirty="0">
                <a:solidFill>
                  <a:schemeClr val="tx2"/>
                </a:solidFill>
                <a:effectLst>
                  <a:outerShdw blurRad="50800" dist="38100" dir="2700000" algn="tl" rotWithShape="0">
                    <a:prstClr val="black">
                      <a:alpha val="40000"/>
                    </a:prstClr>
                  </a:outerShdw>
                </a:effectLst>
                <a:latin typeface="Tahoma" charset="0"/>
                <a:cs typeface="+mn-cs"/>
              </a:rPr>
              <a:t>therapy: 3 overlapping interventions</a:t>
            </a:r>
          </a:p>
        </p:txBody>
      </p:sp>
      <p:sp>
        <p:nvSpPr>
          <p:cNvPr id="3078" name="Line 36"/>
          <p:cNvSpPr>
            <a:spLocks noChangeShapeType="1"/>
          </p:cNvSpPr>
          <p:nvPr/>
        </p:nvSpPr>
        <p:spPr bwMode="auto">
          <a:xfrm flipV="1">
            <a:off x="897795" y="6741368"/>
            <a:ext cx="7200800" cy="0"/>
          </a:xfrm>
          <a:prstGeom prst="line">
            <a:avLst/>
          </a:prstGeom>
          <a:noFill/>
          <a:ln w="50800">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81" name="Oval 13"/>
          <p:cNvSpPr>
            <a:spLocks noChangeArrowheads="1"/>
          </p:cNvSpPr>
          <p:nvPr/>
        </p:nvSpPr>
        <p:spPr bwMode="auto">
          <a:xfrm flipV="1">
            <a:off x="2910758" y="3428454"/>
            <a:ext cx="3389434" cy="2305050"/>
          </a:xfrm>
          <a:prstGeom prst="ellipse">
            <a:avLst/>
          </a:prstGeom>
          <a:noFill/>
          <a:ln w="50800">
            <a:solidFill>
              <a:srgbClr val="8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rgbClr val="000000">
                      <a:alpha val="50000"/>
                    </a:srgbClr>
                  </a:outerShdw>
                </a:effectLst>
              </a14:hiddenEffects>
            </a:ext>
          </a:extLst>
        </p:spPr>
        <p:txBody>
          <a:bodyPr/>
          <a:lstStyle/>
          <a:p>
            <a:pPr>
              <a:defRPr/>
            </a:pPr>
            <a:endParaRPr lang="en-GB">
              <a:cs typeface="+mn-cs"/>
            </a:endParaRPr>
          </a:p>
        </p:txBody>
      </p:sp>
      <p:sp>
        <p:nvSpPr>
          <p:cNvPr id="3082" name="Text Box 14"/>
          <p:cNvSpPr txBox="1">
            <a:spLocks noChangeArrowheads="1"/>
          </p:cNvSpPr>
          <p:nvPr/>
        </p:nvSpPr>
        <p:spPr bwMode="auto">
          <a:xfrm>
            <a:off x="3065680" y="3874542"/>
            <a:ext cx="3090496" cy="149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eaLnBrk="1" hangingPunct="1">
              <a:defRPr/>
            </a:pPr>
            <a:r>
              <a:rPr lang="en-GB" sz="2800" dirty="0">
                <a:solidFill>
                  <a:schemeClr val="tx2">
                    <a:lumMod val="75000"/>
                  </a:schemeClr>
                </a:solidFill>
                <a:effectLst>
                  <a:outerShdw blurRad="50800" dist="38100" dir="2700000" algn="tl" rotWithShape="0">
                    <a:prstClr val="black">
                      <a:alpha val="40000"/>
                    </a:prstClr>
                  </a:outerShdw>
                </a:effectLst>
                <a:latin typeface="Tahoma" charset="0"/>
              </a:rPr>
              <a:t>improved practical strategies</a:t>
            </a:r>
          </a:p>
        </p:txBody>
      </p:sp>
      <p:sp>
        <p:nvSpPr>
          <p:cNvPr id="3084" name="Text Box 18"/>
          <p:cNvSpPr txBox="1">
            <a:spLocks noChangeArrowheads="1"/>
          </p:cNvSpPr>
          <p:nvPr/>
        </p:nvSpPr>
        <p:spPr bwMode="auto">
          <a:xfrm>
            <a:off x="4987339" y="1964618"/>
            <a:ext cx="2392973" cy="1441450"/>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eaLnBrk="1" hangingPunct="1">
              <a:defRPr/>
            </a:pPr>
            <a:r>
              <a:rPr lang="en-GB" sz="2800" dirty="0">
                <a:solidFill>
                  <a:schemeClr val="accent5"/>
                </a:solidFill>
                <a:effectLst>
                  <a:outerShdw blurRad="50800" dist="38100" dir="2700000" algn="tl" rotWithShape="0">
                    <a:prstClr val="black">
                      <a:alpha val="40000"/>
                    </a:prstClr>
                  </a:outerShdw>
                </a:effectLst>
                <a:latin typeface="Tahoma" charset="0"/>
                <a:cs typeface="+mn-cs"/>
              </a:rPr>
              <a:t>deeper emotional connections</a:t>
            </a:r>
          </a:p>
        </p:txBody>
      </p:sp>
      <p:sp>
        <p:nvSpPr>
          <p:cNvPr id="20" name="Oval 13"/>
          <p:cNvSpPr>
            <a:spLocks noChangeArrowheads="1"/>
          </p:cNvSpPr>
          <p:nvPr/>
        </p:nvSpPr>
        <p:spPr bwMode="auto">
          <a:xfrm flipV="1">
            <a:off x="4427984" y="1556792"/>
            <a:ext cx="3389435" cy="2305050"/>
          </a:xfrm>
          <a:prstGeom prst="ellipse">
            <a:avLst/>
          </a:prstGeom>
          <a:noFill/>
          <a:ln w="50800">
            <a:solidFill>
              <a:srgbClr val="E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rgbClr val="000000">
                      <a:alpha val="50000"/>
                    </a:srgbClr>
                  </a:outerShdw>
                </a:effectLst>
              </a14:hiddenEffects>
            </a:ext>
          </a:extLst>
        </p:spPr>
        <p:txBody>
          <a:bodyPr/>
          <a:lstStyle/>
          <a:p>
            <a:pPr>
              <a:defRPr/>
            </a:pPr>
            <a:endParaRPr lang="en-GB">
              <a:cs typeface="+mn-cs"/>
            </a:endParaRPr>
          </a:p>
        </p:txBody>
      </p:sp>
      <p:sp>
        <p:nvSpPr>
          <p:cNvPr id="13" name="Text Box 2"/>
          <p:cNvSpPr txBox="1">
            <a:spLocks noChangeArrowheads="1"/>
          </p:cNvSpPr>
          <p:nvPr/>
        </p:nvSpPr>
        <p:spPr bwMode="auto">
          <a:xfrm>
            <a:off x="144016" y="6012576"/>
            <a:ext cx="8964488" cy="584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eaLnBrk="1" hangingPunct="1">
              <a:defRPr/>
            </a:pPr>
            <a:r>
              <a:rPr lang="en-GB" sz="3200" dirty="0">
                <a:solidFill>
                  <a:schemeClr val="tx2"/>
                </a:solidFill>
                <a:effectLst>
                  <a:outerShdw blurRad="50800" dist="38100" dir="2700000" algn="tl" rotWithShape="0">
                    <a:prstClr val="black">
                      <a:alpha val="40000"/>
                    </a:prstClr>
                  </a:outerShdw>
                </a:effectLst>
                <a:latin typeface="Tahoma" charset="0"/>
                <a:cs typeface="+mn-cs"/>
              </a:rPr>
              <a:t>both inner &amp; outer change interventions</a:t>
            </a:r>
          </a:p>
        </p:txBody>
      </p:sp>
      <p:sp>
        <p:nvSpPr>
          <p:cNvPr id="14" name="Text Box 2"/>
          <p:cNvSpPr txBox="1">
            <a:spLocks noChangeArrowheads="1"/>
          </p:cNvSpPr>
          <p:nvPr/>
        </p:nvSpPr>
        <p:spPr bwMode="auto">
          <a:xfrm>
            <a:off x="-108520" y="3196133"/>
            <a:ext cx="2386311"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eaLnBrk="1" hangingPunct="1">
              <a:defRPr/>
            </a:pPr>
            <a:r>
              <a:rPr lang="en-GB" sz="2800" dirty="0">
                <a:solidFill>
                  <a:srgbClr val="CAE2AA"/>
                </a:solidFill>
                <a:effectLst>
                  <a:outerShdw blurRad="50800" dist="38100" dir="2700000" algn="tl" rotWithShape="0">
                    <a:prstClr val="black">
                      <a:alpha val="40000"/>
                    </a:prstClr>
                  </a:outerShdw>
                </a:effectLst>
                <a:latin typeface="Tahoma" charset="0"/>
                <a:cs typeface="+mn-cs"/>
              </a:rPr>
              <a:t>inner: empathy &amp; compassion</a:t>
            </a:r>
          </a:p>
        </p:txBody>
      </p:sp>
      <p:sp>
        <p:nvSpPr>
          <p:cNvPr id="15" name="Text Box 2"/>
          <p:cNvSpPr txBox="1">
            <a:spLocks noChangeArrowheads="1"/>
          </p:cNvSpPr>
          <p:nvPr/>
        </p:nvSpPr>
        <p:spPr bwMode="auto">
          <a:xfrm>
            <a:off x="5904656" y="4636293"/>
            <a:ext cx="3275856"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a:defRPr/>
            </a:pPr>
            <a:r>
              <a:rPr lang="en-GB" sz="2800" dirty="0">
                <a:solidFill>
                  <a:schemeClr val="tx2">
                    <a:lumMod val="75000"/>
                  </a:schemeClr>
                </a:solidFill>
                <a:effectLst>
                  <a:outerShdw blurRad="50800" dist="38100" dir="2700000" algn="tl" rotWithShape="0">
                    <a:prstClr val="black">
                      <a:alpha val="40000"/>
                    </a:prstClr>
                  </a:outerShdw>
                </a:effectLst>
                <a:latin typeface="Tahoma" charset="0"/>
              </a:rPr>
              <a:t>outer: time- outs, </a:t>
            </a:r>
            <a:r>
              <a:rPr lang="en-GB" sz="2800" dirty="0" err="1">
                <a:solidFill>
                  <a:schemeClr val="tx2">
                    <a:lumMod val="75000"/>
                  </a:schemeClr>
                </a:solidFill>
                <a:effectLst>
                  <a:outerShdw blurRad="50800" dist="38100" dir="2700000" algn="tl" rotWithShape="0">
                    <a:prstClr val="black">
                      <a:alpha val="40000"/>
                    </a:prstClr>
                  </a:outerShdw>
                </a:effectLst>
                <a:latin typeface="Tahoma" charset="0"/>
              </a:rPr>
              <a:t>communic-ation</a:t>
            </a:r>
            <a:r>
              <a:rPr lang="en-GB" sz="2800" dirty="0">
                <a:solidFill>
                  <a:schemeClr val="tx2">
                    <a:lumMod val="75000"/>
                  </a:schemeClr>
                </a:solidFill>
                <a:effectLst>
                  <a:outerShdw blurRad="50800" dist="38100" dir="2700000" algn="tl" rotWithShape="0">
                    <a:prstClr val="black">
                      <a:alpha val="40000"/>
                    </a:prstClr>
                  </a:outerShdw>
                </a:effectLst>
                <a:latin typeface="Tahoma" charset="0"/>
              </a:rPr>
              <a:t> skills, </a:t>
            </a:r>
            <a:r>
              <a:rPr lang="en-GB" sz="2800" dirty="0" err="1">
                <a:solidFill>
                  <a:schemeClr val="tx2">
                    <a:lumMod val="75000"/>
                  </a:schemeClr>
                </a:solidFill>
                <a:effectLst>
                  <a:outerShdw blurRad="50800" dist="38100" dir="2700000" algn="tl" rotWithShape="0">
                    <a:prstClr val="black">
                      <a:alpha val="40000"/>
                    </a:prstClr>
                  </a:outerShdw>
                </a:effectLst>
                <a:latin typeface="Tahoma" charset="0"/>
              </a:rPr>
              <a:t>etc</a:t>
            </a:r>
            <a:endParaRPr lang="en-GB" sz="2800" dirty="0">
              <a:solidFill>
                <a:schemeClr val="tx2">
                  <a:lumMod val="75000"/>
                </a:schemeClr>
              </a:solidFill>
              <a:effectLst>
                <a:outerShdw blurRad="50800" dist="38100" dir="2700000" algn="tl" rotWithShape="0">
                  <a:prstClr val="black">
                    <a:alpha val="40000"/>
                  </a:prstClr>
                </a:outerShdw>
              </a:effectLst>
              <a:latin typeface="Tahoma" charset="0"/>
            </a:endParaRPr>
          </a:p>
        </p:txBody>
      </p:sp>
      <p:sp>
        <p:nvSpPr>
          <p:cNvPr id="16" name="Text Box 11"/>
          <p:cNvSpPr txBox="1">
            <a:spLocks noChangeArrowheads="1"/>
          </p:cNvSpPr>
          <p:nvPr/>
        </p:nvSpPr>
        <p:spPr bwMode="auto">
          <a:xfrm>
            <a:off x="1696738" y="1940806"/>
            <a:ext cx="2864813" cy="1489075"/>
          </a:xfrm>
          <a:prstGeom prst="rect">
            <a:avLst/>
          </a:prstGeom>
          <a:noFill/>
          <a:ln>
            <a:noFill/>
          </a:ln>
          <a:effectLst/>
          <a:extLst>
            <a:ext uri="{909E8E84-426E-40dd-AFC4-6F175D3DCCD1}">
              <a14:hiddenFill xmlns="" xmlns:a14="http://schemas.microsoft.com/office/drawing/2010/main">
                <a:solidFill>
                  <a:schemeClr val="accent2"/>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a:defRPr/>
            </a:pPr>
            <a:r>
              <a:rPr lang="en-GB" sz="2800" dirty="0">
                <a:solidFill>
                  <a:schemeClr val="accent5"/>
                </a:solidFill>
                <a:effectLst>
                  <a:outerShdw blurRad="50800" dist="38100" dir="2700000" algn="tl" rotWithShape="0">
                    <a:prstClr val="black">
                      <a:alpha val="40000"/>
                    </a:prstClr>
                  </a:outerShdw>
                </a:effectLst>
                <a:latin typeface="Tahoma" charset="0"/>
              </a:rPr>
              <a:t>helpful </a:t>
            </a:r>
          </a:p>
          <a:p>
            <a:pPr algn="ctr">
              <a:defRPr/>
            </a:pPr>
            <a:r>
              <a:rPr lang="en-GB" sz="2800" dirty="0">
                <a:solidFill>
                  <a:schemeClr val="accent5"/>
                </a:solidFill>
                <a:effectLst>
                  <a:outerShdw blurRad="50800" dist="38100" dir="2700000" algn="tl" rotWithShape="0">
                    <a:prstClr val="black">
                      <a:alpha val="40000"/>
                    </a:prstClr>
                  </a:outerShdw>
                </a:effectLst>
                <a:latin typeface="Tahoma" charset="0"/>
              </a:rPr>
              <a:t>non-blaming understanding</a:t>
            </a:r>
          </a:p>
        </p:txBody>
      </p:sp>
      <p:sp>
        <p:nvSpPr>
          <p:cNvPr id="17" name="Oval 13"/>
          <p:cNvSpPr>
            <a:spLocks noChangeArrowheads="1"/>
          </p:cNvSpPr>
          <p:nvPr/>
        </p:nvSpPr>
        <p:spPr bwMode="auto">
          <a:xfrm flipV="1">
            <a:off x="1547664" y="1556792"/>
            <a:ext cx="3389434" cy="2305050"/>
          </a:xfrm>
          <a:prstGeom prst="ellipse">
            <a:avLst/>
          </a:prstGeom>
          <a:noFill/>
          <a:ln w="50800">
            <a:solidFill>
              <a:srgbClr val="008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rgbClr val="000000">
                      <a:alpha val="50000"/>
                    </a:srgbClr>
                  </a:outerShdw>
                </a:effectLst>
              </a14:hiddenEffects>
            </a:ext>
          </a:extLst>
        </p:spPr>
        <p:txBody>
          <a:bodyPr/>
          <a:lstStyle/>
          <a:p>
            <a:pPr>
              <a:defRPr/>
            </a:pPr>
            <a:endParaRPr lang="en-GB">
              <a:cs typeface="+mn-cs"/>
            </a:endParaRPr>
          </a:p>
        </p:txBody>
      </p:sp>
    </p:spTree>
    <p:extLst>
      <p:ext uri="{BB962C8B-B14F-4D97-AF65-F5344CB8AC3E}">
        <p14:creationId xmlns:p14="http://schemas.microsoft.com/office/powerpoint/2010/main" val="4883055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86070" y="-27384"/>
            <a:ext cx="7608373" cy="1143000"/>
          </a:xfrm>
        </p:spPr>
        <p:txBody>
          <a:bodyPr lIns="92075" tIns="46038" rIns="92075" bIns="46038"/>
          <a:lstStyle/>
          <a:p>
            <a:pPr eaLnBrk="1" hangingPunct="1">
              <a:defRPr/>
            </a:pPr>
            <a:r>
              <a:rPr lang="en-US" sz="4000" dirty="0">
                <a:latin typeface="Tahoma" charset="0"/>
              </a:rPr>
              <a:t>metaphors &amp; mechanisms</a:t>
            </a:r>
            <a:endParaRPr lang="en-US" sz="4000" dirty="0">
              <a:latin typeface="Tahoma" charset="0"/>
              <a:cs typeface="+mj-cs"/>
            </a:endParaRPr>
          </a:p>
        </p:txBody>
      </p:sp>
      <p:sp>
        <p:nvSpPr>
          <p:cNvPr id="4099" name="Rectangle 3"/>
          <p:cNvSpPr>
            <a:spLocks noGrp="1" noChangeArrowheads="1"/>
          </p:cNvSpPr>
          <p:nvPr>
            <p:ph type="body" sz="half" idx="2"/>
          </p:nvPr>
        </p:nvSpPr>
        <p:spPr>
          <a:xfrm>
            <a:off x="1313892" y="1124744"/>
            <a:ext cx="6786500" cy="3240360"/>
          </a:xfrm>
        </p:spPr>
        <p:txBody>
          <a:bodyPr/>
          <a:lstStyle/>
          <a:p>
            <a:pPr marL="486000" indent="-522000" eaLnBrk="1" hangingPunct="1">
              <a:lnSpc>
                <a:spcPct val="90000"/>
              </a:lnSpc>
              <a:buSzPct val="100000"/>
              <a:buFont typeface="Wingdings" charset="2"/>
              <a:buChar char="Ø"/>
              <a:defRPr/>
            </a:pPr>
            <a:r>
              <a:rPr lang="en-GB" sz="3600" dirty="0">
                <a:latin typeface="Tahoma" charset="0"/>
                <a:cs typeface="+mn-cs"/>
              </a:rPr>
              <a:t>mountain: - </a:t>
            </a:r>
            <a:r>
              <a:rPr lang="en-GB" dirty="0">
                <a:latin typeface="Tahoma" charset="0"/>
                <a:cs typeface="+mn-cs"/>
              </a:rPr>
              <a:t>5, 15, 50, 150 -</a:t>
            </a:r>
          </a:p>
          <a:p>
            <a:pPr marL="0" indent="0" eaLnBrk="1" hangingPunct="1">
              <a:lnSpc>
                <a:spcPct val="90000"/>
              </a:lnSpc>
              <a:buSzPct val="100000"/>
              <a:buNone/>
              <a:defRPr/>
            </a:pPr>
            <a:endParaRPr lang="en-GB" sz="1200" dirty="0">
              <a:latin typeface="Tahoma" charset="0"/>
            </a:endParaRPr>
          </a:p>
          <a:p>
            <a:pPr marL="486000" indent="-522000" eaLnBrk="1" hangingPunct="1">
              <a:lnSpc>
                <a:spcPct val="90000"/>
              </a:lnSpc>
              <a:buSzPct val="100000"/>
              <a:buFont typeface="Wingdings" charset="2"/>
              <a:buChar char="Ø"/>
              <a:defRPr/>
            </a:pPr>
            <a:r>
              <a:rPr lang="en-GB" sz="3600" dirty="0">
                <a:latin typeface="Tahoma" charset="0"/>
                <a:cs typeface="+mn-cs"/>
              </a:rPr>
              <a:t>food:  </a:t>
            </a:r>
            <a:r>
              <a:rPr lang="en-GB" dirty="0">
                <a:latin typeface="Tahoma" charset="0"/>
              </a:rPr>
              <a:t>well balanced ‘diet’</a:t>
            </a:r>
            <a:endParaRPr lang="en-GB" sz="3600" dirty="0">
              <a:latin typeface="Tahoma" charset="0"/>
              <a:cs typeface="+mn-cs"/>
            </a:endParaRPr>
          </a:p>
          <a:p>
            <a:pPr marL="0" indent="0" eaLnBrk="1" hangingPunct="1">
              <a:lnSpc>
                <a:spcPct val="90000"/>
              </a:lnSpc>
              <a:buSzPct val="100000"/>
              <a:buNone/>
              <a:defRPr/>
            </a:pPr>
            <a:endParaRPr lang="en-GB" sz="1200" dirty="0">
              <a:latin typeface="Tahoma" charset="0"/>
            </a:endParaRPr>
          </a:p>
          <a:p>
            <a:pPr marL="486000" indent="-522000" eaLnBrk="1" hangingPunct="1">
              <a:lnSpc>
                <a:spcPct val="90000"/>
              </a:lnSpc>
              <a:buSzPct val="100000"/>
              <a:buFont typeface="Wingdings" charset="2"/>
              <a:buChar char="Ø"/>
              <a:defRPr/>
            </a:pPr>
            <a:r>
              <a:rPr lang="en-GB" sz="3600" dirty="0">
                <a:latin typeface="Tahoma" charset="0"/>
                <a:cs typeface="+mn-cs"/>
              </a:rPr>
              <a:t>garden:  </a:t>
            </a:r>
            <a:r>
              <a:rPr lang="en-GB" dirty="0">
                <a:latin typeface="Tahoma" charset="0"/>
              </a:rPr>
              <a:t>regular ‘watering’</a:t>
            </a:r>
          </a:p>
          <a:p>
            <a:pPr marL="0" indent="0" eaLnBrk="1" hangingPunct="1">
              <a:lnSpc>
                <a:spcPct val="90000"/>
              </a:lnSpc>
              <a:buSzPct val="100000"/>
              <a:buNone/>
              <a:defRPr/>
            </a:pPr>
            <a:endParaRPr lang="en-GB" sz="1200" dirty="0">
              <a:latin typeface="Tahoma" charset="0"/>
              <a:cs typeface="+mn-cs"/>
            </a:endParaRPr>
          </a:p>
          <a:p>
            <a:pPr marL="486000" indent="-522000" eaLnBrk="1" hangingPunct="1">
              <a:lnSpc>
                <a:spcPct val="90000"/>
              </a:lnSpc>
              <a:buSzPct val="100000"/>
              <a:buFont typeface="Wingdings" charset="2"/>
              <a:buChar char="Ø"/>
              <a:defRPr/>
            </a:pPr>
            <a:r>
              <a:rPr lang="en-GB" sz="3600" u="sng" dirty="0">
                <a:solidFill>
                  <a:schemeClr val="accent1"/>
                </a:solidFill>
                <a:latin typeface="Tahoma" charset="0"/>
              </a:rPr>
              <a:t>music:  how play together</a:t>
            </a:r>
          </a:p>
        </p:txBody>
      </p:sp>
      <p:sp>
        <p:nvSpPr>
          <p:cNvPr id="4100" name="Line 4"/>
          <p:cNvSpPr>
            <a:spLocks noChangeShapeType="1"/>
          </p:cNvSpPr>
          <p:nvPr/>
        </p:nvSpPr>
        <p:spPr bwMode="auto">
          <a:xfrm>
            <a:off x="1466056" y="4653136"/>
            <a:ext cx="6248400" cy="0"/>
          </a:xfrm>
          <a:prstGeom prst="line">
            <a:avLst/>
          </a:prstGeom>
          <a:noFill/>
          <a:ln w="47625">
            <a:solidFill>
              <a:schemeClr val="folHlink"/>
            </a:solidFill>
            <a:prstDash val="lgDash"/>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101" name="Text Box 5"/>
          <p:cNvSpPr txBox="1">
            <a:spLocks noChangeArrowheads="1"/>
          </p:cNvSpPr>
          <p:nvPr/>
        </p:nvSpPr>
        <p:spPr bwMode="auto">
          <a:xfrm>
            <a:off x="72009" y="5016078"/>
            <a:ext cx="9036495"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400">
                <a:solidFill>
                  <a:schemeClr val="tx1"/>
                </a:solidFill>
                <a:latin typeface="Tahoma" charset="0"/>
                <a:ea typeface="ＭＳ Ｐゴシック" charset="0"/>
              </a:defRPr>
            </a:lvl1pPr>
            <a:lvl2pPr marL="742950" indent="-285750">
              <a:defRPr sz="1400">
                <a:solidFill>
                  <a:schemeClr val="tx1"/>
                </a:solidFill>
                <a:latin typeface="Tahoma" charset="0"/>
                <a:ea typeface="ＭＳ Ｐゴシック" charset="0"/>
              </a:defRPr>
            </a:lvl2pPr>
            <a:lvl3pPr marL="1143000" indent="-228600">
              <a:defRPr sz="1400">
                <a:solidFill>
                  <a:schemeClr val="tx1"/>
                </a:solidFill>
                <a:latin typeface="Tahoma" charset="0"/>
                <a:ea typeface="ＭＳ Ｐゴシック" charset="0"/>
              </a:defRPr>
            </a:lvl3pPr>
            <a:lvl4pPr marL="1600200" indent="-228600">
              <a:defRPr sz="1400">
                <a:solidFill>
                  <a:schemeClr val="tx1"/>
                </a:solidFill>
                <a:latin typeface="Tahoma" charset="0"/>
                <a:ea typeface="ＭＳ Ｐゴシック" charset="0"/>
              </a:defRPr>
            </a:lvl4pPr>
            <a:lvl5pPr marL="2057400" indent="-22860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algn="ctr">
              <a:defRPr/>
            </a:pPr>
            <a:r>
              <a:rPr lang="en-US" sz="3200" dirty="0">
                <a:effectLst>
                  <a:outerShdw blurRad="50800" dist="38100" dir="2700000" algn="tl" rotWithShape="0">
                    <a:prstClr val="black">
                      <a:alpha val="40000"/>
                    </a:prstClr>
                  </a:outerShdw>
                </a:effectLst>
              </a:rPr>
              <a:t>attachment    </a:t>
            </a:r>
            <a:r>
              <a:rPr lang="en-US" sz="3200" dirty="0" err="1">
                <a:effectLst>
                  <a:outerShdw blurRad="50800" dist="38100" dir="2700000" algn="tl" rotWithShape="0">
                    <a:prstClr val="black">
                      <a:alpha val="40000"/>
                    </a:prstClr>
                  </a:outerShdw>
                </a:effectLst>
              </a:rPr>
              <a:t>mentalising</a:t>
            </a:r>
            <a:r>
              <a:rPr lang="en-US" sz="3200" dirty="0">
                <a:effectLst>
                  <a:outerShdw blurRad="50800" dist="38100" dir="2700000" algn="tl" rotWithShape="0">
                    <a:prstClr val="black">
                      <a:alpha val="40000"/>
                    </a:prstClr>
                  </a:outerShdw>
                </a:effectLst>
              </a:rPr>
              <a:t>    memory</a:t>
            </a:r>
          </a:p>
          <a:p>
            <a:pPr algn="ctr">
              <a:defRPr/>
            </a:pPr>
            <a:r>
              <a:rPr lang="en-US" sz="3200" dirty="0">
                <a:effectLst>
                  <a:outerShdw blurRad="50800" dist="38100" dir="2700000" algn="tl" rotWithShape="0">
                    <a:prstClr val="black">
                      <a:alpha val="40000"/>
                    </a:prstClr>
                  </a:outerShdw>
                </a:effectLst>
              </a:rPr>
              <a:t>mu-opioids     orbital </a:t>
            </a:r>
            <a:r>
              <a:rPr lang="en-US" sz="3200" dirty="0" err="1">
                <a:effectLst>
                  <a:outerShdw blurRad="50800" dist="38100" dir="2700000" algn="tl" rotWithShape="0">
                    <a:prstClr val="black">
                      <a:alpha val="40000"/>
                    </a:prstClr>
                  </a:outerShdw>
                </a:effectLst>
              </a:rPr>
              <a:t>pfc</a:t>
            </a:r>
            <a:r>
              <a:rPr lang="en-US" sz="3200" dirty="0">
                <a:effectLst>
                  <a:outerShdw blurRad="50800" dist="38100" dir="2700000" algn="tl" rotWithShape="0">
                    <a:prstClr val="black">
                      <a:alpha val="40000"/>
                    </a:prstClr>
                  </a:outerShdw>
                </a:effectLst>
              </a:rPr>
              <a:t>      capacity</a:t>
            </a:r>
            <a:endParaRPr lang="en-GB" sz="3200" dirty="0">
              <a:effectLst>
                <a:outerShdw blurRad="50800" dist="38100" dir="2700000" algn="tl" rotWithShape="0">
                  <a:prstClr val="black">
                    <a:alpha val="40000"/>
                  </a:prstClr>
                </a:outerShdw>
              </a:effectLst>
            </a:endParaRPr>
          </a:p>
        </p:txBody>
      </p:sp>
      <p:sp>
        <p:nvSpPr>
          <p:cNvPr id="6" name="Line 4"/>
          <p:cNvSpPr>
            <a:spLocks noChangeShapeType="1"/>
          </p:cNvSpPr>
          <p:nvPr/>
        </p:nvSpPr>
        <p:spPr bwMode="auto">
          <a:xfrm>
            <a:off x="1466056" y="6453336"/>
            <a:ext cx="6248400"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7600713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20493" y="228600"/>
            <a:ext cx="4187611" cy="1143000"/>
          </a:xfrm>
        </p:spPr>
        <p:txBody>
          <a:bodyPr lIns="92075" tIns="46038" rIns="92075" bIns="46038"/>
          <a:lstStyle/>
          <a:p>
            <a:pPr eaLnBrk="1" hangingPunct="1">
              <a:defRPr/>
            </a:pPr>
            <a:r>
              <a:rPr lang="en-US" sz="4000" dirty="0">
                <a:latin typeface="Tahoma" charset="0"/>
                <a:cs typeface="+mj-cs"/>
              </a:rPr>
              <a:t>meeting deeply</a:t>
            </a:r>
          </a:p>
        </p:txBody>
      </p:sp>
      <p:sp>
        <p:nvSpPr>
          <p:cNvPr id="3075" name="Rectangle 3"/>
          <p:cNvSpPr>
            <a:spLocks noChangeArrowheads="1"/>
          </p:cNvSpPr>
          <p:nvPr/>
        </p:nvSpPr>
        <p:spPr bwMode="ltGray">
          <a:xfrm>
            <a:off x="800100" y="1104901"/>
            <a:ext cx="328246"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GB" sz="2400">
              <a:latin typeface="Tahoma" charset="0"/>
              <a:cs typeface="+mn-cs"/>
            </a:endParaRPr>
          </a:p>
        </p:txBody>
      </p:sp>
      <p:sp>
        <p:nvSpPr>
          <p:cNvPr id="3076" name="Rectangle 4"/>
          <p:cNvSpPr>
            <a:spLocks noChangeArrowheads="1"/>
          </p:cNvSpPr>
          <p:nvPr/>
        </p:nvSpPr>
        <p:spPr bwMode="ltGray">
          <a:xfrm>
            <a:off x="540728" y="1298576"/>
            <a:ext cx="423496" cy="474663"/>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GB" sz="2400">
              <a:latin typeface="Tahoma" charset="0"/>
              <a:cs typeface="+mn-cs"/>
            </a:endParaRPr>
          </a:p>
        </p:txBody>
      </p:sp>
      <p:sp>
        <p:nvSpPr>
          <p:cNvPr id="3077" name="Rectangle 5"/>
          <p:cNvSpPr>
            <a:spLocks noChangeArrowheads="1"/>
          </p:cNvSpPr>
          <p:nvPr/>
        </p:nvSpPr>
        <p:spPr bwMode="ltGray">
          <a:xfrm>
            <a:off x="417635" y="715963"/>
            <a:ext cx="438150" cy="474662"/>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GB" sz="2400">
              <a:latin typeface="Tahoma" charset="0"/>
              <a:cs typeface="+mn-cs"/>
            </a:endParaRPr>
          </a:p>
        </p:txBody>
      </p:sp>
      <p:sp>
        <p:nvSpPr>
          <p:cNvPr id="3078" name="Rectangle 6"/>
          <p:cNvSpPr>
            <a:spLocks noChangeArrowheads="1"/>
          </p:cNvSpPr>
          <p:nvPr/>
        </p:nvSpPr>
        <p:spPr bwMode="ltGray">
          <a:xfrm>
            <a:off x="911470" y="1138238"/>
            <a:ext cx="367812" cy="474662"/>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GB" sz="2400">
              <a:latin typeface="Tahoma" charset="0"/>
              <a:cs typeface="+mn-cs"/>
            </a:endParaRPr>
          </a:p>
        </p:txBody>
      </p:sp>
      <p:sp>
        <p:nvSpPr>
          <p:cNvPr id="3079" name="Rectangle 7"/>
          <p:cNvSpPr>
            <a:spLocks noChangeArrowheads="1"/>
          </p:cNvSpPr>
          <p:nvPr/>
        </p:nvSpPr>
        <p:spPr bwMode="gray">
          <a:xfrm>
            <a:off x="762001" y="608013"/>
            <a:ext cx="32238" cy="10525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GB" sz="2400">
              <a:latin typeface="Tahoma" charset="0"/>
              <a:cs typeface="+mn-cs"/>
            </a:endParaRPr>
          </a:p>
        </p:txBody>
      </p:sp>
      <p:sp>
        <p:nvSpPr>
          <p:cNvPr id="3080" name="Rectangle 8"/>
          <p:cNvSpPr>
            <a:spLocks noChangeArrowheads="1"/>
          </p:cNvSpPr>
          <p:nvPr/>
        </p:nvSpPr>
        <p:spPr bwMode="ltGray">
          <a:xfrm>
            <a:off x="127489" y="1065214"/>
            <a:ext cx="559777"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GB" sz="2400">
              <a:latin typeface="Tahoma" charset="0"/>
              <a:cs typeface="+mn-cs"/>
            </a:endParaRPr>
          </a:p>
        </p:txBody>
      </p:sp>
      <p:sp>
        <p:nvSpPr>
          <p:cNvPr id="3081" name="Rectangle 9"/>
          <p:cNvSpPr>
            <a:spLocks noChangeArrowheads="1"/>
          </p:cNvSpPr>
          <p:nvPr/>
        </p:nvSpPr>
        <p:spPr bwMode="gray">
          <a:xfrm>
            <a:off x="442547" y="1398588"/>
            <a:ext cx="8226669" cy="3175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GB" sz="2400">
              <a:latin typeface="Tahoma" charset="0"/>
              <a:cs typeface="+mn-cs"/>
            </a:endParaRPr>
          </a:p>
        </p:txBody>
      </p:sp>
      <p:sp>
        <p:nvSpPr>
          <p:cNvPr id="5129" name="TextBox 26"/>
          <p:cNvSpPr txBox="1">
            <a:spLocks noChangeArrowheads="1"/>
          </p:cNvSpPr>
          <p:nvPr/>
        </p:nvSpPr>
        <p:spPr bwMode="auto">
          <a:xfrm>
            <a:off x="7132010" y="5210175"/>
            <a:ext cx="207941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G Omega" charset="0"/>
                <a:ea typeface="ＭＳ Ｐゴシック" charset="0"/>
                <a:cs typeface="ＭＳ Ｐゴシック" charset="0"/>
              </a:defRPr>
            </a:lvl1pPr>
            <a:lvl2pPr marL="742950" indent="-285750">
              <a:defRPr sz="2400">
                <a:solidFill>
                  <a:schemeClr val="tx1"/>
                </a:solidFill>
                <a:latin typeface="CG Omega" charset="0"/>
                <a:ea typeface="ＭＳ Ｐゴシック" charset="0"/>
              </a:defRPr>
            </a:lvl2pPr>
            <a:lvl3pPr marL="1143000" indent="-228600">
              <a:defRPr sz="2400">
                <a:solidFill>
                  <a:schemeClr val="tx1"/>
                </a:solidFill>
                <a:latin typeface="CG Omega" charset="0"/>
                <a:ea typeface="ＭＳ Ｐゴシック" charset="0"/>
              </a:defRPr>
            </a:lvl3pPr>
            <a:lvl4pPr marL="1600200" indent="-228600">
              <a:defRPr sz="2400">
                <a:solidFill>
                  <a:schemeClr val="tx1"/>
                </a:solidFill>
                <a:latin typeface="CG Omega" charset="0"/>
                <a:ea typeface="ＭＳ Ｐゴシック" charset="0"/>
              </a:defRPr>
            </a:lvl4pPr>
            <a:lvl5pPr marL="2057400" indent="-228600">
              <a:defRPr sz="2400">
                <a:solidFill>
                  <a:schemeClr val="tx1"/>
                </a:solidFill>
                <a:latin typeface="CG Omega" charset="0"/>
                <a:ea typeface="ＭＳ Ｐゴシック" charset="0"/>
              </a:defRPr>
            </a:lvl5pPr>
            <a:lvl6pPr marL="2514600" indent="-228600" eaLnBrk="0" fontAlgn="base" hangingPunct="0">
              <a:spcBef>
                <a:spcPct val="0"/>
              </a:spcBef>
              <a:spcAft>
                <a:spcPct val="0"/>
              </a:spcAft>
              <a:defRPr sz="2400">
                <a:solidFill>
                  <a:schemeClr val="tx1"/>
                </a:solidFill>
                <a:latin typeface="CG Omega" charset="0"/>
                <a:ea typeface="ＭＳ Ｐゴシック" charset="0"/>
              </a:defRPr>
            </a:lvl6pPr>
            <a:lvl7pPr marL="2971800" indent="-228600" eaLnBrk="0" fontAlgn="base" hangingPunct="0">
              <a:spcBef>
                <a:spcPct val="0"/>
              </a:spcBef>
              <a:spcAft>
                <a:spcPct val="0"/>
              </a:spcAft>
              <a:defRPr sz="2400">
                <a:solidFill>
                  <a:schemeClr val="tx1"/>
                </a:solidFill>
                <a:latin typeface="CG Omega" charset="0"/>
                <a:ea typeface="ＭＳ Ｐゴシック" charset="0"/>
              </a:defRPr>
            </a:lvl7pPr>
            <a:lvl8pPr marL="3429000" indent="-228600" eaLnBrk="0" fontAlgn="base" hangingPunct="0">
              <a:spcBef>
                <a:spcPct val="0"/>
              </a:spcBef>
              <a:spcAft>
                <a:spcPct val="0"/>
              </a:spcAft>
              <a:defRPr sz="2400">
                <a:solidFill>
                  <a:schemeClr val="tx1"/>
                </a:solidFill>
                <a:latin typeface="CG Omega" charset="0"/>
                <a:ea typeface="ＭＳ Ｐゴシック" charset="0"/>
              </a:defRPr>
            </a:lvl8pPr>
            <a:lvl9pPr marL="3886200" indent="-228600" eaLnBrk="0" fontAlgn="base" hangingPunct="0">
              <a:spcBef>
                <a:spcPct val="0"/>
              </a:spcBef>
              <a:spcAft>
                <a:spcPct val="0"/>
              </a:spcAft>
              <a:defRPr sz="2400">
                <a:solidFill>
                  <a:schemeClr val="tx1"/>
                </a:solidFill>
                <a:latin typeface="CG Omega" charset="0"/>
                <a:ea typeface="ＭＳ Ｐゴシック" charset="0"/>
              </a:defRPr>
            </a:lvl9pPr>
          </a:lstStyle>
          <a:p>
            <a:pPr algn="ctr"/>
            <a:r>
              <a:rPr lang="en-GB" sz="1400" i="1">
                <a:latin typeface="Tahoma" charset="0"/>
                <a:cs typeface="Tahoma" charset="0"/>
              </a:rPr>
              <a:t>after Bugental,</a:t>
            </a:r>
          </a:p>
          <a:p>
            <a:pPr algn="ctr"/>
            <a:r>
              <a:rPr lang="en-GB" sz="1400" i="1">
                <a:latin typeface="Tahoma" charset="0"/>
                <a:cs typeface="Tahoma" charset="0"/>
              </a:rPr>
              <a:t>Greenberg &amp; Cooper</a:t>
            </a:r>
          </a:p>
        </p:txBody>
      </p:sp>
      <p:sp>
        <p:nvSpPr>
          <p:cNvPr id="5130" name="TextBox 66"/>
          <p:cNvSpPr txBox="1">
            <a:spLocks noChangeArrowheads="1"/>
          </p:cNvSpPr>
          <p:nvPr/>
        </p:nvSpPr>
        <p:spPr bwMode="auto">
          <a:xfrm>
            <a:off x="5091847" y="962025"/>
            <a:ext cx="4088665"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G Omega" charset="0"/>
                <a:ea typeface="ＭＳ Ｐゴシック" charset="0"/>
                <a:cs typeface="ＭＳ Ｐゴシック" charset="0"/>
              </a:defRPr>
            </a:lvl1pPr>
            <a:lvl2pPr marL="742950" indent="-285750">
              <a:defRPr sz="2400">
                <a:solidFill>
                  <a:schemeClr val="tx1"/>
                </a:solidFill>
                <a:latin typeface="CG Omega" charset="0"/>
                <a:ea typeface="ＭＳ Ｐゴシック" charset="0"/>
              </a:defRPr>
            </a:lvl2pPr>
            <a:lvl3pPr marL="1143000" indent="-228600">
              <a:defRPr sz="2400">
                <a:solidFill>
                  <a:schemeClr val="tx1"/>
                </a:solidFill>
                <a:latin typeface="CG Omega" charset="0"/>
                <a:ea typeface="ＭＳ Ｐゴシック" charset="0"/>
              </a:defRPr>
            </a:lvl3pPr>
            <a:lvl4pPr marL="1600200" indent="-228600">
              <a:defRPr sz="2400">
                <a:solidFill>
                  <a:schemeClr val="tx1"/>
                </a:solidFill>
                <a:latin typeface="CG Omega" charset="0"/>
                <a:ea typeface="ＭＳ Ｐゴシック" charset="0"/>
              </a:defRPr>
            </a:lvl4pPr>
            <a:lvl5pPr marL="2057400" indent="-228600">
              <a:defRPr sz="2400">
                <a:solidFill>
                  <a:schemeClr val="tx1"/>
                </a:solidFill>
                <a:latin typeface="CG Omega" charset="0"/>
                <a:ea typeface="ＭＳ Ｐゴシック" charset="0"/>
              </a:defRPr>
            </a:lvl5pPr>
            <a:lvl6pPr marL="2514600" indent="-228600" eaLnBrk="0" fontAlgn="base" hangingPunct="0">
              <a:spcBef>
                <a:spcPct val="0"/>
              </a:spcBef>
              <a:spcAft>
                <a:spcPct val="0"/>
              </a:spcAft>
              <a:defRPr sz="2400">
                <a:solidFill>
                  <a:schemeClr val="tx1"/>
                </a:solidFill>
                <a:latin typeface="CG Omega" charset="0"/>
                <a:ea typeface="ＭＳ Ｐゴシック" charset="0"/>
              </a:defRPr>
            </a:lvl6pPr>
            <a:lvl7pPr marL="2971800" indent="-228600" eaLnBrk="0" fontAlgn="base" hangingPunct="0">
              <a:spcBef>
                <a:spcPct val="0"/>
              </a:spcBef>
              <a:spcAft>
                <a:spcPct val="0"/>
              </a:spcAft>
              <a:defRPr sz="2400">
                <a:solidFill>
                  <a:schemeClr val="tx1"/>
                </a:solidFill>
                <a:latin typeface="CG Omega" charset="0"/>
                <a:ea typeface="ＭＳ Ｐゴシック" charset="0"/>
              </a:defRPr>
            </a:lvl7pPr>
            <a:lvl8pPr marL="3429000" indent="-228600" eaLnBrk="0" fontAlgn="base" hangingPunct="0">
              <a:spcBef>
                <a:spcPct val="0"/>
              </a:spcBef>
              <a:spcAft>
                <a:spcPct val="0"/>
              </a:spcAft>
              <a:defRPr sz="2400">
                <a:solidFill>
                  <a:schemeClr val="tx1"/>
                </a:solidFill>
                <a:latin typeface="CG Omega" charset="0"/>
                <a:ea typeface="ＭＳ Ｐゴシック" charset="0"/>
              </a:defRPr>
            </a:lvl8pPr>
            <a:lvl9pPr marL="3886200" indent="-228600" eaLnBrk="0" fontAlgn="base" hangingPunct="0">
              <a:spcBef>
                <a:spcPct val="0"/>
              </a:spcBef>
              <a:spcAft>
                <a:spcPct val="0"/>
              </a:spcAft>
              <a:defRPr sz="2400">
                <a:solidFill>
                  <a:schemeClr val="tx1"/>
                </a:solidFill>
                <a:latin typeface="CG Omega" charset="0"/>
                <a:ea typeface="ＭＳ Ｐゴシック" charset="0"/>
              </a:defRPr>
            </a:lvl9pPr>
          </a:lstStyle>
          <a:p>
            <a:pPr algn="ctr"/>
            <a:r>
              <a:rPr lang="en-GB" sz="1400" i="1" dirty="0">
                <a:latin typeface="Tahoma" charset="0"/>
                <a:cs typeface="Tahoma" charset="0"/>
              </a:rPr>
              <a:t>it’s likely to be most helpful if this communication is held in a setting of goodwill for oneself &amp; for the other person</a:t>
            </a:r>
          </a:p>
        </p:txBody>
      </p:sp>
      <p:grpSp>
        <p:nvGrpSpPr>
          <p:cNvPr id="5131" name="Group 2"/>
          <p:cNvGrpSpPr>
            <a:grpSpLocks/>
          </p:cNvGrpSpPr>
          <p:nvPr/>
        </p:nvGrpSpPr>
        <p:grpSpPr bwMode="auto">
          <a:xfrm>
            <a:off x="1499911" y="1714501"/>
            <a:ext cx="6681975" cy="4491970"/>
            <a:chOff x="1653198" y="1773238"/>
            <a:chExt cx="7239091" cy="4491315"/>
          </a:xfrm>
        </p:grpSpPr>
        <p:sp>
          <p:nvSpPr>
            <p:cNvPr id="3087" name="Text Box 24"/>
            <p:cNvSpPr txBox="1">
              <a:spLocks noChangeArrowheads="1"/>
            </p:cNvSpPr>
            <p:nvPr/>
          </p:nvSpPr>
          <p:spPr bwMode="auto">
            <a:xfrm>
              <a:off x="1653198" y="1773238"/>
              <a:ext cx="2693899" cy="5231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a:defRPr/>
              </a:pPr>
              <a:r>
                <a:rPr lang="en-GB" sz="2800" b="1" i="1" dirty="0">
                  <a:solidFill>
                    <a:srgbClr val="C00000"/>
                  </a:solidFill>
                  <a:latin typeface="Tahoma" charset="0"/>
                  <a:cs typeface="+mn-cs"/>
                </a:rPr>
                <a:t>expressivity</a:t>
              </a:r>
            </a:p>
          </p:txBody>
        </p:sp>
        <p:sp>
          <p:nvSpPr>
            <p:cNvPr id="3088" name="Text Box 24"/>
            <p:cNvSpPr txBox="1">
              <a:spLocks noChangeArrowheads="1"/>
            </p:cNvSpPr>
            <p:nvPr/>
          </p:nvSpPr>
          <p:spPr bwMode="auto">
            <a:xfrm>
              <a:off x="6198390" y="5741409"/>
              <a:ext cx="2693899" cy="5231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a:defRPr/>
              </a:pPr>
              <a:r>
                <a:rPr lang="en-GB" sz="2800" b="1" i="1" dirty="0">
                  <a:solidFill>
                    <a:srgbClr val="C00000"/>
                  </a:solidFill>
                  <a:latin typeface="Tahoma" charset="0"/>
                  <a:cs typeface="+mn-cs"/>
                </a:rPr>
                <a:t>expressivity</a:t>
              </a:r>
            </a:p>
          </p:txBody>
        </p:sp>
        <p:sp>
          <p:nvSpPr>
            <p:cNvPr id="3089" name="Text Box 24"/>
            <p:cNvSpPr txBox="1">
              <a:spLocks noChangeArrowheads="1"/>
            </p:cNvSpPr>
            <p:nvPr/>
          </p:nvSpPr>
          <p:spPr bwMode="auto">
            <a:xfrm>
              <a:off x="1855830" y="5741409"/>
              <a:ext cx="2429928" cy="5231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a:defRPr/>
              </a:pPr>
              <a:r>
                <a:rPr lang="en-GB" sz="2800" b="1" i="1" dirty="0">
                  <a:solidFill>
                    <a:srgbClr val="0070C0"/>
                  </a:solidFill>
                  <a:latin typeface="Tahoma" charset="0"/>
                  <a:cs typeface="+mn-cs"/>
                </a:rPr>
                <a:t>receptivity</a:t>
              </a:r>
            </a:p>
          </p:txBody>
        </p:sp>
        <p:sp>
          <p:nvSpPr>
            <p:cNvPr id="3090" name="Text Box 24"/>
            <p:cNvSpPr txBox="1">
              <a:spLocks noChangeArrowheads="1"/>
            </p:cNvSpPr>
            <p:nvPr/>
          </p:nvSpPr>
          <p:spPr bwMode="auto">
            <a:xfrm>
              <a:off x="6330376" y="1773238"/>
              <a:ext cx="2429928" cy="5231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a:defRPr/>
              </a:pPr>
              <a:r>
                <a:rPr lang="en-GB" sz="2800" b="1" i="1" dirty="0">
                  <a:solidFill>
                    <a:srgbClr val="0070C0"/>
                  </a:solidFill>
                  <a:latin typeface="Tahoma" charset="0"/>
                  <a:cs typeface="+mn-cs"/>
                </a:rPr>
                <a:t>receptivity</a:t>
              </a:r>
            </a:p>
          </p:txBody>
        </p:sp>
        <p:grpSp>
          <p:nvGrpSpPr>
            <p:cNvPr id="5138" name="Group 1"/>
            <p:cNvGrpSpPr>
              <a:grpSpLocks/>
            </p:cNvGrpSpPr>
            <p:nvPr/>
          </p:nvGrpSpPr>
          <p:grpSpPr bwMode="auto">
            <a:xfrm>
              <a:off x="1885950" y="2114550"/>
              <a:ext cx="6905625" cy="3906838"/>
              <a:chOff x="1885950" y="2114550"/>
              <a:chExt cx="6905625" cy="3906838"/>
            </a:xfrm>
          </p:grpSpPr>
          <p:sp>
            <p:nvSpPr>
              <p:cNvPr id="5140" name="Oval 56"/>
              <p:cNvSpPr>
                <a:spLocks noChangeArrowheads="1"/>
              </p:cNvSpPr>
              <p:nvPr/>
            </p:nvSpPr>
            <p:spPr bwMode="auto">
              <a:xfrm>
                <a:off x="1885950" y="2730213"/>
                <a:ext cx="2824814" cy="2675512"/>
              </a:xfrm>
              <a:prstGeom prst="ellipse">
                <a:avLst/>
              </a:prstGeom>
              <a:solidFill>
                <a:schemeClr val="bg1"/>
              </a:solidFill>
              <a:ln w="63500">
                <a:solidFill>
                  <a:srgbClr val="FFC000"/>
                </a:solidFill>
                <a:prstDash val="lgDash"/>
                <a:miter lim="800000"/>
                <a:headEnd/>
                <a:tailEnd/>
              </a:ln>
            </p:spPr>
            <p:txBody>
              <a:bodyPr wrap="none"/>
              <a:lstStyle/>
              <a:p>
                <a:endParaRPr lang="en-GB"/>
              </a:p>
            </p:txBody>
          </p:sp>
          <p:sp>
            <p:nvSpPr>
              <p:cNvPr id="5141" name="Oval 51"/>
              <p:cNvSpPr>
                <a:spLocks noChangeArrowheads="1"/>
              </p:cNvSpPr>
              <p:nvPr/>
            </p:nvSpPr>
            <p:spPr bwMode="auto">
              <a:xfrm>
                <a:off x="5966761" y="2730213"/>
                <a:ext cx="2824814" cy="2675512"/>
              </a:xfrm>
              <a:prstGeom prst="ellipse">
                <a:avLst/>
              </a:prstGeom>
              <a:solidFill>
                <a:schemeClr val="bg1"/>
              </a:solidFill>
              <a:ln w="63500">
                <a:solidFill>
                  <a:srgbClr val="FFC000"/>
                </a:solidFill>
                <a:prstDash val="lgDash"/>
                <a:miter lim="800000"/>
                <a:headEnd/>
                <a:tailEnd/>
              </a:ln>
            </p:spPr>
            <p:txBody>
              <a:bodyPr wrap="none"/>
              <a:lstStyle/>
              <a:p>
                <a:endParaRPr lang="en-GB"/>
              </a:p>
            </p:txBody>
          </p:sp>
          <p:sp>
            <p:nvSpPr>
              <p:cNvPr id="20" name="Arc 19"/>
              <p:cNvSpPr/>
              <p:nvPr/>
            </p:nvSpPr>
            <p:spPr bwMode="auto">
              <a:xfrm>
                <a:off x="3373225" y="2114501"/>
                <a:ext cx="3940330" cy="2392013"/>
              </a:xfrm>
              <a:prstGeom prst="arc">
                <a:avLst>
                  <a:gd name="adj1" fmla="val 10807018"/>
                  <a:gd name="adj2" fmla="val 0"/>
                </a:avLst>
              </a:prstGeom>
              <a:noFill/>
              <a:ln w="63500" cap="flat" cmpd="sng" algn="ctr">
                <a:solidFill>
                  <a:srgbClr val="00B050"/>
                </a:solidFill>
                <a:prstDash val="solid"/>
                <a:miter lim="800000"/>
                <a:headEnd type="none" w="med" len="med"/>
                <a:tailEnd type="stealth" w="lg" len="lg"/>
              </a:ln>
              <a:effectLst/>
            </p:spPr>
            <p:txBody>
              <a:bodyPr wrap="none"/>
              <a:lstStyle/>
              <a:p>
                <a:pPr>
                  <a:defRPr/>
                </a:pPr>
                <a:endParaRPr lang="en-GB">
                  <a:latin typeface="CG Omega" pitchFamily="34" charset="0"/>
                  <a:ea typeface="+mn-ea"/>
                  <a:cs typeface="+mn-cs"/>
                </a:endParaRPr>
              </a:p>
            </p:txBody>
          </p:sp>
          <p:sp>
            <p:nvSpPr>
              <p:cNvPr id="50" name="Arc 49"/>
              <p:cNvSpPr/>
              <p:nvPr/>
            </p:nvSpPr>
            <p:spPr bwMode="auto">
              <a:xfrm rot="5400000">
                <a:off x="6506429" y="3902544"/>
                <a:ext cx="1630125" cy="158756"/>
              </a:xfrm>
              <a:prstGeom prst="arc">
                <a:avLst>
                  <a:gd name="adj1" fmla="val 11086975"/>
                  <a:gd name="adj2" fmla="val 0"/>
                </a:avLst>
              </a:prstGeom>
              <a:noFill/>
              <a:ln w="63500" cap="flat" cmpd="sng" algn="ctr">
                <a:solidFill>
                  <a:srgbClr val="00B050"/>
                </a:solidFill>
                <a:prstDash val="solid"/>
                <a:miter lim="800000"/>
                <a:headEnd type="none" w="med" len="med"/>
                <a:tailEnd type="stealth" w="lg" len="lg"/>
              </a:ln>
              <a:effectLst/>
            </p:spPr>
            <p:txBody>
              <a:bodyPr wrap="none"/>
              <a:lstStyle/>
              <a:p>
                <a:pPr>
                  <a:defRPr/>
                </a:pPr>
                <a:endParaRPr lang="en-GB">
                  <a:latin typeface="CG Omega" pitchFamily="34" charset="0"/>
                  <a:ea typeface="+mn-ea"/>
                  <a:cs typeface="+mn-cs"/>
                </a:endParaRPr>
              </a:p>
            </p:txBody>
          </p:sp>
          <p:sp>
            <p:nvSpPr>
              <p:cNvPr id="63" name="Arc 62"/>
              <p:cNvSpPr/>
              <p:nvPr/>
            </p:nvSpPr>
            <p:spPr bwMode="auto">
              <a:xfrm flipH="1" flipV="1">
                <a:off x="3373225" y="3750974"/>
                <a:ext cx="3940330" cy="2269794"/>
              </a:xfrm>
              <a:prstGeom prst="arc">
                <a:avLst>
                  <a:gd name="adj1" fmla="val 10807018"/>
                  <a:gd name="adj2" fmla="val 0"/>
                </a:avLst>
              </a:prstGeom>
              <a:noFill/>
              <a:ln w="63500" cap="flat" cmpd="sng" algn="ctr">
                <a:solidFill>
                  <a:srgbClr val="00B050"/>
                </a:solidFill>
                <a:prstDash val="solid"/>
                <a:miter lim="800000"/>
                <a:headEnd type="none" w="med" len="med"/>
                <a:tailEnd type="stealth" w="lg" len="lg"/>
              </a:ln>
              <a:effectLst/>
            </p:spPr>
            <p:txBody>
              <a:bodyPr wrap="none"/>
              <a:lstStyle/>
              <a:p>
                <a:pPr>
                  <a:defRPr/>
                </a:pPr>
                <a:endParaRPr lang="en-GB">
                  <a:latin typeface="CG Omega" pitchFamily="34" charset="0"/>
                  <a:ea typeface="+mn-ea"/>
                  <a:cs typeface="+mn-cs"/>
                </a:endParaRPr>
              </a:p>
            </p:txBody>
          </p:sp>
          <p:sp>
            <p:nvSpPr>
              <p:cNvPr id="27" name="Arc 26"/>
              <p:cNvSpPr/>
              <p:nvPr/>
            </p:nvSpPr>
            <p:spPr bwMode="auto">
              <a:xfrm rot="5400000" flipH="1" flipV="1">
                <a:off x="2545461" y="4118413"/>
                <a:ext cx="1630125" cy="158756"/>
              </a:xfrm>
              <a:prstGeom prst="arc">
                <a:avLst>
                  <a:gd name="adj1" fmla="val 11086975"/>
                  <a:gd name="adj2" fmla="val 0"/>
                </a:avLst>
              </a:prstGeom>
              <a:noFill/>
              <a:ln w="63500" cap="flat" cmpd="sng" algn="ctr">
                <a:solidFill>
                  <a:srgbClr val="00B050"/>
                </a:solidFill>
                <a:prstDash val="solid"/>
                <a:miter lim="800000"/>
                <a:headEnd type="none" w="med" len="med"/>
                <a:tailEnd type="stealth" w="lg" len="lg"/>
              </a:ln>
              <a:effectLst/>
            </p:spPr>
            <p:txBody>
              <a:bodyPr wrap="none"/>
              <a:lstStyle/>
              <a:p>
                <a:pPr>
                  <a:defRPr/>
                </a:pPr>
                <a:endParaRPr lang="en-GB">
                  <a:latin typeface="CG Omega" pitchFamily="34" charset="0"/>
                  <a:ea typeface="+mn-ea"/>
                  <a:cs typeface="+mn-cs"/>
                </a:endParaRPr>
              </a:p>
            </p:txBody>
          </p:sp>
        </p:grpSp>
        <p:sp>
          <p:nvSpPr>
            <p:cNvPr id="3092" name="Text Box 24"/>
            <p:cNvSpPr txBox="1">
              <a:spLocks noChangeArrowheads="1"/>
            </p:cNvSpPr>
            <p:nvPr/>
          </p:nvSpPr>
          <p:spPr bwMode="auto">
            <a:xfrm>
              <a:off x="4292802" y="3428760"/>
              <a:ext cx="2045611" cy="10155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a:defRPr/>
              </a:pPr>
              <a:r>
                <a:rPr lang="en-GB" sz="3000" b="1" i="1" dirty="0">
                  <a:solidFill>
                    <a:srgbClr val="00B050"/>
                  </a:solidFill>
                  <a:latin typeface="Tahoma" charset="0"/>
                  <a:cs typeface="+mn-cs"/>
                </a:rPr>
                <a:t>meeting</a:t>
              </a:r>
            </a:p>
            <a:p>
              <a:pPr algn="ctr">
                <a:defRPr/>
              </a:pPr>
              <a:r>
                <a:rPr lang="en-GB" sz="3000" b="1" i="1" dirty="0">
                  <a:solidFill>
                    <a:srgbClr val="00B050"/>
                  </a:solidFill>
                  <a:latin typeface="Tahoma" charset="0"/>
                  <a:cs typeface="+mn-cs"/>
                </a:rPr>
                <a:t>deeply</a:t>
              </a:r>
            </a:p>
          </p:txBody>
        </p:sp>
      </p:grpSp>
      <p:sp>
        <p:nvSpPr>
          <p:cNvPr id="5132" name="TextBox 66"/>
          <p:cNvSpPr txBox="1">
            <a:spLocks noChangeArrowheads="1"/>
          </p:cNvSpPr>
          <p:nvPr/>
        </p:nvSpPr>
        <p:spPr bwMode="auto">
          <a:xfrm>
            <a:off x="52754" y="2276475"/>
            <a:ext cx="2791054"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G Omega" charset="0"/>
                <a:ea typeface="ＭＳ Ｐゴシック" charset="0"/>
                <a:cs typeface="ＭＳ Ｐゴシック" charset="0"/>
              </a:defRPr>
            </a:lvl1pPr>
            <a:lvl2pPr marL="742950" indent="-285750">
              <a:defRPr sz="2400">
                <a:solidFill>
                  <a:schemeClr val="tx1"/>
                </a:solidFill>
                <a:latin typeface="CG Omega" charset="0"/>
                <a:ea typeface="ＭＳ Ｐゴシック" charset="0"/>
              </a:defRPr>
            </a:lvl2pPr>
            <a:lvl3pPr marL="1143000" indent="-228600">
              <a:defRPr sz="2400">
                <a:solidFill>
                  <a:schemeClr val="tx1"/>
                </a:solidFill>
                <a:latin typeface="CG Omega" charset="0"/>
                <a:ea typeface="ＭＳ Ｐゴシック" charset="0"/>
              </a:defRPr>
            </a:lvl3pPr>
            <a:lvl4pPr marL="1600200" indent="-228600">
              <a:defRPr sz="2400">
                <a:solidFill>
                  <a:schemeClr val="tx1"/>
                </a:solidFill>
                <a:latin typeface="CG Omega" charset="0"/>
                <a:ea typeface="ＭＳ Ｐゴシック" charset="0"/>
              </a:defRPr>
            </a:lvl4pPr>
            <a:lvl5pPr marL="2057400" indent="-228600">
              <a:defRPr sz="2400">
                <a:solidFill>
                  <a:schemeClr val="tx1"/>
                </a:solidFill>
                <a:latin typeface="CG Omega" charset="0"/>
                <a:ea typeface="ＭＳ Ｐゴシック" charset="0"/>
              </a:defRPr>
            </a:lvl5pPr>
            <a:lvl6pPr marL="2514600" indent="-228600" eaLnBrk="0" fontAlgn="base" hangingPunct="0">
              <a:spcBef>
                <a:spcPct val="0"/>
              </a:spcBef>
              <a:spcAft>
                <a:spcPct val="0"/>
              </a:spcAft>
              <a:defRPr sz="2400">
                <a:solidFill>
                  <a:schemeClr val="tx1"/>
                </a:solidFill>
                <a:latin typeface="CG Omega" charset="0"/>
                <a:ea typeface="ＭＳ Ｐゴシック" charset="0"/>
              </a:defRPr>
            </a:lvl6pPr>
            <a:lvl7pPr marL="2971800" indent="-228600" eaLnBrk="0" fontAlgn="base" hangingPunct="0">
              <a:spcBef>
                <a:spcPct val="0"/>
              </a:spcBef>
              <a:spcAft>
                <a:spcPct val="0"/>
              </a:spcAft>
              <a:defRPr sz="2400">
                <a:solidFill>
                  <a:schemeClr val="tx1"/>
                </a:solidFill>
                <a:latin typeface="CG Omega" charset="0"/>
                <a:ea typeface="ＭＳ Ｐゴシック" charset="0"/>
              </a:defRPr>
            </a:lvl7pPr>
            <a:lvl8pPr marL="3429000" indent="-228600" eaLnBrk="0" fontAlgn="base" hangingPunct="0">
              <a:spcBef>
                <a:spcPct val="0"/>
              </a:spcBef>
              <a:spcAft>
                <a:spcPct val="0"/>
              </a:spcAft>
              <a:defRPr sz="2400">
                <a:solidFill>
                  <a:schemeClr val="tx1"/>
                </a:solidFill>
                <a:latin typeface="CG Omega" charset="0"/>
                <a:ea typeface="ＭＳ Ｐゴシック" charset="0"/>
              </a:defRPr>
            </a:lvl8pPr>
            <a:lvl9pPr marL="3886200" indent="-228600" eaLnBrk="0" fontAlgn="base" hangingPunct="0">
              <a:spcBef>
                <a:spcPct val="0"/>
              </a:spcBef>
              <a:spcAft>
                <a:spcPct val="0"/>
              </a:spcAft>
              <a:defRPr sz="2400">
                <a:solidFill>
                  <a:schemeClr val="tx1"/>
                </a:solidFill>
                <a:latin typeface="CG Omega" charset="0"/>
                <a:ea typeface="ＭＳ Ｐゴシック" charset="0"/>
              </a:defRPr>
            </a:lvl9pPr>
          </a:lstStyle>
          <a:p>
            <a:pPr algn="ctr"/>
            <a:r>
              <a:rPr lang="en-GB" sz="1400" i="1" dirty="0">
                <a:latin typeface="Tahoma" charset="0"/>
                <a:cs typeface="Tahoma" charset="0"/>
              </a:rPr>
              <a:t>to deepen communication it can be useful to be aware of any blocks in the four phases highlighted in this diagram      and fifthly to monitor the overall quality of goodwill</a:t>
            </a:r>
          </a:p>
        </p:txBody>
      </p:sp>
      <p:sp>
        <p:nvSpPr>
          <p:cNvPr id="5133" name="TextBox 66"/>
          <p:cNvSpPr txBox="1">
            <a:spLocks noChangeArrowheads="1"/>
          </p:cNvSpPr>
          <p:nvPr/>
        </p:nvSpPr>
        <p:spPr bwMode="auto">
          <a:xfrm>
            <a:off x="52754" y="4221163"/>
            <a:ext cx="2431014"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G Omega" charset="0"/>
                <a:ea typeface="ＭＳ Ｐゴシック" charset="0"/>
                <a:cs typeface="ＭＳ Ｐゴシック" charset="0"/>
              </a:defRPr>
            </a:lvl1pPr>
            <a:lvl2pPr marL="742950" indent="-285750">
              <a:defRPr sz="2400">
                <a:solidFill>
                  <a:schemeClr val="tx1"/>
                </a:solidFill>
                <a:latin typeface="CG Omega" charset="0"/>
                <a:ea typeface="ＭＳ Ｐゴシック" charset="0"/>
              </a:defRPr>
            </a:lvl2pPr>
            <a:lvl3pPr marL="1143000" indent="-228600">
              <a:defRPr sz="2400">
                <a:solidFill>
                  <a:schemeClr val="tx1"/>
                </a:solidFill>
                <a:latin typeface="CG Omega" charset="0"/>
                <a:ea typeface="ＭＳ Ｐゴシック" charset="0"/>
              </a:defRPr>
            </a:lvl3pPr>
            <a:lvl4pPr marL="1600200" indent="-228600">
              <a:defRPr sz="2400">
                <a:solidFill>
                  <a:schemeClr val="tx1"/>
                </a:solidFill>
                <a:latin typeface="CG Omega" charset="0"/>
                <a:ea typeface="ＭＳ Ｐゴシック" charset="0"/>
              </a:defRPr>
            </a:lvl4pPr>
            <a:lvl5pPr marL="2057400" indent="-228600">
              <a:defRPr sz="2400">
                <a:solidFill>
                  <a:schemeClr val="tx1"/>
                </a:solidFill>
                <a:latin typeface="CG Omega" charset="0"/>
                <a:ea typeface="ＭＳ Ｐゴシック" charset="0"/>
              </a:defRPr>
            </a:lvl5pPr>
            <a:lvl6pPr marL="2514600" indent="-228600" eaLnBrk="0" fontAlgn="base" hangingPunct="0">
              <a:spcBef>
                <a:spcPct val="0"/>
              </a:spcBef>
              <a:spcAft>
                <a:spcPct val="0"/>
              </a:spcAft>
              <a:defRPr sz="2400">
                <a:solidFill>
                  <a:schemeClr val="tx1"/>
                </a:solidFill>
                <a:latin typeface="CG Omega" charset="0"/>
                <a:ea typeface="ＭＳ Ｐゴシック" charset="0"/>
              </a:defRPr>
            </a:lvl6pPr>
            <a:lvl7pPr marL="2971800" indent="-228600" eaLnBrk="0" fontAlgn="base" hangingPunct="0">
              <a:spcBef>
                <a:spcPct val="0"/>
              </a:spcBef>
              <a:spcAft>
                <a:spcPct val="0"/>
              </a:spcAft>
              <a:defRPr sz="2400">
                <a:solidFill>
                  <a:schemeClr val="tx1"/>
                </a:solidFill>
                <a:latin typeface="CG Omega" charset="0"/>
                <a:ea typeface="ＭＳ Ｐゴシック" charset="0"/>
              </a:defRPr>
            </a:lvl7pPr>
            <a:lvl8pPr marL="3429000" indent="-228600" eaLnBrk="0" fontAlgn="base" hangingPunct="0">
              <a:spcBef>
                <a:spcPct val="0"/>
              </a:spcBef>
              <a:spcAft>
                <a:spcPct val="0"/>
              </a:spcAft>
              <a:defRPr sz="2400">
                <a:solidFill>
                  <a:schemeClr val="tx1"/>
                </a:solidFill>
                <a:latin typeface="CG Omega" charset="0"/>
                <a:ea typeface="ＭＳ Ｐゴシック" charset="0"/>
              </a:defRPr>
            </a:lvl8pPr>
            <a:lvl9pPr marL="3886200" indent="-228600" eaLnBrk="0" fontAlgn="base" hangingPunct="0">
              <a:spcBef>
                <a:spcPct val="0"/>
              </a:spcBef>
              <a:spcAft>
                <a:spcPct val="0"/>
              </a:spcAft>
              <a:defRPr sz="2400">
                <a:solidFill>
                  <a:schemeClr val="tx1"/>
                </a:solidFill>
                <a:latin typeface="CG Omega" charset="0"/>
                <a:ea typeface="ＭＳ Ｐゴシック" charset="0"/>
              </a:defRPr>
            </a:lvl9pPr>
          </a:lstStyle>
          <a:p>
            <a:pPr algn="ctr"/>
            <a:r>
              <a:rPr lang="en-GB" sz="1400" i="1" dirty="0">
                <a:latin typeface="Tahoma" charset="0"/>
                <a:cs typeface="Tahoma" charset="0"/>
              </a:rPr>
              <a:t>note too the possible</a:t>
            </a:r>
          </a:p>
          <a:p>
            <a:pPr algn="ctr"/>
            <a:r>
              <a:rPr lang="en-GB" sz="1400" i="1" dirty="0">
                <a:latin typeface="Tahoma" charset="0"/>
                <a:cs typeface="Tahoma" charset="0"/>
              </a:rPr>
              <a:t>value of tracking five aspects of emotion – the trigger, body response, impulse, verbal label &amp;  associated wish or need</a:t>
            </a:r>
          </a:p>
        </p:txBody>
      </p:sp>
    </p:spTree>
    <p:extLst>
      <p:ext uri="{BB962C8B-B14F-4D97-AF65-F5344CB8AC3E}">
        <p14:creationId xmlns:p14="http://schemas.microsoft.com/office/powerpoint/2010/main" val="110472947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0648"/>
            <a:ext cx="8497192" cy="710952"/>
          </a:xfrm>
        </p:spPr>
        <p:txBody>
          <a:bodyPr lIns="92075" tIns="46038" rIns="92075" bIns="46038" anchor="b"/>
          <a:lstStyle/>
          <a:p>
            <a:pPr eaLnBrk="1" hangingPunct="1">
              <a:defRPr/>
            </a:pPr>
            <a:r>
              <a:rPr lang="en-US" sz="4000" dirty="0"/>
              <a:t>activities: planned exercises</a:t>
            </a:r>
          </a:p>
        </p:txBody>
      </p:sp>
      <p:sp>
        <p:nvSpPr>
          <p:cNvPr id="7172" name="Line 4"/>
          <p:cNvSpPr>
            <a:spLocks noChangeShapeType="1"/>
          </p:cNvSpPr>
          <p:nvPr/>
        </p:nvSpPr>
        <p:spPr bwMode="auto">
          <a:xfrm flipV="1">
            <a:off x="3995936" y="6669360"/>
            <a:ext cx="4896544"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3491880" y="1052736"/>
            <a:ext cx="5652120" cy="5544616"/>
          </a:xfrm>
        </p:spPr>
        <p:txBody>
          <a:bodyPr lIns="92075" tIns="46038" rIns="92075" bIns="46038"/>
          <a:lstStyle/>
          <a:p>
            <a:pPr marL="450000" eaLnBrk="1" hangingPunct="1">
              <a:lnSpc>
                <a:spcPct val="90000"/>
              </a:lnSpc>
              <a:buSzPct val="130000"/>
              <a:buFont typeface="Wingdings" charset="2"/>
              <a:buChar char="ü"/>
              <a:defRPr/>
            </a:pPr>
            <a:r>
              <a:rPr lang="en-US" sz="2200" dirty="0"/>
              <a:t>planned program for the day &amp; personal areas we want to cover</a:t>
            </a:r>
          </a:p>
          <a:p>
            <a:pPr marL="450000" eaLnBrk="1" hangingPunct="1">
              <a:lnSpc>
                <a:spcPct val="90000"/>
              </a:lnSpc>
              <a:buSzPct val="130000"/>
              <a:buFont typeface="Wingdings" charset="2"/>
              <a:buChar char="ü"/>
              <a:defRPr/>
            </a:pPr>
            <a:r>
              <a:rPr lang="en-US" sz="2200" dirty="0"/>
              <a:t>reflection: physical, psychological &amp; wellbeing effects of relationships</a:t>
            </a:r>
          </a:p>
          <a:p>
            <a:pPr marL="450000" eaLnBrk="1" hangingPunct="1">
              <a:lnSpc>
                <a:spcPct val="90000"/>
              </a:lnSpc>
              <a:buSzPct val="130000"/>
              <a:buFont typeface="Wingdings" charset="2"/>
              <a:buChar char="ü"/>
              <a:defRPr/>
            </a:pPr>
            <a:r>
              <a:rPr lang="en-US" sz="2200" dirty="0"/>
              <a:t>social network: support clique, sympathy group </a:t>
            </a:r>
            <a:r>
              <a:rPr lang="mr-IN" sz="2200" dirty="0"/>
              <a:t>–</a:t>
            </a:r>
            <a:r>
              <a:rPr lang="en-US" sz="2200" dirty="0"/>
              <a:t> identification </a:t>
            </a:r>
          </a:p>
          <a:p>
            <a:pPr marL="450000" eaLnBrk="1" hangingPunct="1">
              <a:lnSpc>
                <a:spcPct val="90000"/>
              </a:lnSpc>
              <a:buSzPct val="130000"/>
              <a:buFont typeface="Wingdings" charset="2"/>
              <a:buChar char="ü"/>
              <a:defRPr/>
            </a:pPr>
            <a:r>
              <a:rPr lang="en-US" sz="2200" dirty="0"/>
              <a:t>social time budget: size &amp; how it is allocated </a:t>
            </a:r>
            <a:r>
              <a:rPr lang="mr-IN" sz="2200" dirty="0"/>
              <a:t>–</a:t>
            </a:r>
            <a:r>
              <a:rPr lang="en-US" sz="2200" dirty="0"/>
              <a:t> not too much/too little </a:t>
            </a:r>
          </a:p>
          <a:p>
            <a:pPr marL="450000" eaLnBrk="1" hangingPunct="1">
              <a:lnSpc>
                <a:spcPct val="90000"/>
              </a:lnSpc>
              <a:buSzPct val="130000"/>
              <a:buFont typeface="Wingdings" charset="2"/>
              <a:buChar char="ü"/>
              <a:defRPr/>
            </a:pPr>
            <a:r>
              <a:rPr lang="en-US" sz="2200" dirty="0"/>
              <a:t>social identity theory &amp; our broader membership of various groups</a:t>
            </a:r>
          </a:p>
          <a:p>
            <a:pPr marL="450000" eaLnBrk="1" hangingPunct="1">
              <a:lnSpc>
                <a:spcPct val="90000"/>
              </a:lnSpc>
              <a:buSzPct val="130000"/>
              <a:buFont typeface="Wingdings" charset="2"/>
              <a:buChar char="ü"/>
              <a:defRPr/>
            </a:pPr>
            <a:r>
              <a:rPr lang="en-US" sz="2200" dirty="0"/>
              <a:t>personal example of relationship conflict &amp; potential relevance of cognitive/emotional </a:t>
            </a:r>
            <a:r>
              <a:rPr lang="en-US" sz="2200" dirty="0" err="1"/>
              <a:t>ibct</a:t>
            </a:r>
            <a:r>
              <a:rPr lang="en-US" sz="2200" dirty="0"/>
              <a:t> approach</a:t>
            </a:r>
          </a:p>
          <a:p>
            <a:pPr marL="457200" indent="-457200" eaLnBrk="1" hangingPunct="1">
              <a:lnSpc>
                <a:spcPct val="90000"/>
              </a:lnSpc>
              <a:buSzPct val="110000"/>
              <a:buFont typeface="+mj-lt"/>
              <a:buAutoNum type="arabicParenR" startAt="7"/>
              <a:defRPr/>
            </a:pPr>
            <a:r>
              <a:rPr lang="en-US" sz="2200" dirty="0">
                <a:solidFill>
                  <a:srgbClr val="F1CD50"/>
                </a:solidFill>
              </a:rPr>
              <a:t>‘relational depth’ charting exercise</a:t>
            </a:r>
          </a:p>
          <a:p>
            <a:pPr marL="457200" indent="-457200" eaLnBrk="1" hangingPunct="1">
              <a:lnSpc>
                <a:spcPct val="90000"/>
              </a:lnSpc>
              <a:buSzPct val="110000"/>
              <a:buFont typeface="+mj-lt"/>
              <a:buAutoNum type="arabicParenR" startAt="7"/>
              <a:defRPr/>
            </a:pPr>
            <a:r>
              <a:rPr lang="en-US" sz="2200" dirty="0"/>
              <a:t>reflection on day &amp; what’s most relevant professionally/personally</a:t>
            </a:r>
          </a:p>
        </p:txBody>
      </p:sp>
    </p:spTree>
    <p:extLst>
      <p:ext uri="{BB962C8B-B14F-4D97-AF65-F5344CB8AC3E}">
        <p14:creationId xmlns:p14="http://schemas.microsoft.com/office/powerpoint/2010/main" val="542358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sz="1500" b="1">
                <a:solidFill>
                  <a:srgbClr val="000000"/>
                </a:solidFill>
                <a:latin typeface="Arial" charset="0"/>
              </a:rPr>
              <a:t>.</a:t>
            </a:r>
          </a:p>
        </p:txBody>
      </p:sp>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840" y="6205612"/>
            <a:ext cx="816480" cy="52277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05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10" y="1484784"/>
            <a:ext cx="8698070" cy="37444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053" name="Text Box 4"/>
          <p:cNvSpPr txBox="1">
            <a:spLocks noChangeArrowheads="1"/>
          </p:cNvSpPr>
          <p:nvPr/>
        </p:nvSpPr>
        <p:spPr bwMode="auto">
          <a:xfrm>
            <a:off x="671040" y="5972308"/>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9pPr>
          </a:lstStyle>
          <a:p>
            <a:pPr eaLnBrk="1"/>
            <a:r>
              <a:rPr lang="en-GB" sz="1100" b="1" dirty="0">
                <a:solidFill>
                  <a:srgbClr val="000000"/>
                </a:solidFill>
                <a:latin typeface="Arial" charset="0"/>
              </a:rPr>
              <a:t>BMJ 2010;341:bmj.c4339</a:t>
            </a:r>
          </a:p>
        </p:txBody>
      </p:sp>
      <p:sp>
        <p:nvSpPr>
          <p:cNvPr id="2054"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9pPr>
          </a:lstStyle>
          <a:p>
            <a:pPr eaLnBrk="1"/>
            <a:r>
              <a:rPr lang="en-GB" sz="900">
                <a:solidFill>
                  <a:srgbClr val="000000"/>
                </a:solidFill>
                <a:latin typeface="Arial" charset="0"/>
              </a:rPr>
              <a:t>©2010 by British Medical Journal Publishing Group</a:t>
            </a:r>
          </a:p>
        </p:txBody>
      </p:sp>
    </p:spTree>
    <p:extLst>
      <p:ext uri="{BB962C8B-B14F-4D97-AF65-F5344CB8AC3E}">
        <p14:creationId xmlns:p14="http://schemas.microsoft.com/office/powerpoint/2010/main" val="6549627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87624" y="228600"/>
            <a:ext cx="7722045" cy="1143000"/>
          </a:xfrm>
          <a:noFill/>
        </p:spPr>
        <p:txBody>
          <a:bodyPr lIns="92075" tIns="46038" rIns="92075" bIns="46038"/>
          <a:lstStyle/>
          <a:p>
            <a:pPr eaLnBrk="1" hangingPunct="1"/>
            <a:r>
              <a:rPr lang="en-US" sz="4000" dirty="0">
                <a:latin typeface="Tahoma" charset="0"/>
              </a:rPr>
              <a:t>charting depth of connection</a:t>
            </a:r>
          </a:p>
        </p:txBody>
      </p:sp>
      <p:sp>
        <p:nvSpPr>
          <p:cNvPr id="3075" name="Rectangle 3"/>
          <p:cNvSpPr>
            <a:spLocks noChangeArrowheads="1"/>
          </p:cNvSpPr>
          <p:nvPr/>
        </p:nvSpPr>
        <p:spPr bwMode="ltGray">
          <a:xfrm>
            <a:off x="800100" y="1104901"/>
            <a:ext cx="328246"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kumimoji="1" lang="en-GB" sz="2400">
              <a:latin typeface="Tahoma" charset="0"/>
            </a:endParaRPr>
          </a:p>
        </p:txBody>
      </p:sp>
      <p:sp>
        <p:nvSpPr>
          <p:cNvPr id="3076" name="Rectangle 4"/>
          <p:cNvSpPr>
            <a:spLocks noChangeArrowheads="1"/>
          </p:cNvSpPr>
          <p:nvPr/>
        </p:nvSpPr>
        <p:spPr bwMode="ltGray">
          <a:xfrm>
            <a:off x="540728" y="1298576"/>
            <a:ext cx="423496" cy="474663"/>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kumimoji="1" lang="en-GB" sz="2400">
              <a:latin typeface="Tahoma" charset="0"/>
            </a:endParaRPr>
          </a:p>
        </p:txBody>
      </p:sp>
      <p:sp>
        <p:nvSpPr>
          <p:cNvPr id="3077" name="Rectangle 5"/>
          <p:cNvSpPr>
            <a:spLocks noChangeArrowheads="1"/>
          </p:cNvSpPr>
          <p:nvPr/>
        </p:nvSpPr>
        <p:spPr bwMode="ltGray">
          <a:xfrm>
            <a:off x="417635" y="715963"/>
            <a:ext cx="438150" cy="474662"/>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kumimoji="1" lang="en-GB" sz="2400">
              <a:latin typeface="Tahoma" charset="0"/>
            </a:endParaRPr>
          </a:p>
        </p:txBody>
      </p:sp>
      <p:sp>
        <p:nvSpPr>
          <p:cNvPr id="3078" name="Rectangle 6"/>
          <p:cNvSpPr>
            <a:spLocks noChangeArrowheads="1"/>
          </p:cNvSpPr>
          <p:nvPr/>
        </p:nvSpPr>
        <p:spPr bwMode="ltGray">
          <a:xfrm>
            <a:off x="911470" y="1138238"/>
            <a:ext cx="367812" cy="474662"/>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kumimoji="1" lang="en-GB" sz="2400">
              <a:latin typeface="Tahoma" charset="0"/>
            </a:endParaRPr>
          </a:p>
        </p:txBody>
      </p:sp>
      <p:sp>
        <p:nvSpPr>
          <p:cNvPr id="3079" name="Rectangle 7"/>
          <p:cNvSpPr>
            <a:spLocks noChangeArrowheads="1"/>
          </p:cNvSpPr>
          <p:nvPr/>
        </p:nvSpPr>
        <p:spPr bwMode="gray">
          <a:xfrm>
            <a:off x="762001" y="608013"/>
            <a:ext cx="32238" cy="10525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kumimoji="1" lang="en-GB" sz="2400">
              <a:latin typeface="Tahoma" charset="0"/>
            </a:endParaRPr>
          </a:p>
        </p:txBody>
      </p:sp>
      <p:sp>
        <p:nvSpPr>
          <p:cNvPr id="3080" name="Rectangle 8"/>
          <p:cNvSpPr>
            <a:spLocks noChangeArrowheads="1"/>
          </p:cNvSpPr>
          <p:nvPr/>
        </p:nvSpPr>
        <p:spPr bwMode="ltGray">
          <a:xfrm>
            <a:off x="127489" y="1065214"/>
            <a:ext cx="559777"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kumimoji="1" lang="en-GB" sz="2400">
              <a:latin typeface="Tahoma" charset="0"/>
            </a:endParaRPr>
          </a:p>
        </p:txBody>
      </p:sp>
      <p:sp>
        <p:nvSpPr>
          <p:cNvPr id="3081" name="Rectangle 9"/>
          <p:cNvSpPr>
            <a:spLocks noChangeArrowheads="1"/>
          </p:cNvSpPr>
          <p:nvPr/>
        </p:nvSpPr>
        <p:spPr bwMode="gray">
          <a:xfrm>
            <a:off x="442547" y="1398588"/>
            <a:ext cx="8226669" cy="3175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kumimoji="1" lang="en-GB" sz="2400">
              <a:latin typeface="Tahoma" charset="0"/>
            </a:endParaRPr>
          </a:p>
        </p:txBody>
      </p:sp>
      <p:sp>
        <p:nvSpPr>
          <p:cNvPr id="3082" name="TextBox 66"/>
          <p:cNvSpPr txBox="1">
            <a:spLocks noChangeArrowheads="1"/>
          </p:cNvSpPr>
          <p:nvPr/>
        </p:nvSpPr>
        <p:spPr bwMode="auto">
          <a:xfrm>
            <a:off x="-14654" y="1989139"/>
            <a:ext cx="120308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a:r>
              <a:rPr lang="en-GB" sz="1200" i="1" dirty="0">
                <a:effectLst>
                  <a:outerShdw blurRad="50800" dist="38100" dir="2700000" algn="tl" rotWithShape="0">
                    <a:prstClr val="black">
                      <a:alpha val="40000"/>
                    </a:prstClr>
                  </a:outerShdw>
                </a:effectLst>
                <a:latin typeface="Tahoma" charset="0"/>
                <a:cs typeface="Tahoma" charset="0"/>
              </a:rPr>
              <a:t>0 = not at all connected</a:t>
            </a:r>
          </a:p>
        </p:txBody>
      </p:sp>
      <p:sp>
        <p:nvSpPr>
          <p:cNvPr id="28" name="Text Box 24"/>
          <p:cNvSpPr txBox="1">
            <a:spLocks noChangeArrowheads="1"/>
          </p:cNvSpPr>
          <p:nvPr/>
        </p:nvSpPr>
        <p:spPr bwMode="auto">
          <a:xfrm>
            <a:off x="783272" y="2564904"/>
            <a:ext cx="492443" cy="27377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vert270" wrap="none">
            <a:spAutoFit/>
          </a:bodyPr>
          <a:lstStyle>
            <a:lvl1pPr>
              <a:defRPr>
                <a:solidFill>
                  <a:schemeClr val="tx1"/>
                </a:solidFill>
                <a:latin typeface="CG Omega" pitchFamily="34" charset="0"/>
              </a:defRPr>
            </a:lvl1pPr>
            <a:lvl2pPr marL="742950" indent="-285750">
              <a:defRPr>
                <a:solidFill>
                  <a:schemeClr val="tx1"/>
                </a:solidFill>
                <a:latin typeface="CG Omega" pitchFamily="34" charset="0"/>
              </a:defRPr>
            </a:lvl2pPr>
            <a:lvl3pPr marL="1143000" indent="-228600">
              <a:defRPr>
                <a:solidFill>
                  <a:schemeClr val="tx1"/>
                </a:solidFill>
                <a:latin typeface="CG Omega" pitchFamily="34" charset="0"/>
              </a:defRPr>
            </a:lvl3pPr>
            <a:lvl4pPr marL="1600200" indent="-228600">
              <a:defRPr>
                <a:solidFill>
                  <a:schemeClr val="tx1"/>
                </a:solidFill>
                <a:latin typeface="CG Omega" pitchFamily="34" charset="0"/>
              </a:defRPr>
            </a:lvl4pPr>
            <a:lvl5pPr marL="2057400" indent="-228600">
              <a:defRPr>
                <a:solidFill>
                  <a:schemeClr val="tx1"/>
                </a:solidFill>
                <a:latin typeface="CG Omega" pitchFamily="34" charset="0"/>
              </a:defRPr>
            </a:lvl5pPr>
            <a:lvl6pPr marL="2514600" indent="-228600" eaLnBrk="0" fontAlgn="base" hangingPunct="0">
              <a:spcBef>
                <a:spcPct val="0"/>
              </a:spcBef>
              <a:spcAft>
                <a:spcPct val="0"/>
              </a:spcAft>
              <a:defRPr>
                <a:solidFill>
                  <a:schemeClr val="tx1"/>
                </a:solidFill>
                <a:latin typeface="CG Omega" pitchFamily="34" charset="0"/>
              </a:defRPr>
            </a:lvl6pPr>
            <a:lvl7pPr marL="2971800" indent="-228600" eaLnBrk="0" fontAlgn="base" hangingPunct="0">
              <a:spcBef>
                <a:spcPct val="0"/>
              </a:spcBef>
              <a:spcAft>
                <a:spcPct val="0"/>
              </a:spcAft>
              <a:defRPr>
                <a:solidFill>
                  <a:schemeClr val="tx1"/>
                </a:solidFill>
                <a:latin typeface="CG Omega" pitchFamily="34" charset="0"/>
              </a:defRPr>
            </a:lvl7pPr>
            <a:lvl8pPr marL="3429000" indent="-228600" eaLnBrk="0" fontAlgn="base" hangingPunct="0">
              <a:spcBef>
                <a:spcPct val="0"/>
              </a:spcBef>
              <a:spcAft>
                <a:spcPct val="0"/>
              </a:spcAft>
              <a:defRPr>
                <a:solidFill>
                  <a:schemeClr val="tx1"/>
                </a:solidFill>
                <a:latin typeface="CG Omega" pitchFamily="34" charset="0"/>
              </a:defRPr>
            </a:lvl8pPr>
            <a:lvl9pPr marL="3886200" indent="-228600" eaLnBrk="0" fontAlgn="base" hangingPunct="0">
              <a:spcBef>
                <a:spcPct val="0"/>
              </a:spcBef>
              <a:spcAft>
                <a:spcPct val="0"/>
              </a:spcAft>
              <a:defRPr>
                <a:solidFill>
                  <a:schemeClr val="tx1"/>
                </a:solidFill>
                <a:latin typeface="CG Omega" pitchFamily="34" charset="0"/>
              </a:defRPr>
            </a:lvl9pPr>
          </a:lstStyle>
          <a:p>
            <a:pPr algn="ctr">
              <a:defRPr/>
            </a:pPr>
            <a:r>
              <a:rPr lang="en-GB" sz="2000" b="1" i="1" dirty="0">
                <a:solidFill>
                  <a:srgbClr val="0070C0"/>
                </a:solidFill>
                <a:effectLst>
                  <a:outerShdw blurRad="50800" dist="38100" dir="2700000" algn="tl" rotWithShape="0">
                    <a:prstClr val="black">
                      <a:alpha val="40000"/>
                    </a:prstClr>
                  </a:outerShdw>
                </a:effectLst>
                <a:latin typeface="Tahoma" pitchFamily="34" charset="0"/>
                <a:ea typeface="+mn-ea"/>
              </a:rPr>
              <a:t>depth of connection</a:t>
            </a:r>
          </a:p>
        </p:txBody>
      </p:sp>
      <p:sp>
        <p:nvSpPr>
          <p:cNvPr id="3372" name="TextBox 66"/>
          <p:cNvSpPr txBox="1">
            <a:spLocks noChangeArrowheads="1"/>
          </p:cNvSpPr>
          <p:nvPr/>
        </p:nvSpPr>
        <p:spPr bwMode="auto">
          <a:xfrm>
            <a:off x="-80597" y="5445224"/>
            <a:ext cx="132031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a:r>
              <a:rPr lang="en-GB" sz="1200" i="1" dirty="0">
                <a:effectLst>
                  <a:outerShdw blurRad="50800" dist="38100" dir="2700000" algn="tl" rotWithShape="0">
                    <a:prstClr val="black">
                      <a:alpha val="40000"/>
                    </a:prstClr>
                  </a:outerShdw>
                </a:effectLst>
                <a:latin typeface="Tahoma" charset="0"/>
                <a:cs typeface="Tahoma" charset="0"/>
              </a:rPr>
              <a:t>10 = very deeply connected</a:t>
            </a:r>
          </a:p>
        </p:txBody>
      </p:sp>
      <p:sp>
        <p:nvSpPr>
          <p:cNvPr id="3373" name="Text Box 24"/>
          <p:cNvSpPr txBox="1">
            <a:spLocks noChangeArrowheads="1"/>
          </p:cNvSpPr>
          <p:nvPr/>
        </p:nvSpPr>
        <p:spPr bwMode="auto">
          <a:xfrm>
            <a:off x="3877971" y="6457950"/>
            <a:ext cx="228780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a:r>
              <a:rPr lang="en-GB" sz="2000" b="1" i="1" dirty="0">
                <a:solidFill>
                  <a:srgbClr val="0070C0"/>
                </a:solidFill>
                <a:effectLst>
                  <a:outerShdw blurRad="50800" dist="38100" dir="2700000" algn="tl" rotWithShape="0">
                    <a:prstClr val="black">
                      <a:alpha val="40000"/>
                    </a:prstClr>
                  </a:outerShdw>
                </a:effectLst>
                <a:latin typeface="Tahoma" charset="0"/>
              </a:rPr>
              <a:t>time in minutes</a:t>
            </a:r>
          </a:p>
        </p:txBody>
      </p:sp>
      <p:sp>
        <p:nvSpPr>
          <p:cNvPr id="3374" name="TextBox 66"/>
          <p:cNvSpPr txBox="1">
            <a:spLocks noChangeArrowheads="1"/>
          </p:cNvSpPr>
          <p:nvPr/>
        </p:nvSpPr>
        <p:spPr bwMode="auto">
          <a:xfrm>
            <a:off x="153866" y="1527176"/>
            <a:ext cx="8897815"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a:r>
              <a:rPr lang="en-GB" sz="1200" i="1" dirty="0">
                <a:latin typeface="Tahoma" charset="0"/>
                <a:cs typeface="Tahoma" charset="0"/>
              </a:rPr>
              <a:t>           </a:t>
            </a:r>
            <a:r>
              <a:rPr lang="en-GB" sz="1000" i="1" dirty="0">
                <a:effectLst>
                  <a:outerShdw blurRad="50800" dist="38100" dir="2700000" algn="tl" rotWithShape="0">
                    <a:prstClr val="black">
                      <a:alpha val="40000"/>
                    </a:prstClr>
                  </a:outerShdw>
                </a:effectLst>
                <a:latin typeface="Tahoma" charset="0"/>
                <a:cs typeface="Tahoma" charset="0"/>
              </a:rPr>
              <a:t>For each minute of your meeting, please put an ‘X’  in the box to indicate how deeply connected you feel with the other person.  A rating of 0 indicates that you do not feel any interpersonal connection.  A rating of 10 indicates that you feel very deeply connected.</a:t>
            </a:r>
          </a:p>
        </p:txBody>
      </p:sp>
      <p:sp>
        <p:nvSpPr>
          <p:cNvPr id="3375" name="TextBox 3"/>
          <p:cNvSpPr txBox="1">
            <a:spLocks noChangeArrowheads="1"/>
          </p:cNvSpPr>
          <p:nvPr/>
        </p:nvSpPr>
        <p:spPr bwMode="auto">
          <a:xfrm>
            <a:off x="6660232" y="6535738"/>
            <a:ext cx="2539233"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r>
              <a:rPr lang="en-GB" sz="1100" i="1" dirty="0">
                <a:effectLst>
                  <a:outerShdw blurRad="50800" dist="38100" dir="2700000" algn="tl" rotWithShape="0">
                    <a:prstClr val="black">
                      <a:alpha val="40000"/>
                    </a:prstClr>
                  </a:outerShdw>
                </a:effectLst>
                <a:latin typeface="Tahoma" charset="0"/>
                <a:cs typeface="Tahoma" charset="0"/>
              </a:rPr>
              <a:t>adapted from Mick Cooper, 2010</a:t>
            </a:r>
          </a:p>
        </p:txBody>
      </p:sp>
      <p:graphicFrame>
        <p:nvGraphicFramePr>
          <p:cNvPr id="2" name="Table 1"/>
          <p:cNvGraphicFramePr>
            <a:graphicFrameLocks noGrp="1"/>
          </p:cNvGraphicFramePr>
          <p:nvPr>
            <p:extLst>
              <p:ext uri="{D42A27DB-BD31-4B8C-83A1-F6EECF244321}">
                <p14:modId xmlns:p14="http://schemas.microsoft.com/office/powerpoint/2010/main" val="3624606357"/>
              </p:ext>
            </p:extLst>
          </p:nvPr>
        </p:nvGraphicFramePr>
        <p:xfrm>
          <a:off x="1285143" y="2060576"/>
          <a:ext cx="7341579" cy="4395417"/>
        </p:xfrm>
        <a:graphic>
          <a:graphicData uri="http://schemas.openxmlformats.org/drawingml/2006/table">
            <a:tbl>
              <a:tblPr bandRow="1">
                <a:tableStyleId>{5C22544A-7EE6-4342-B048-85BDC9FD1C3A}</a:tableStyleId>
              </a:tblPr>
              <a:tblGrid>
                <a:gridCol w="349599">
                  <a:extLst>
                    <a:ext uri="{9D8B030D-6E8A-4147-A177-3AD203B41FA5}">
                      <a16:colId xmlns:a16="http://schemas.microsoft.com/office/drawing/2014/main" val="20000"/>
                    </a:ext>
                  </a:extLst>
                </a:gridCol>
                <a:gridCol w="349599">
                  <a:extLst>
                    <a:ext uri="{9D8B030D-6E8A-4147-A177-3AD203B41FA5}">
                      <a16:colId xmlns:a16="http://schemas.microsoft.com/office/drawing/2014/main" val="20001"/>
                    </a:ext>
                  </a:extLst>
                </a:gridCol>
                <a:gridCol w="349599">
                  <a:extLst>
                    <a:ext uri="{9D8B030D-6E8A-4147-A177-3AD203B41FA5}">
                      <a16:colId xmlns:a16="http://schemas.microsoft.com/office/drawing/2014/main" val="20002"/>
                    </a:ext>
                  </a:extLst>
                </a:gridCol>
                <a:gridCol w="349599">
                  <a:extLst>
                    <a:ext uri="{9D8B030D-6E8A-4147-A177-3AD203B41FA5}">
                      <a16:colId xmlns:a16="http://schemas.microsoft.com/office/drawing/2014/main" val="20003"/>
                    </a:ext>
                  </a:extLst>
                </a:gridCol>
                <a:gridCol w="349599">
                  <a:extLst>
                    <a:ext uri="{9D8B030D-6E8A-4147-A177-3AD203B41FA5}">
                      <a16:colId xmlns:a16="http://schemas.microsoft.com/office/drawing/2014/main" val="20004"/>
                    </a:ext>
                  </a:extLst>
                </a:gridCol>
                <a:gridCol w="349599">
                  <a:extLst>
                    <a:ext uri="{9D8B030D-6E8A-4147-A177-3AD203B41FA5}">
                      <a16:colId xmlns:a16="http://schemas.microsoft.com/office/drawing/2014/main" val="20005"/>
                    </a:ext>
                  </a:extLst>
                </a:gridCol>
                <a:gridCol w="349599">
                  <a:extLst>
                    <a:ext uri="{9D8B030D-6E8A-4147-A177-3AD203B41FA5}">
                      <a16:colId xmlns:a16="http://schemas.microsoft.com/office/drawing/2014/main" val="20006"/>
                    </a:ext>
                  </a:extLst>
                </a:gridCol>
                <a:gridCol w="349599">
                  <a:extLst>
                    <a:ext uri="{9D8B030D-6E8A-4147-A177-3AD203B41FA5}">
                      <a16:colId xmlns:a16="http://schemas.microsoft.com/office/drawing/2014/main" val="20007"/>
                    </a:ext>
                  </a:extLst>
                </a:gridCol>
                <a:gridCol w="349599">
                  <a:extLst>
                    <a:ext uri="{9D8B030D-6E8A-4147-A177-3AD203B41FA5}">
                      <a16:colId xmlns:a16="http://schemas.microsoft.com/office/drawing/2014/main" val="20008"/>
                    </a:ext>
                  </a:extLst>
                </a:gridCol>
                <a:gridCol w="349599">
                  <a:extLst>
                    <a:ext uri="{9D8B030D-6E8A-4147-A177-3AD203B41FA5}">
                      <a16:colId xmlns:a16="http://schemas.microsoft.com/office/drawing/2014/main" val="20009"/>
                    </a:ext>
                  </a:extLst>
                </a:gridCol>
                <a:gridCol w="349599">
                  <a:extLst>
                    <a:ext uri="{9D8B030D-6E8A-4147-A177-3AD203B41FA5}">
                      <a16:colId xmlns:a16="http://schemas.microsoft.com/office/drawing/2014/main" val="20010"/>
                    </a:ext>
                  </a:extLst>
                </a:gridCol>
                <a:gridCol w="349599">
                  <a:extLst>
                    <a:ext uri="{9D8B030D-6E8A-4147-A177-3AD203B41FA5}">
                      <a16:colId xmlns:a16="http://schemas.microsoft.com/office/drawing/2014/main" val="20011"/>
                    </a:ext>
                  </a:extLst>
                </a:gridCol>
                <a:gridCol w="349599">
                  <a:extLst>
                    <a:ext uri="{9D8B030D-6E8A-4147-A177-3AD203B41FA5}">
                      <a16:colId xmlns:a16="http://schemas.microsoft.com/office/drawing/2014/main" val="20012"/>
                    </a:ext>
                  </a:extLst>
                </a:gridCol>
                <a:gridCol w="349599">
                  <a:extLst>
                    <a:ext uri="{9D8B030D-6E8A-4147-A177-3AD203B41FA5}">
                      <a16:colId xmlns:a16="http://schemas.microsoft.com/office/drawing/2014/main" val="20013"/>
                    </a:ext>
                  </a:extLst>
                </a:gridCol>
                <a:gridCol w="349599">
                  <a:extLst>
                    <a:ext uri="{9D8B030D-6E8A-4147-A177-3AD203B41FA5}">
                      <a16:colId xmlns:a16="http://schemas.microsoft.com/office/drawing/2014/main" val="20014"/>
                    </a:ext>
                  </a:extLst>
                </a:gridCol>
                <a:gridCol w="349599">
                  <a:extLst>
                    <a:ext uri="{9D8B030D-6E8A-4147-A177-3AD203B41FA5}">
                      <a16:colId xmlns:a16="http://schemas.microsoft.com/office/drawing/2014/main" val="20015"/>
                    </a:ext>
                  </a:extLst>
                </a:gridCol>
                <a:gridCol w="349599">
                  <a:extLst>
                    <a:ext uri="{9D8B030D-6E8A-4147-A177-3AD203B41FA5}">
                      <a16:colId xmlns:a16="http://schemas.microsoft.com/office/drawing/2014/main" val="20016"/>
                    </a:ext>
                  </a:extLst>
                </a:gridCol>
                <a:gridCol w="349599">
                  <a:extLst>
                    <a:ext uri="{9D8B030D-6E8A-4147-A177-3AD203B41FA5}">
                      <a16:colId xmlns:a16="http://schemas.microsoft.com/office/drawing/2014/main" val="20017"/>
                    </a:ext>
                  </a:extLst>
                </a:gridCol>
                <a:gridCol w="349599">
                  <a:extLst>
                    <a:ext uri="{9D8B030D-6E8A-4147-A177-3AD203B41FA5}">
                      <a16:colId xmlns:a16="http://schemas.microsoft.com/office/drawing/2014/main" val="20018"/>
                    </a:ext>
                  </a:extLst>
                </a:gridCol>
                <a:gridCol w="349599">
                  <a:extLst>
                    <a:ext uri="{9D8B030D-6E8A-4147-A177-3AD203B41FA5}">
                      <a16:colId xmlns:a16="http://schemas.microsoft.com/office/drawing/2014/main" val="20019"/>
                    </a:ext>
                  </a:extLst>
                </a:gridCol>
                <a:gridCol w="349599">
                  <a:extLst>
                    <a:ext uri="{9D8B030D-6E8A-4147-A177-3AD203B41FA5}">
                      <a16:colId xmlns:a16="http://schemas.microsoft.com/office/drawing/2014/main" val="20020"/>
                    </a:ext>
                  </a:extLst>
                </a:gridCol>
              </a:tblGrid>
              <a:tr h="330087">
                <a:tc>
                  <a:txBody>
                    <a:bodyPr/>
                    <a:lstStyle/>
                    <a:p>
                      <a:pPr algn="ctr"/>
                      <a:r>
                        <a:rPr lang="en-GB" sz="1300" i="1" dirty="0">
                          <a:solidFill>
                            <a:schemeClr val="bg1">
                              <a:lumMod val="50000"/>
                            </a:schemeClr>
                          </a:solidFill>
                          <a:latin typeface="Tahoma" pitchFamily="34" charset="0"/>
                          <a:ea typeface="Tahoma" pitchFamily="34" charset="0"/>
                          <a:cs typeface="Tahoma" pitchFamily="34" charset="0"/>
                        </a:rPr>
                        <a:t>0</a:t>
                      </a:r>
                    </a:p>
                  </a:txBody>
                  <a:tcPr marL="84407" marR="84407" marT="42631" marB="42631"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300" b="0" i="1" dirty="0">
                        <a:solidFill>
                          <a:srgbClr val="000000"/>
                        </a:solidFill>
                        <a:latin typeface="Tahoma" pitchFamily="34" charset="0"/>
                        <a:ea typeface="Tahoma" pitchFamily="34" charset="0"/>
                        <a:cs typeface="Tahoma" pitchFamily="34" charset="0"/>
                      </a:endParaRPr>
                    </a:p>
                  </a:txBody>
                  <a:tcPr marL="84407" marR="84407" marT="42631" marB="42631"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41032">
                <a:tc>
                  <a:txBody>
                    <a:bodyPr/>
                    <a:lstStyle/>
                    <a:p>
                      <a:pPr algn="ctr"/>
                      <a:r>
                        <a:rPr lang="en-GB" sz="1100" i="1" dirty="0">
                          <a:solidFill>
                            <a:schemeClr val="bg1">
                              <a:lumMod val="50000"/>
                            </a:schemeClr>
                          </a:solidFill>
                          <a:latin typeface="Tahoma" pitchFamily="34" charset="0"/>
                          <a:ea typeface="Tahoma" pitchFamily="34" charset="0"/>
                          <a:cs typeface="Tahoma" pitchFamily="34" charset="0"/>
                        </a:rPr>
                        <a:t>1</a:t>
                      </a:r>
                    </a:p>
                  </a:txBody>
                  <a:tcPr marL="84407" marR="84407" marT="42631" marB="42631"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41032">
                <a:tc>
                  <a:txBody>
                    <a:bodyPr/>
                    <a:lstStyle/>
                    <a:p>
                      <a:pPr algn="ctr"/>
                      <a:r>
                        <a:rPr lang="en-GB" sz="1100" i="1" dirty="0">
                          <a:solidFill>
                            <a:schemeClr val="bg1">
                              <a:lumMod val="50000"/>
                            </a:schemeClr>
                          </a:solidFill>
                          <a:latin typeface="Tahoma" pitchFamily="34" charset="0"/>
                          <a:ea typeface="Tahoma" pitchFamily="34" charset="0"/>
                          <a:cs typeface="Tahoma" pitchFamily="34" charset="0"/>
                        </a:rPr>
                        <a:t>2</a:t>
                      </a:r>
                    </a:p>
                  </a:txBody>
                  <a:tcPr marL="84407" marR="84407" marT="42631" marB="42631"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41032">
                <a:tc>
                  <a:txBody>
                    <a:bodyPr/>
                    <a:lstStyle/>
                    <a:p>
                      <a:pPr algn="ctr"/>
                      <a:r>
                        <a:rPr lang="en-GB" sz="1100" i="1" dirty="0">
                          <a:solidFill>
                            <a:schemeClr val="bg1">
                              <a:lumMod val="50000"/>
                            </a:schemeClr>
                          </a:solidFill>
                          <a:latin typeface="Tahoma" pitchFamily="34" charset="0"/>
                          <a:ea typeface="Tahoma" pitchFamily="34" charset="0"/>
                          <a:cs typeface="Tahoma" pitchFamily="34" charset="0"/>
                        </a:rPr>
                        <a:t>3</a:t>
                      </a:r>
                    </a:p>
                  </a:txBody>
                  <a:tcPr marL="84407" marR="84407" marT="42631" marB="42631"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41032">
                <a:tc>
                  <a:txBody>
                    <a:bodyPr/>
                    <a:lstStyle/>
                    <a:p>
                      <a:pPr algn="ctr"/>
                      <a:r>
                        <a:rPr lang="en-GB" sz="1100" i="1" dirty="0">
                          <a:solidFill>
                            <a:schemeClr val="bg1">
                              <a:lumMod val="50000"/>
                            </a:schemeClr>
                          </a:solidFill>
                          <a:latin typeface="Tahoma" pitchFamily="34" charset="0"/>
                          <a:ea typeface="Tahoma" pitchFamily="34" charset="0"/>
                          <a:cs typeface="Tahoma" pitchFamily="34" charset="0"/>
                        </a:rPr>
                        <a:t>4</a:t>
                      </a:r>
                    </a:p>
                  </a:txBody>
                  <a:tcPr marL="84407" marR="84407" marT="42631" marB="42631"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41032">
                <a:tc>
                  <a:txBody>
                    <a:bodyPr/>
                    <a:lstStyle/>
                    <a:p>
                      <a:pPr algn="ctr"/>
                      <a:r>
                        <a:rPr lang="en-GB" sz="1100" i="1" dirty="0">
                          <a:solidFill>
                            <a:schemeClr val="bg1">
                              <a:lumMod val="50000"/>
                            </a:schemeClr>
                          </a:solidFill>
                          <a:latin typeface="Tahoma" pitchFamily="34" charset="0"/>
                          <a:ea typeface="Tahoma" pitchFamily="34" charset="0"/>
                          <a:cs typeface="Tahoma" pitchFamily="34" charset="0"/>
                        </a:rPr>
                        <a:t>5</a:t>
                      </a:r>
                    </a:p>
                  </a:txBody>
                  <a:tcPr marL="84407" marR="84407" marT="42631" marB="42631"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41032">
                <a:tc>
                  <a:txBody>
                    <a:bodyPr/>
                    <a:lstStyle/>
                    <a:p>
                      <a:pPr algn="ctr"/>
                      <a:r>
                        <a:rPr lang="en-GB" sz="1100" i="1" dirty="0">
                          <a:solidFill>
                            <a:schemeClr val="bg1">
                              <a:lumMod val="50000"/>
                            </a:schemeClr>
                          </a:solidFill>
                          <a:latin typeface="Tahoma" pitchFamily="34" charset="0"/>
                          <a:ea typeface="Tahoma" pitchFamily="34" charset="0"/>
                          <a:cs typeface="Tahoma" pitchFamily="34" charset="0"/>
                        </a:rPr>
                        <a:t>6</a:t>
                      </a:r>
                    </a:p>
                  </a:txBody>
                  <a:tcPr marL="84407" marR="84407" marT="42631" marB="42631"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41032">
                <a:tc>
                  <a:txBody>
                    <a:bodyPr/>
                    <a:lstStyle/>
                    <a:p>
                      <a:pPr algn="ctr"/>
                      <a:r>
                        <a:rPr lang="en-GB" sz="1100" i="1" dirty="0">
                          <a:solidFill>
                            <a:schemeClr val="bg1">
                              <a:lumMod val="50000"/>
                            </a:schemeClr>
                          </a:solidFill>
                          <a:latin typeface="Tahoma" pitchFamily="34" charset="0"/>
                          <a:ea typeface="Tahoma" pitchFamily="34" charset="0"/>
                          <a:cs typeface="Tahoma" pitchFamily="34" charset="0"/>
                        </a:rPr>
                        <a:t>7</a:t>
                      </a:r>
                    </a:p>
                  </a:txBody>
                  <a:tcPr marL="84407" marR="84407" marT="42631" marB="42631"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41032">
                <a:tc>
                  <a:txBody>
                    <a:bodyPr/>
                    <a:lstStyle/>
                    <a:p>
                      <a:pPr algn="ctr"/>
                      <a:r>
                        <a:rPr lang="en-GB" sz="1100" i="1" dirty="0">
                          <a:solidFill>
                            <a:schemeClr val="bg1">
                              <a:lumMod val="50000"/>
                            </a:schemeClr>
                          </a:solidFill>
                          <a:latin typeface="Tahoma" pitchFamily="34" charset="0"/>
                          <a:ea typeface="Tahoma" pitchFamily="34" charset="0"/>
                          <a:cs typeface="Tahoma" pitchFamily="34" charset="0"/>
                        </a:rPr>
                        <a:t>8</a:t>
                      </a:r>
                    </a:p>
                  </a:txBody>
                  <a:tcPr marL="84407" marR="84407" marT="42631" marB="42631"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41032">
                <a:tc>
                  <a:txBody>
                    <a:bodyPr/>
                    <a:lstStyle/>
                    <a:p>
                      <a:pPr algn="ctr"/>
                      <a:r>
                        <a:rPr lang="en-GB" sz="1100" i="1" dirty="0">
                          <a:solidFill>
                            <a:schemeClr val="bg1">
                              <a:lumMod val="50000"/>
                            </a:schemeClr>
                          </a:solidFill>
                          <a:latin typeface="Tahoma" pitchFamily="34" charset="0"/>
                          <a:ea typeface="Tahoma" pitchFamily="34" charset="0"/>
                          <a:cs typeface="Tahoma" pitchFamily="34" charset="0"/>
                        </a:rPr>
                        <a:t>9</a:t>
                      </a:r>
                    </a:p>
                  </a:txBody>
                  <a:tcPr marL="84407" marR="84407" marT="42631" marB="42631"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483126">
                <a:tc>
                  <a:txBody>
                    <a:bodyPr/>
                    <a:lstStyle/>
                    <a:p>
                      <a:pPr algn="ctr"/>
                      <a:r>
                        <a:rPr lang="en-GB" sz="1100" i="1" dirty="0">
                          <a:solidFill>
                            <a:schemeClr val="bg1">
                              <a:lumMod val="50000"/>
                            </a:schemeClr>
                          </a:solidFill>
                          <a:latin typeface="Tahoma" pitchFamily="34" charset="0"/>
                          <a:ea typeface="Tahoma" pitchFamily="34" charset="0"/>
                          <a:cs typeface="Tahoma" pitchFamily="34" charset="0"/>
                        </a:rPr>
                        <a:t>10</a:t>
                      </a:r>
                    </a:p>
                  </a:txBody>
                  <a:tcPr marL="84407" marR="84407" marT="42631" marB="42631"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700" dirty="0"/>
                    </a:p>
                  </a:txBody>
                  <a:tcPr marL="84407" marR="84407" marT="42631" marB="42631"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483126">
                <a:tc>
                  <a:txBody>
                    <a:bodyPr/>
                    <a:lstStyle/>
                    <a:p>
                      <a:pPr algn="ctr"/>
                      <a:endParaRPr lang="en-GB" sz="1300" i="1" dirty="0">
                        <a:latin typeface="Tahoma" pitchFamily="34" charset="0"/>
                        <a:ea typeface="Tahoma" pitchFamily="34" charset="0"/>
                        <a:cs typeface="Tahoma" pitchFamily="34" charset="0"/>
                      </a:endParaRPr>
                    </a:p>
                  </a:txBody>
                  <a:tcPr marL="84407" marR="84407" marT="42631" marB="42631"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1</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2</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3</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4</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5</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6</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7</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8</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9</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10</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11</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12</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13</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14</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15</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16</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17</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18</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19</a:t>
                      </a:r>
                    </a:p>
                  </a:txBody>
                  <a:tcPr marL="84407" marR="84407" marT="42631" marB="426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100" b="0" i="1" dirty="0">
                          <a:solidFill>
                            <a:srgbClr val="000000"/>
                          </a:solidFill>
                          <a:latin typeface="Tahoma" pitchFamily="34" charset="0"/>
                          <a:ea typeface="Tahoma" pitchFamily="34" charset="0"/>
                          <a:cs typeface="Tahoma" pitchFamily="34" charset="0"/>
                        </a:rPr>
                        <a:t>20</a:t>
                      </a:r>
                    </a:p>
                  </a:txBody>
                  <a:tcPr marL="84407" marR="84407" marT="42631" marB="42631"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27345913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4021" y="228600"/>
            <a:ext cx="8394443" cy="1143000"/>
          </a:xfrm>
        </p:spPr>
        <p:txBody>
          <a:bodyPr lIns="92075" tIns="46038" rIns="92075" bIns="46038"/>
          <a:lstStyle/>
          <a:p>
            <a:pPr eaLnBrk="1" hangingPunct="1">
              <a:defRPr/>
            </a:pPr>
            <a:r>
              <a:rPr lang="en-US" sz="4000" dirty="0" err="1">
                <a:latin typeface="Tahoma" charset="0"/>
              </a:rPr>
              <a:t>practising</a:t>
            </a:r>
            <a:r>
              <a:rPr lang="en-US" sz="4000" dirty="0">
                <a:latin typeface="Tahoma" charset="0"/>
              </a:rPr>
              <a:t> ‘positivity resonance’</a:t>
            </a:r>
            <a:endParaRPr lang="en-US" sz="4000" dirty="0">
              <a:latin typeface="Tahoma" charset="0"/>
              <a:cs typeface="+mj-cs"/>
            </a:endParaRPr>
          </a:p>
        </p:txBody>
      </p:sp>
      <p:sp>
        <p:nvSpPr>
          <p:cNvPr id="4099" name="Rectangle 3"/>
          <p:cNvSpPr>
            <a:spLocks noGrp="1" noChangeArrowheads="1"/>
          </p:cNvSpPr>
          <p:nvPr>
            <p:ph type="body" sz="half" idx="2"/>
          </p:nvPr>
        </p:nvSpPr>
        <p:spPr>
          <a:xfrm>
            <a:off x="1187624" y="1340768"/>
            <a:ext cx="6768752" cy="2448272"/>
          </a:xfrm>
        </p:spPr>
        <p:txBody>
          <a:bodyPr/>
          <a:lstStyle/>
          <a:p>
            <a:pPr marL="486000" indent="-522000" eaLnBrk="1" hangingPunct="1">
              <a:lnSpc>
                <a:spcPct val="90000"/>
              </a:lnSpc>
              <a:buSzPct val="100000"/>
              <a:buFont typeface="Wingdings" charset="2"/>
              <a:buChar char="Ø"/>
              <a:defRPr/>
            </a:pPr>
            <a:r>
              <a:rPr lang="en-GB" sz="3600" dirty="0">
                <a:latin typeface="Tahoma" charset="0"/>
                <a:cs typeface="+mn-cs"/>
              </a:rPr>
              <a:t>goodwill</a:t>
            </a:r>
          </a:p>
          <a:p>
            <a:pPr marL="0" indent="0" eaLnBrk="1" hangingPunct="1">
              <a:lnSpc>
                <a:spcPct val="90000"/>
              </a:lnSpc>
              <a:buSzPct val="100000"/>
              <a:buNone/>
              <a:defRPr/>
            </a:pPr>
            <a:endParaRPr lang="en-GB" sz="1200" dirty="0">
              <a:latin typeface="Tahoma" charset="0"/>
            </a:endParaRPr>
          </a:p>
          <a:p>
            <a:pPr marL="486000" indent="-522000" eaLnBrk="1" hangingPunct="1">
              <a:lnSpc>
                <a:spcPct val="90000"/>
              </a:lnSpc>
              <a:buSzPct val="100000"/>
              <a:buFont typeface="Wingdings" charset="2"/>
              <a:buChar char="Ø"/>
              <a:defRPr/>
            </a:pPr>
            <a:r>
              <a:rPr lang="en-GB" sz="3600" dirty="0">
                <a:latin typeface="Tahoma" charset="0"/>
              </a:rPr>
              <a:t>sharing ‘positive’ emotion</a:t>
            </a:r>
          </a:p>
          <a:p>
            <a:pPr marL="0" indent="0" eaLnBrk="1" hangingPunct="1">
              <a:lnSpc>
                <a:spcPct val="90000"/>
              </a:lnSpc>
              <a:buSzPct val="100000"/>
              <a:buNone/>
              <a:defRPr/>
            </a:pPr>
            <a:endParaRPr lang="en-GB" sz="1200" dirty="0">
              <a:latin typeface="Tahoma" charset="0"/>
            </a:endParaRPr>
          </a:p>
          <a:p>
            <a:pPr marL="486000" indent="-522000" eaLnBrk="1" hangingPunct="1">
              <a:lnSpc>
                <a:spcPct val="90000"/>
              </a:lnSpc>
              <a:buSzPct val="100000"/>
              <a:buFont typeface="Wingdings" charset="2"/>
              <a:buChar char="Ø"/>
              <a:defRPr/>
            </a:pPr>
            <a:r>
              <a:rPr lang="en-GB" sz="3600" dirty="0">
                <a:latin typeface="Tahoma" charset="0"/>
              </a:rPr>
              <a:t>synchronisation</a:t>
            </a:r>
          </a:p>
          <a:p>
            <a:pPr marL="0" indent="0" eaLnBrk="1" hangingPunct="1">
              <a:lnSpc>
                <a:spcPct val="90000"/>
              </a:lnSpc>
              <a:buSzPct val="100000"/>
              <a:buNone/>
              <a:defRPr/>
            </a:pPr>
            <a:endParaRPr lang="en-GB" sz="3600" dirty="0">
              <a:latin typeface="Tahoma" charset="0"/>
              <a:cs typeface="+mn-cs"/>
            </a:endParaRPr>
          </a:p>
          <a:p>
            <a:pPr marL="0" indent="0" eaLnBrk="1" hangingPunct="1">
              <a:lnSpc>
                <a:spcPct val="90000"/>
              </a:lnSpc>
              <a:buSzPct val="100000"/>
              <a:buNone/>
              <a:defRPr/>
            </a:pPr>
            <a:endParaRPr lang="en-GB" sz="3600" dirty="0">
              <a:latin typeface="Tahoma" charset="0"/>
              <a:cs typeface="+mn-cs"/>
            </a:endParaRPr>
          </a:p>
        </p:txBody>
      </p:sp>
      <p:sp>
        <p:nvSpPr>
          <p:cNvPr id="4100" name="Line 4"/>
          <p:cNvSpPr>
            <a:spLocks noChangeShapeType="1"/>
          </p:cNvSpPr>
          <p:nvPr/>
        </p:nvSpPr>
        <p:spPr bwMode="auto">
          <a:xfrm>
            <a:off x="1466056" y="3933056"/>
            <a:ext cx="6248400" cy="0"/>
          </a:xfrm>
          <a:prstGeom prst="line">
            <a:avLst/>
          </a:prstGeom>
          <a:noFill/>
          <a:ln w="47625">
            <a:solidFill>
              <a:schemeClr val="folHlink"/>
            </a:solidFill>
            <a:prstDash val="lgDash"/>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101" name="Text Box 5"/>
          <p:cNvSpPr txBox="1">
            <a:spLocks noChangeArrowheads="1"/>
          </p:cNvSpPr>
          <p:nvPr/>
        </p:nvSpPr>
        <p:spPr bwMode="auto">
          <a:xfrm>
            <a:off x="72009" y="4149080"/>
            <a:ext cx="9036495"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400">
                <a:solidFill>
                  <a:schemeClr val="tx1"/>
                </a:solidFill>
                <a:latin typeface="Tahoma" charset="0"/>
                <a:ea typeface="ＭＳ Ｐゴシック" charset="0"/>
              </a:defRPr>
            </a:lvl1pPr>
            <a:lvl2pPr marL="742950" indent="-285750">
              <a:defRPr sz="1400">
                <a:solidFill>
                  <a:schemeClr val="tx1"/>
                </a:solidFill>
                <a:latin typeface="Tahoma" charset="0"/>
                <a:ea typeface="ＭＳ Ｐゴシック" charset="0"/>
              </a:defRPr>
            </a:lvl2pPr>
            <a:lvl3pPr marL="1143000" indent="-228600">
              <a:defRPr sz="1400">
                <a:solidFill>
                  <a:schemeClr val="tx1"/>
                </a:solidFill>
                <a:latin typeface="Tahoma" charset="0"/>
                <a:ea typeface="ＭＳ Ｐゴシック" charset="0"/>
              </a:defRPr>
            </a:lvl3pPr>
            <a:lvl4pPr marL="1600200" indent="-228600">
              <a:defRPr sz="1400">
                <a:solidFill>
                  <a:schemeClr val="tx1"/>
                </a:solidFill>
                <a:latin typeface="Tahoma" charset="0"/>
                <a:ea typeface="ＭＳ Ｐゴシック" charset="0"/>
              </a:defRPr>
            </a:lvl4pPr>
            <a:lvl5pPr marL="2057400" indent="-22860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algn="ctr">
              <a:defRPr/>
            </a:pPr>
            <a:r>
              <a:rPr lang="en-US" sz="3200" dirty="0">
                <a:effectLst>
                  <a:outerShdw blurRad="50800" dist="38100" dir="2700000" algn="tl" rotWithShape="0">
                    <a:prstClr val="black">
                      <a:alpha val="40000"/>
                    </a:prstClr>
                  </a:outerShdw>
                </a:effectLst>
              </a:rPr>
              <a:t>aim for at least 3 ‘connections’ daily</a:t>
            </a:r>
          </a:p>
          <a:p>
            <a:pPr algn="ctr">
              <a:defRPr/>
            </a:pPr>
            <a:r>
              <a:rPr lang="en-US" sz="3200" dirty="0">
                <a:effectLst>
                  <a:outerShdw blurRad="50800" dist="38100" dir="2700000" algn="tl" rotWithShape="0">
                    <a:prstClr val="black">
                      <a:alpha val="40000"/>
                    </a:prstClr>
                  </a:outerShdw>
                </a:effectLst>
              </a:rPr>
              <a:t>scale record closeness &amp; </a:t>
            </a:r>
            <a:r>
              <a:rPr lang="en-US" sz="3200" dirty="0" err="1">
                <a:effectLst>
                  <a:outerShdw blurRad="50800" dist="38100" dir="2700000" algn="tl" rotWithShape="0">
                    <a:prstClr val="black">
                      <a:alpha val="40000"/>
                    </a:prstClr>
                  </a:outerShdw>
                </a:effectLst>
              </a:rPr>
              <a:t>synchronisation</a:t>
            </a:r>
            <a:endParaRPr lang="en-US" sz="3200" dirty="0">
              <a:effectLst>
                <a:outerShdw blurRad="50800" dist="38100" dir="2700000" algn="tl" rotWithShape="0">
                  <a:prstClr val="black">
                    <a:alpha val="40000"/>
                  </a:prstClr>
                </a:outerShdw>
              </a:effectLst>
            </a:endParaRPr>
          </a:p>
          <a:p>
            <a:pPr algn="ctr">
              <a:defRPr/>
            </a:pPr>
            <a:r>
              <a:rPr lang="en-US" sz="3200" dirty="0">
                <a:effectLst>
                  <a:outerShdw blurRad="50800" dist="38100" dir="2700000" algn="tl" rotWithShape="0">
                    <a:prstClr val="black">
                      <a:alpha val="40000"/>
                    </a:prstClr>
                  </a:outerShdw>
                </a:effectLst>
              </a:rPr>
              <a:t>significant gains in ‘positivity ratio’</a:t>
            </a:r>
            <a:endParaRPr lang="en-GB" sz="3200" dirty="0">
              <a:effectLst>
                <a:outerShdw blurRad="50800" dist="38100" dir="2700000" algn="tl" rotWithShape="0">
                  <a:prstClr val="black">
                    <a:alpha val="40000"/>
                  </a:prstClr>
                </a:outerShdw>
              </a:effectLst>
            </a:endParaRPr>
          </a:p>
        </p:txBody>
      </p:sp>
      <p:sp>
        <p:nvSpPr>
          <p:cNvPr id="6" name="Line 4"/>
          <p:cNvSpPr>
            <a:spLocks noChangeShapeType="1"/>
          </p:cNvSpPr>
          <p:nvPr/>
        </p:nvSpPr>
        <p:spPr bwMode="auto">
          <a:xfrm>
            <a:off x="1466056" y="6021288"/>
            <a:ext cx="6248400"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 name="TextBox 1"/>
          <p:cNvSpPr txBox="1"/>
          <p:nvPr/>
        </p:nvSpPr>
        <p:spPr>
          <a:xfrm>
            <a:off x="539552" y="6237312"/>
            <a:ext cx="8289449" cy="523220"/>
          </a:xfrm>
          <a:prstGeom prst="rect">
            <a:avLst/>
          </a:prstGeom>
          <a:noFill/>
        </p:spPr>
        <p:txBody>
          <a:bodyPr wrap="none" rtlCol="0">
            <a:spAutoFit/>
          </a:bodyPr>
          <a:lstStyle/>
          <a:p>
            <a:r>
              <a:rPr lang="en-US" sz="2800" dirty="0">
                <a:solidFill>
                  <a:schemeClr val="tx2"/>
                </a:solidFill>
                <a:effectLst>
                  <a:outerShdw blurRad="50800" dist="38100" dir="2700000" algn="tl" rotWithShape="0">
                    <a:prstClr val="black">
                      <a:alpha val="40000"/>
                    </a:prstClr>
                  </a:outerShdw>
                </a:effectLst>
              </a:rPr>
              <a:t>Barbara Fredrickson “Love 2.0”  Plume, 2014</a:t>
            </a:r>
          </a:p>
        </p:txBody>
      </p:sp>
    </p:spTree>
    <p:extLst>
      <p:ext uri="{BB962C8B-B14F-4D97-AF65-F5344CB8AC3E}">
        <p14:creationId xmlns:p14="http://schemas.microsoft.com/office/powerpoint/2010/main" val="10086377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0648"/>
            <a:ext cx="8497192" cy="710952"/>
          </a:xfrm>
        </p:spPr>
        <p:txBody>
          <a:bodyPr lIns="92075" tIns="46038" rIns="92075" bIns="46038" anchor="b"/>
          <a:lstStyle/>
          <a:p>
            <a:pPr eaLnBrk="1" hangingPunct="1">
              <a:defRPr/>
            </a:pPr>
            <a:r>
              <a:rPr lang="en-US" sz="4000" dirty="0"/>
              <a:t>activities: planned exercises</a:t>
            </a:r>
          </a:p>
        </p:txBody>
      </p:sp>
      <p:sp>
        <p:nvSpPr>
          <p:cNvPr id="7172" name="Line 4"/>
          <p:cNvSpPr>
            <a:spLocks noChangeShapeType="1"/>
          </p:cNvSpPr>
          <p:nvPr/>
        </p:nvSpPr>
        <p:spPr bwMode="auto">
          <a:xfrm flipV="1">
            <a:off x="3995936" y="6669360"/>
            <a:ext cx="4896544"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3491880" y="1052736"/>
            <a:ext cx="5652120" cy="5544616"/>
          </a:xfrm>
        </p:spPr>
        <p:txBody>
          <a:bodyPr lIns="92075" tIns="46038" rIns="92075" bIns="46038"/>
          <a:lstStyle/>
          <a:p>
            <a:pPr eaLnBrk="1" hangingPunct="1">
              <a:lnSpc>
                <a:spcPct val="90000"/>
              </a:lnSpc>
              <a:buSzPct val="135000"/>
              <a:buFont typeface="Wingdings" charset="2"/>
              <a:buChar char="ü"/>
              <a:defRPr/>
            </a:pPr>
            <a:r>
              <a:rPr lang="en-US" sz="2200" dirty="0"/>
              <a:t>planned program for the day &amp; personal areas we want to cover</a:t>
            </a:r>
          </a:p>
          <a:p>
            <a:pPr eaLnBrk="1" hangingPunct="1">
              <a:lnSpc>
                <a:spcPct val="90000"/>
              </a:lnSpc>
              <a:buSzPct val="135000"/>
              <a:buFont typeface="Wingdings" charset="2"/>
              <a:buChar char="ü"/>
              <a:defRPr/>
            </a:pPr>
            <a:r>
              <a:rPr lang="en-US" sz="2200" dirty="0"/>
              <a:t>reflection: physical, psychological &amp; wellbeing effects of relationships</a:t>
            </a:r>
          </a:p>
          <a:p>
            <a:pPr eaLnBrk="1" hangingPunct="1">
              <a:lnSpc>
                <a:spcPct val="90000"/>
              </a:lnSpc>
              <a:buSzPct val="135000"/>
              <a:buFont typeface="Wingdings" charset="2"/>
              <a:buChar char="ü"/>
              <a:defRPr/>
            </a:pPr>
            <a:r>
              <a:rPr lang="en-US" sz="2200" dirty="0"/>
              <a:t>social network: support clique, sympathy group </a:t>
            </a:r>
            <a:r>
              <a:rPr lang="mr-IN" sz="2200" dirty="0"/>
              <a:t>–</a:t>
            </a:r>
            <a:r>
              <a:rPr lang="en-US" sz="2200" dirty="0"/>
              <a:t> identification </a:t>
            </a:r>
          </a:p>
          <a:p>
            <a:pPr eaLnBrk="1" hangingPunct="1">
              <a:lnSpc>
                <a:spcPct val="90000"/>
              </a:lnSpc>
              <a:buSzPct val="135000"/>
              <a:buFont typeface="Wingdings" charset="2"/>
              <a:buChar char="ü"/>
              <a:defRPr/>
            </a:pPr>
            <a:r>
              <a:rPr lang="en-US" sz="2200" dirty="0"/>
              <a:t>social time budget: size &amp; how it is allocated </a:t>
            </a:r>
            <a:r>
              <a:rPr lang="mr-IN" sz="2200" dirty="0"/>
              <a:t>–</a:t>
            </a:r>
            <a:r>
              <a:rPr lang="en-US" sz="2200" dirty="0"/>
              <a:t> not too much/too little </a:t>
            </a:r>
          </a:p>
          <a:p>
            <a:pPr eaLnBrk="1" hangingPunct="1">
              <a:lnSpc>
                <a:spcPct val="90000"/>
              </a:lnSpc>
              <a:buSzPct val="135000"/>
              <a:buFont typeface="Wingdings" charset="2"/>
              <a:buChar char="ü"/>
              <a:defRPr/>
            </a:pPr>
            <a:r>
              <a:rPr lang="en-US" sz="2200" dirty="0"/>
              <a:t>social identity theory &amp; our broader membership of various groups</a:t>
            </a:r>
          </a:p>
          <a:p>
            <a:pPr eaLnBrk="1" hangingPunct="1">
              <a:lnSpc>
                <a:spcPct val="90000"/>
              </a:lnSpc>
              <a:buSzPct val="135000"/>
              <a:buFont typeface="Wingdings" charset="2"/>
              <a:buChar char="ü"/>
              <a:defRPr/>
            </a:pPr>
            <a:r>
              <a:rPr lang="en-US" sz="2200" dirty="0"/>
              <a:t>personal example of relationship conflict &amp; potential relevance of cognitive/emotional </a:t>
            </a:r>
            <a:r>
              <a:rPr lang="en-US" sz="2200" dirty="0" err="1"/>
              <a:t>ibct</a:t>
            </a:r>
            <a:r>
              <a:rPr lang="en-US" sz="2200" dirty="0"/>
              <a:t> approach</a:t>
            </a:r>
          </a:p>
          <a:p>
            <a:pPr eaLnBrk="1" hangingPunct="1">
              <a:lnSpc>
                <a:spcPct val="90000"/>
              </a:lnSpc>
              <a:buSzPct val="135000"/>
              <a:buFont typeface="Wingdings" charset="2"/>
              <a:buChar char="ü"/>
              <a:defRPr/>
            </a:pPr>
            <a:r>
              <a:rPr lang="en-US" sz="2200" dirty="0"/>
              <a:t>‘relational depth’ charting exercise</a:t>
            </a:r>
          </a:p>
          <a:p>
            <a:pPr marL="457200" indent="-457200" eaLnBrk="1" hangingPunct="1">
              <a:lnSpc>
                <a:spcPct val="90000"/>
              </a:lnSpc>
              <a:buSzPct val="110000"/>
              <a:buFont typeface="+mj-lt"/>
              <a:buAutoNum type="arabicParenR" startAt="8"/>
              <a:defRPr/>
            </a:pPr>
            <a:r>
              <a:rPr lang="en-US" sz="2200" dirty="0">
                <a:solidFill>
                  <a:srgbClr val="F1CD50"/>
                </a:solidFill>
              </a:rPr>
              <a:t>reflection on day &amp; what’s most relevant professionally/personally</a:t>
            </a:r>
          </a:p>
        </p:txBody>
      </p:sp>
    </p:spTree>
    <p:extLst>
      <p:ext uri="{BB962C8B-B14F-4D97-AF65-F5344CB8AC3E}">
        <p14:creationId xmlns:p14="http://schemas.microsoft.com/office/powerpoint/2010/main" val="5886363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30" y="116632"/>
            <a:ext cx="8540750" cy="1143000"/>
          </a:xfrm>
        </p:spPr>
        <p:txBody>
          <a:bodyPr/>
          <a:lstStyle/>
          <a:p>
            <a:r>
              <a:rPr lang="en-US" sz="3200" dirty="0"/>
              <a:t>my general hopes for today: </a:t>
            </a:r>
            <a:br>
              <a:rPr lang="en-US" sz="3200" dirty="0"/>
            </a:br>
            <a:r>
              <a:rPr lang="en-US" sz="3200" dirty="0"/>
              <a:t>that you will all leave with </a:t>
            </a:r>
            <a:r>
              <a:rPr lang="is-IS" sz="3200" dirty="0"/>
              <a:t>…</a:t>
            </a:r>
            <a:endParaRPr lang="en-US" sz="3200" dirty="0"/>
          </a:p>
        </p:txBody>
      </p:sp>
      <p:sp>
        <p:nvSpPr>
          <p:cNvPr id="3" name="Content Placeholder 2"/>
          <p:cNvSpPr>
            <a:spLocks noGrp="1"/>
          </p:cNvSpPr>
          <p:nvPr>
            <p:ph idx="1"/>
          </p:nvPr>
        </p:nvSpPr>
        <p:spPr>
          <a:xfrm>
            <a:off x="179512" y="1268760"/>
            <a:ext cx="8784976" cy="4176464"/>
          </a:xfrm>
        </p:spPr>
        <p:txBody>
          <a:bodyPr/>
          <a:lstStyle/>
          <a:p>
            <a:pPr>
              <a:buSzPct val="120000"/>
              <a:buFont typeface="Wingdings" charset="2"/>
              <a:buChar char="ü"/>
            </a:pPr>
            <a:r>
              <a:rPr lang="en-US" sz="2400" dirty="0"/>
              <a:t>increased awareness of the huge importance of relationships for health and wellbeing </a:t>
            </a:r>
            <a:r>
              <a:rPr lang="mr-IN" sz="2400" dirty="0"/>
              <a:t>–</a:t>
            </a:r>
            <a:r>
              <a:rPr lang="en-US" sz="2400" dirty="0"/>
              <a:t> and how relevant this is for us both professionally &amp; personally </a:t>
            </a:r>
          </a:p>
          <a:p>
            <a:pPr>
              <a:buSzPct val="120000"/>
              <a:buFont typeface="Wingdings" charset="2"/>
              <a:buChar char="ü"/>
            </a:pPr>
            <a:r>
              <a:rPr lang="en-US" sz="2400" dirty="0"/>
              <a:t>introduction to the intriguing &amp; widely applicable evolutionary psychology ‘social brain’ network model</a:t>
            </a:r>
          </a:p>
          <a:p>
            <a:pPr>
              <a:buSzPct val="120000"/>
              <a:buFont typeface="Wingdings" charset="2"/>
              <a:buChar char="ü"/>
            </a:pPr>
            <a:r>
              <a:rPr lang="en-US" sz="2400" dirty="0"/>
              <a:t>‘social identity theory’ and improved use of groups </a:t>
            </a:r>
          </a:p>
          <a:p>
            <a:pPr>
              <a:buSzPct val="120000"/>
              <a:buFont typeface="Wingdings" charset="2"/>
              <a:buChar char="ü"/>
            </a:pPr>
            <a:r>
              <a:rPr lang="en-US" sz="2400" dirty="0"/>
              <a:t>further experience &amp; reflection on work with conflict </a:t>
            </a:r>
          </a:p>
          <a:p>
            <a:pPr>
              <a:buSzPct val="120000"/>
              <a:buFont typeface="Wingdings" charset="2"/>
              <a:buChar char="ü"/>
            </a:pPr>
            <a:r>
              <a:rPr lang="en-US" sz="2400" dirty="0"/>
              <a:t>present time exploration of both ‘relational depth’ &amp; also of </a:t>
            </a:r>
            <a:r>
              <a:rPr lang="en-US" sz="2400" dirty="0" err="1"/>
              <a:t>fredrickson’s</a:t>
            </a:r>
            <a:r>
              <a:rPr lang="en-US" sz="2400" dirty="0"/>
              <a:t> ideas on ‘positivity resonance’ </a:t>
            </a:r>
          </a:p>
        </p:txBody>
      </p:sp>
      <p:sp>
        <p:nvSpPr>
          <p:cNvPr id="5" name="Line 4"/>
          <p:cNvSpPr>
            <a:spLocks noChangeShapeType="1"/>
          </p:cNvSpPr>
          <p:nvPr/>
        </p:nvSpPr>
        <p:spPr bwMode="auto">
          <a:xfrm>
            <a:off x="662111" y="6741368"/>
            <a:ext cx="791998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 name="Line 4"/>
          <p:cNvSpPr>
            <a:spLocks noChangeShapeType="1"/>
          </p:cNvSpPr>
          <p:nvPr/>
        </p:nvSpPr>
        <p:spPr bwMode="auto">
          <a:xfrm>
            <a:off x="662111" y="5229200"/>
            <a:ext cx="7919988" cy="0"/>
          </a:xfrm>
          <a:prstGeom prst="line">
            <a:avLst/>
          </a:prstGeom>
          <a:noFill/>
          <a:ln w="47625">
            <a:solidFill>
              <a:schemeClr val="folHlink"/>
            </a:solidFill>
            <a:prstDash val="lgDash"/>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 name="Title 1"/>
          <p:cNvSpPr txBox="1">
            <a:spLocks/>
          </p:cNvSpPr>
          <p:nvPr/>
        </p:nvSpPr>
        <p:spPr bwMode="auto">
          <a:xfrm>
            <a:off x="1921805" y="5373216"/>
            <a:ext cx="5400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en-US" sz="3200" dirty="0"/>
              <a:t>how about your personal hopes for today?</a:t>
            </a:r>
          </a:p>
        </p:txBody>
      </p:sp>
    </p:spTree>
    <p:extLst>
      <p:ext uri="{BB962C8B-B14F-4D97-AF65-F5344CB8AC3E}">
        <p14:creationId xmlns:p14="http://schemas.microsoft.com/office/powerpoint/2010/main" val="267771948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179264" y="341784"/>
            <a:ext cx="8785224" cy="710952"/>
          </a:xfrm>
        </p:spPr>
        <p:txBody>
          <a:bodyPr lIns="92075" tIns="46038" rIns="92075" bIns="46038" anchor="b"/>
          <a:lstStyle/>
          <a:p>
            <a:pPr eaLnBrk="1" hangingPunct="1">
              <a:defRPr/>
            </a:pPr>
            <a:r>
              <a:rPr lang="en-US" sz="4000" dirty="0"/>
              <a:t>activity 8: reflection on day </a:t>
            </a:r>
          </a:p>
        </p:txBody>
      </p:sp>
      <p:sp>
        <p:nvSpPr>
          <p:cNvPr id="7172" name="Line 4"/>
          <p:cNvSpPr>
            <a:spLocks noChangeShapeType="1"/>
          </p:cNvSpPr>
          <p:nvPr/>
        </p:nvSpPr>
        <p:spPr bwMode="auto">
          <a:xfrm>
            <a:off x="4140844" y="6381328"/>
            <a:ext cx="431958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4067944" y="1628800"/>
            <a:ext cx="4680519" cy="3693318"/>
          </a:xfrm>
          <a:prstGeom prst="rect">
            <a:avLst/>
          </a:prstGeom>
          <a:noFill/>
        </p:spPr>
        <p:txBody>
          <a:bodyPr wrap="square" rtlCol="0">
            <a:spAutoFit/>
          </a:bodyPr>
          <a:lstStyle/>
          <a:p>
            <a:r>
              <a:rPr lang="en-US" sz="2600" dirty="0">
                <a:effectLst>
                  <a:outerShdw blurRad="50800" dist="38100" dir="2700000" algn="tl" rotWithShape="0">
                    <a:prstClr val="black">
                      <a:alpha val="40000"/>
                    </a:prstClr>
                  </a:outerShdw>
                </a:effectLst>
              </a:rPr>
              <a:t>there is a reflection sheet in your handouts booklet:</a:t>
            </a:r>
          </a:p>
          <a:p>
            <a:r>
              <a:rPr lang="en-US" sz="2600" dirty="0">
                <a:effectLst>
                  <a:outerShdw blurRad="50800" dist="38100" dir="2700000" algn="tl" rotWithShape="0">
                    <a:prstClr val="black">
                      <a:alpha val="40000"/>
                    </a:prstClr>
                  </a:outerShdw>
                </a:effectLst>
              </a:rPr>
              <a:t>what has been most interesting &amp; relevant for  you today both personally &amp; professionally? what do you want to do now, after this workshop </a:t>
            </a:r>
            <a:r>
              <a:rPr lang="is-IS" sz="2600" dirty="0">
                <a:effectLst>
                  <a:outerShdw blurRad="50800" dist="38100" dir="2700000" algn="tl" rotWithShape="0">
                    <a:prstClr val="black">
                      <a:alpha val="40000"/>
                    </a:prstClr>
                  </a:outerShdw>
                </a:effectLst>
              </a:rPr>
              <a:t>… learning, exploring, trying out?</a:t>
            </a:r>
            <a:endParaRPr lang="en-US" sz="26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5636025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a:t>areas have explored today </a:t>
            </a:r>
          </a:p>
        </p:txBody>
      </p:sp>
      <p:sp>
        <p:nvSpPr>
          <p:cNvPr id="147459" name="Rectangle 3"/>
          <p:cNvSpPr>
            <a:spLocks noGrp="1" noRot="1" noChangeArrowheads="1"/>
          </p:cNvSpPr>
          <p:nvPr>
            <p:ph type="body" sz="half" idx="3"/>
          </p:nvPr>
        </p:nvSpPr>
        <p:spPr>
          <a:xfrm>
            <a:off x="3419872" y="1196752"/>
            <a:ext cx="5616624" cy="5256584"/>
          </a:xfrm>
        </p:spPr>
        <p:txBody>
          <a:bodyPr lIns="92075" tIns="46038" rIns="92075" bIns="46038"/>
          <a:lstStyle/>
          <a:p>
            <a:pPr eaLnBrk="1" hangingPunct="1">
              <a:lnSpc>
                <a:spcPct val="90000"/>
              </a:lnSpc>
              <a:buClr>
                <a:schemeClr val="accent1"/>
              </a:buClr>
              <a:buSzPct val="140000"/>
              <a:buFont typeface="Wingdings" charset="2"/>
              <a:buChar char="ü"/>
              <a:defRPr/>
            </a:pPr>
            <a:r>
              <a:rPr lang="en-US" sz="2600" dirty="0"/>
              <a:t>close relationships are so crucial for psychological &amp; physical health &amp; wellbeing</a:t>
            </a:r>
          </a:p>
          <a:p>
            <a:pPr marL="0" indent="0" eaLnBrk="1" hangingPunct="1">
              <a:lnSpc>
                <a:spcPct val="90000"/>
              </a:lnSpc>
              <a:buClr>
                <a:schemeClr val="accent1"/>
              </a:buClr>
              <a:buSzPct val="140000"/>
              <a:buNone/>
              <a:defRPr/>
            </a:pPr>
            <a:endParaRPr lang="en-US" sz="600" i="1" dirty="0"/>
          </a:p>
          <a:p>
            <a:pPr eaLnBrk="1" hangingPunct="1">
              <a:lnSpc>
                <a:spcPct val="90000"/>
              </a:lnSpc>
              <a:buClr>
                <a:schemeClr val="accent1"/>
              </a:buClr>
              <a:buSzPct val="140000"/>
              <a:buFont typeface="Wingdings" charset="2"/>
              <a:buChar char="ü"/>
              <a:defRPr/>
            </a:pPr>
            <a:r>
              <a:rPr lang="en-US" sz="2600" dirty="0"/>
              <a:t>robin </a:t>
            </a:r>
            <a:r>
              <a:rPr lang="en-US" sz="2600" dirty="0" err="1"/>
              <a:t>dunbar’s</a:t>
            </a:r>
            <a:r>
              <a:rPr lang="en-US" sz="2600" dirty="0"/>
              <a:t> research on personal social networks             </a:t>
            </a:r>
          </a:p>
          <a:p>
            <a:pPr eaLnBrk="1" hangingPunct="1">
              <a:lnSpc>
                <a:spcPct val="90000"/>
              </a:lnSpc>
              <a:buClr>
                <a:schemeClr val="accent1"/>
              </a:buClr>
              <a:buSzPct val="140000"/>
              <a:buFont typeface="Wingdings" charset="2"/>
              <a:buChar char="ü"/>
              <a:defRPr/>
            </a:pPr>
            <a:endParaRPr lang="en-US" sz="600" dirty="0"/>
          </a:p>
          <a:p>
            <a:pPr eaLnBrk="1" hangingPunct="1">
              <a:lnSpc>
                <a:spcPct val="90000"/>
              </a:lnSpc>
              <a:buClr>
                <a:schemeClr val="accent1"/>
              </a:buClr>
              <a:buSzPct val="140000"/>
              <a:buFont typeface="Wingdings" charset="2"/>
              <a:buChar char="ü"/>
              <a:defRPr/>
            </a:pPr>
            <a:r>
              <a:rPr lang="en-US" sz="2600" dirty="0"/>
              <a:t>‘birds of a feather’ &amp; ways of nourishing closer connections</a:t>
            </a:r>
          </a:p>
          <a:p>
            <a:pPr eaLnBrk="1" hangingPunct="1">
              <a:lnSpc>
                <a:spcPct val="90000"/>
              </a:lnSpc>
              <a:buClr>
                <a:schemeClr val="accent1"/>
              </a:buClr>
              <a:buSzPct val="140000"/>
              <a:buFont typeface="Wingdings" charset="2"/>
              <a:buChar char="ü"/>
              <a:defRPr/>
            </a:pPr>
            <a:endParaRPr lang="en-US" sz="600" dirty="0"/>
          </a:p>
          <a:p>
            <a:pPr eaLnBrk="1" hangingPunct="1">
              <a:lnSpc>
                <a:spcPct val="90000"/>
              </a:lnSpc>
              <a:buClr>
                <a:schemeClr val="accent1"/>
              </a:buClr>
              <a:buSzPct val="140000"/>
              <a:buFont typeface="Wingdings" charset="2"/>
              <a:buChar char="ü"/>
              <a:defRPr/>
            </a:pPr>
            <a:r>
              <a:rPr lang="en-US" sz="2600" dirty="0"/>
              <a:t>the concerning frequency of conflict in close relationships  </a:t>
            </a:r>
          </a:p>
          <a:p>
            <a:pPr eaLnBrk="1" hangingPunct="1">
              <a:lnSpc>
                <a:spcPct val="90000"/>
              </a:lnSpc>
              <a:buClr>
                <a:schemeClr val="accent1"/>
              </a:buClr>
              <a:buSzPct val="140000"/>
              <a:buFont typeface="Wingdings" charset="2"/>
              <a:buChar char="ü"/>
              <a:defRPr/>
            </a:pPr>
            <a:endParaRPr lang="en-US" sz="600" dirty="0"/>
          </a:p>
          <a:p>
            <a:pPr eaLnBrk="1" hangingPunct="1">
              <a:lnSpc>
                <a:spcPct val="90000"/>
              </a:lnSpc>
              <a:buClr>
                <a:schemeClr val="accent1"/>
              </a:buClr>
              <a:buSzPct val="140000"/>
              <a:buFont typeface="Wingdings" charset="2"/>
              <a:buChar char="ü"/>
              <a:defRPr/>
            </a:pPr>
            <a:r>
              <a:rPr lang="en-US" sz="2600" dirty="0"/>
              <a:t>‘immediacy’ </a:t>
            </a:r>
            <a:r>
              <a:rPr lang="mr-IN" sz="2600" dirty="0"/>
              <a:t>–</a:t>
            </a:r>
            <a:r>
              <a:rPr lang="en-US" sz="2600" dirty="0"/>
              <a:t> mick cooper’s relational depth &amp; </a:t>
            </a:r>
            <a:r>
              <a:rPr lang="en-US" sz="2600" dirty="0" err="1"/>
              <a:t>barbara</a:t>
            </a:r>
            <a:r>
              <a:rPr lang="en-US" sz="2600" dirty="0"/>
              <a:t> </a:t>
            </a:r>
            <a:r>
              <a:rPr lang="en-US" sz="2600" dirty="0" err="1"/>
              <a:t>fredrickson’s</a:t>
            </a:r>
            <a:r>
              <a:rPr lang="en-US" sz="2600" dirty="0"/>
              <a:t> micro-practices</a:t>
            </a:r>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952419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1520" y="304800"/>
            <a:ext cx="8684192" cy="1066800"/>
          </a:xfrm>
        </p:spPr>
        <p:txBody>
          <a:bodyPr lIns="92075" tIns="46038" rIns="92075" bIns="46038"/>
          <a:lstStyle/>
          <a:p>
            <a:pPr eaLnBrk="1" hangingPunct="1">
              <a:defRPr/>
            </a:pPr>
            <a:r>
              <a:rPr lang="en-GB" sz="4000" dirty="0">
                <a:latin typeface="Tahoma" charset="0"/>
              </a:rPr>
              <a:t>four</a:t>
            </a:r>
            <a:r>
              <a:rPr lang="en-GB" sz="4000" dirty="0">
                <a:latin typeface="Tahoma" charset="0"/>
                <a:cs typeface="+mj-cs"/>
              </a:rPr>
              <a:t> key psychological needs</a:t>
            </a:r>
          </a:p>
        </p:txBody>
      </p:sp>
      <p:sp>
        <p:nvSpPr>
          <p:cNvPr id="3075" name="Rectangle 3"/>
          <p:cNvSpPr>
            <a:spLocks noGrp="1" noChangeArrowheads="1"/>
          </p:cNvSpPr>
          <p:nvPr>
            <p:ph type="body" idx="1"/>
          </p:nvPr>
        </p:nvSpPr>
        <p:spPr>
          <a:xfrm>
            <a:off x="3707910" y="1735932"/>
            <a:ext cx="5040554" cy="3421251"/>
          </a:xfrm>
        </p:spPr>
        <p:txBody>
          <a:bodyPr lIns="92075" tIns="46038" rIns="92075" bIns="46038"/>
          <a:lstStyle/>
          <a:p>
            <a:pPr marL="406400" indent="-390525" eaLnBrk="1" hangingPunct="1">
              <a:buSzPct val="120000"/>
              <a:buFont typeface="ZapfDingbatsITC"/>
              <a:buChar char="✩"/>
            </a:pPr>
            <a:r>
              <a:rPr lang="en-GB" altLang="en-US" sz="2200" dirty="0">
                <a:latin typeface="Tahoma" panose="020B0604030504040204" pitchFamily="34" charset="0"/>
                <a:ea typeface="ＭＳ Ｐゴシック" panose="020B0600070205080204" pitchFamily="34" charset="-128"/>
              </a:rPr>
              <a:t>autonomy – personal choice </a:t>
            </a:r>
            <a:r>
              <a:rPr lang="en-GB" altLang="en-US" sz="2200" i="1" dirty="0">
                <a:latin typeface="Tahoma" panose="020B0604030504040204" pitchFamily="34" charset="0"/>
                <a:ea typeface="ＭＳ Ｐゴシック" panose="020B0600070205080204" pitchFamily="34" charset="-128"/>
              </a:rPr>
              <a:t>not</a:t>
            </a:r>
            <a:r>
              <a:rPr lang="en-GB" altLang="en-US" sz="2200" dirty="0">
                <a:latin typeface="Tahoma" panose="020B0604030504040204" pitchFamily="34" charset="0"/>
                <a:ea typeface="ＭＳ Ｐゴシック" panose="020B0600070205080204" pitchFamily="34" charset="-128"/>
              </a:rPr>
              <a:t> compulsion by outside forces</a:t>
            </a:r>
          </a:p>
          <a:p>
            <a:pPr marL="406400" indent="-390525" eaLnBrk="1" hangingPunct="1">
              <a:buSzPct val="120000"/>
              <a:buFont typeface="ZapfDingbatsITC"/>
              <a:buChar char="✩"/>
            </a:pPr>
            <a:r>
              <a:rPr lang="en-GB" altLang="en-US" sz="2200" dirty="0">
                <a:latin typeface="Tahoma" panose="020B0604030504040204" pitchFamily="34" charset="0"/>
                <a:ea typeface="ＭＳ Ｐゴシック" panose="020B0600070205080204" pitchFamily="34" charset="-128"/>
              </a:rPr>
              <a:t>competence – capable &amp; effective </a:t>
            </a:r>
            <a:r>
              <a:rPr lang="en-GB" altLang="en-US" sz="2200" i="1" dirty="0">
                <a:latin typeface="Tahoma" panose="020B0604030504040204" pitchFamily="34" charset="0"/>
                <a:ea typeface="ＭＳ Ｐゴシック" panose="020B0600070205080204" pitchFamily="34" charset="-128"/>
              </a:rPr>
              <a:t>not</a:t>
            </a:r>
            <a:r>
              <a:rPr lang="en-GB" altLang="en-US" sz="2200" dirty="0">
                <a:latin typeface="Tahoma" panose="020B0604030504040204" pitchFamily="34" charset="0"/>
                <a:ea typeface="ＭＳ Ｐゴシック" panose="020B0600070205080204" pitchFamily="34" charset="-128"/>
              </a:rPr>
              <a:t> incompetent &amp; inefficient</a:t>
            </a:r>
          </a:p>
          <a:p>
            <a:pPr marL="406400" indent="-390525" eaLnBrk="1" hangingPunct="1">
              <a:buSzPct val="120000"/>
              <a:buFont typeface="ZapfDingbatsITC"/>
              <a:buChar char="✩"/>
            </a:pPr>
            <a:r>
              <a:rPr lang="en-GB" altLang="en-US" sz="2200" dirty="0">
                <a:latin typeface="Tahoma" panose="020B0604030504040204" pitchFamily="34" charset="0"/>
                <a:ea typeface="ＭＳ Ｐゴシック" panose="020B0600070205080204" pitchFamily="34" charset="-128"/>
              </a:rPr>
              <a:t>relatedness – regular emotional intimacy &amp; shared activities </a:t>
            </a:r>
            <a:r>
              <a:rPr lang="en-GB" altLang="en-US" sz="2200" i="1" dirty="0">
                <a:latin typeface="Tahoma" panose="020B0604030504040204" pitchFamily="34" charset="0"/>
                <a:ea typeface="ＭＳ Ｐゴシック" panose="020B0600070205080204" pitchFamily="34" charset="-128"/>
              </a:rPr>
              <a:t>not</a:t>
            </a:r>
            <a:r>
              <a:rPr lang="en-GB" altLang="en-US" sz="2200" dirty="0">
                <a:latin typeface="Tahoma" panose="020B0604030504040204" pitchFamily="34" charset="0"/>
                <a:ea typeface="ＭＳ Ｐゴシック" panose="020B0600070205080204" pitchFamily="34" charset="-128"/>
              </a:rPr>
              <a:t> isolation &amp; loneliness</a:t>
            </a:r>
          </a:p>
          <a:p>
            <a:pPr marL="406400" indent="-390525" eaLnBrk="1" hangingPunct="1">
              <a:buSzPct val="120000"/>
              <a:buFont typeface="ZapfDingbatsITC"/>
              <a:buChar char="✩"/>
            </a:pPr>
            <a:r>
              <a:rPr lang="en-GB" altLang="en-US" sz="2200" dirty="0">
                <a:latin typeface="Tahoma" panose="020B0604030504040204" pitchFamily="34" charset="0"/>
                <a:ea typeface="ＭＳ Ｐゴシック" panose="020B0600070205080204" pitchFamily="34" charset="-128"/>
              </a:rPr>
              <a:t>beneficence </a:t>
            </a:r>
            <a:r>
              <a:rPr lang="mr-IN" altLang="en-US" sz="2200" dirty="0">
                <a:latin typeface="Tahoma" panose="020B0604030504040204" pitchFamily="34" charset="0"/>
                <a:ea typeface="ＭＳ Ｐゴシック" panose="020B0600070205080204" pitchFamily="34" charset="-128"/>
              </a:rPr>
              <a:t>–</a:t>
            </a:r>
            <a:r>
              <a:rPr lang="en-GB" altLang="en-US" sz="2200" dirty="0">
                <a:latin typeface="Tahoma" panose="020B0604030504040204" pitchFamily="34" charset="0"/>
                <a:ea typeface="ＭＳ Ｐゴシック" panose="020B0600070205080204" pitchFamily="34" charset="-128"/>
              </a:rPr>
              <a:t> benevolence, being able to give </a:t>
            </a:r>
            <a:r>
              <a:rPr lang="en-GB" altLang="en-US" sz="2200" i="1" dirty="0">
                <a:latin typeface="Tahoma" panose="020B0604030504040204" pitchFamily="34" charset="0"/>
                <a:ea typeface="ＭＳ Ｐゴシック" panose="020B0600070205080204" pitchFamily="34" charset="-128"/>
              </a:rPr>
              <a:t>not </a:t>
            </a:r>
            <a:r>
              <a:rPr lang="en-GB" altLang="en-US" sz="2200" dirty="0">
                <a:latin typeface="Tahoma" panose="020B0604030504040204" pitchFamily="34" charset="0"/>
                <a:ea typeface="ＭＳ Ｐゴシック" panose="020B0600070205080204" pitchFamily="34" charset="-128"/>
              </a:rPr>
              <a:t>just self-centred</a:t>
            </a:r>
          </a:p>
        </p:txBody>
      </p:sp>
      <p:sp>
        <p:nvSpPr>
          <p:cNvPr id="3076" name="Line 4"/>
          <p:cNvSpPr>
            <a:spLocks noChangeShapeType="1"/>
          </p:cNvSpPr>
          <p:nvPr/>
        </p:nvSpPr>
        <p:spPr bwMode="auto">
          <a:xfrm>
            <a:off x="1240816" y="5445125"/>
            <a:ext cx="6705600"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77" name="Line 5"/>
          <p:cNvSpPr>
            <a:spLocks noChangeShapeType="1"/>
          </p:cNvSpPr>
          <p:nvPr/>
        </p:nvSpPr>
        <p:spPr bwMode="auto">
          <a:xfrm>
            <a:off x="3563888" y="1557338"/>
            <a:ext cx="0" cy="3733800"/>
          </a:xfrm>
          <a:prstGeom prst="line">
            <a:avLst/>
          </a:prstGeom>
          <a:noFill/>
          <a:ln w="25400">
            <a:solidFill>
              <a:schemeClr val="folHlink"/>
            </a:solidFill>
            <a:prstDash val="lg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78" name="Rectangle 6"/>
          <p:cNvSpPr>
            <a:spLocks noChangeArrowheads="1"/>
          </p:cNvSpPr>
          <p:nvPr/>
        </p:nvSpPr>
        <p:spPr bwMode="auto">
          <a:xfrm>
            <a:off x="611560" y="5591500"/>
            <a:ext cx="8064896" cy="10778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1" hangingPunct="1">
              <a:spcBef>
                <a:spcPct val="50000"/>
              </a:spcBef>
              <a:defRPr/>
            </a:pPr>
            <a:r>
              <a:rPr lang="en-GB" sz="1600" dirty="0">
                <a:effectLst>
                  <a:outerShdw blurRad="50800" dist="38100" dir="2700000" algn="tl" rotWithShape="0">
                    <a:prstClr val="black">
                      <a:alpha val="40000"/>
                    </a:prstClr>
                  </a:outerShdw>
                </a:effectLst>
                <a:cs typeface="+mn-cs"/>
              </a:rPr>
              <a:t>Reis, H. T., K. M. Sheldon, et al. (2000).  </a:t>
            </a:r>
            <a:r>
              <a:rPr lang="en-GB" sz="1600" i="1" dirty="0">
                <a:effectLst>
                  <a:outerShdw blurRad="50800" dist="38100" dir="2700000" algn="tl" rotWithShape="0">
                    <a:prstClr val="black">
                      <a:alpha val="40000"/>
                    </a:prstClr>
                  </a:outerShdw>
                </a:effectLst>
                <a:cs typeface="+mn-cs"/>
              </a:rPr>
              <a:t>Daily well-being: the role of autonomy, competence, and relatedness.</a:t>
            </a:r>
            <a:r>
              <a:rPr lang="en-GB" sz="1600" dirty="0">
                <a:effectLst>
                  <a:outerShdw blurRad="50800" dist="38100" dir="2700000" algn="tl" rotWithShape="0">
                    <a:prstClr val="black">
                      <a:alpha val="40000"/>
                    </a:prstClr>
                  </a:outerShdw>
                </a:effectLst>
                <a:cs typeface="+mn-cs"/>
              </a:rPr>
              <a:t>  </a:t>
            </a:r>
            <a:r>
              <a:rPr lang="en-GB" sz="1600" dirty="0" err="1">
                <a:effectLst>
                  <a:outerShdw blurRad="50800" dist="38100" dir="2700000" algn="tl" rotWithShape="0">
                    <a:prstClr val="black">
                      <a:alpha val="40000"/>
                    </a:prstClr>
                  </a:outerShdw>
                </a:effectLst>
                <a:cs typeface="+mn-cs"/>
              </a:rPr>
              <a:t>Pers</a:t>
            </a:r>
            <a:r>
              <a:rPr lang="en-GB" sz="1600" dirty="0">
                <a:effectLst>
                  <a:outerShdw blurRad="50800" dist="38100" dir="2700000" algn="tl" rotWithShape="0">
                    <a:prstClr val="black">
                      <a:alpha val="40000"/>
                    </a:prstClr>
                  </a:outerShdw>
                </a:effectLst>
                <a:cs typeface="+mn-cs"/>
              </a:rPr>
              <a:t> </a:t>
            </a:r>
            <a:r>
              <a:rPr lang="en-GB" sz="1600" dirty="0" err="1">
                <a:effectLst>
                  <a:outerShdw blurRad="50800" dist="38100" dir="2700000" algn="tl" rotWithShape="0">
                    <a:prstClr val="black">
                      <a:alpha val="40000"/>
                    </a:prstClr>
                  </a:outerShdw>
                </a:effectLst>
                <a:cs typeface="+mn-cs"/>
              </a:rPr>
              <a:t>Soc</a:t>
            </a:r>
            <a:r>
              <a:rPr lang="en-GB" sz="1600" dirty="0">
                <a:effectLst>
                  <a:outerShdw blurRad="50800" dist="38100" dir="2700000" algn="tl" rotWithShape="0">
                    <a:prstClr val="black">
                      <a:alpha val="40000"/>
                    </a:prstClr>
                  </a:outerShdw>
                </a:effectLst>
                <a:cs typeface="+mn-cs"/>
              </a:rPr>
              <a:t> </a:t>
            </a:r>
            <a:r>
              <a:rPr lang="en-GB" sz="1600" dirty="0" err="1">
                <a:effectLst>
                  <a:outerShdw blurRad="50800" dist="38100" dir="2700000" algn="tl" rotWithShape="0">
                    <a:prstClr val="black">
                      <a:alpha val="40000"/>
                    </a:prstClr>
                  </a:outerShdw>
                </a:effectLst>
                <a:cs typeface="+mn-cs"/>
              </a:rPr>
              <a:t>Psychol</a:t>
            </a:r>
            <a:r>
              <a:rPr lang="en-GB" sz="1600" dirty="0">
                <a:effectLst>
                  <a:outerShdw blurRad="50800" dist="38100" dir="2700000" algn="tl" rotWithShape="0">
                    <a:prstClr val="black">
                      <a:alpha val="40000"/>
                    </a:prstClr>
                  </a:outerShdw>
                </a:effectLst>
                <a:cs typeface="+mn-cs"/>
              </a:rPr>
              <a:t> Bull </a:t>
            </a:r>
            <a:r>
              <a:rPr lang="en-GB" sz="1600" b="1" dirty="0">
                <a:effectLst>
                  <a:outerShdw blurRad="50800" dist="38100" dir="2700000" algn="tl" rotWithShape="0">
                    <a:prstClr val="black">
                      <a:alpha val="40000"/>
                    </a:prstClr>
                  </a:outerShdw>
                </a:effectLst>
                <a:cs typeface="+mn-cs"/>
              </a:rPr>
              <a:t>26</a:t>
            </a:r>
            <a:r>
              <a:rPr lang="en-GB" sz="1600" dirty="0">
                <a:effectLst>
                  <a:outerShdw blurRad="50800" dist="38100" dir="2700000" algn="tl" rotWithShape="0">
                    <a:prstClr val="black">
                      <a:alpha val="40000"/>
                    </a:prstClr>
                  </a:outerShdw>
                </a:effectLst>
                <a:cs typeface="+mn-cs"/>
              </a:rPr>
              <a:t>(4): 419-435.                     Sheldon, K. M., A. J. Elliot, et al. (2001).  </a:t>
            </a:r>
            <a:r>
              <a:rPr lang="en-GB" sz="1600" i="1" dirty="0">
                <a:effectLst>
                  <a:outerShdw blurRad="50800" dist="38100" dir="2700000" algn="tl" rotWithShape="0">
                    <a:prstClr val="black">
                      <a:alpha val="40000"/>
                    </a:prstClr>
                  </a:outerShdw>
                </a:effectLst>
                <a:cs typeface="+mn-cs"/>
              </a:rPr>
              <a:t>What is satisfying about satisfying events? Testing 10 candidate psychological needs.</a:t>
            </a:r>
            <a:r>
              <a:rPr lang="en-GB" sz="1600" dirty="0">
                <a:effectLst>
                  <a:outerShdw blurRad="50800" dist="38100" dir="2700000" algn="tl" rotWithShape="0">
                    <a:prstClr val="black">
                      <a:alpha val="40000"/>
                    </a:prstClr>
                  </a:outerShdw>
                </a:effectLst>
                <a:cs typeface="+mn-cs"/>
              </a:rPr>
              <a:t>  J </a:t>
            </a:r>
            <a:r>
              <a:rPr lang="en-GB" sz="1600" dirty="0" err="1">
                <a:effectLst>
                  <a:outerShdw blurRad="50800" dist="38100" dir="2700000" algn="tl" rotWithShape="0">
                    <a:prstClr val="black">
                      <a:alpha val="40000"/>
                    </a:prstClr>
                  </a:outerShdw>
                </a:effectLst>
                <a:cs typeface="+mn-cs"/>
              </a:rPr>
              <a:t>Pers</a:t>
            </a:r>
            <a:r>
              <a:rPr lang="en-GB" sz="1600" dirty="0">
                <a:effectLst>
                  <a:outerShdw blurRad="50800" dist="38100" dir="2700000" algn="tl" rotWithShape="0">
                    <a:prstClr val="black">
                      <a:alpha val="40000"/>
                    </a:prstClr>
                  </a:outerShdw>
                </a:effectLst>
                <a:cs typeface="+mn-cs"/>
              </a:rPr>
              <a:t> </a:t>
            </a:r>
            <a:r>
              <a:rPr lang="en-GB" sz="1600" dirty="0" err="1">
                <a:effectLst>
                  <a:outerShdw blurRad="50800" dist="38100" dir="2700000" algn="tl" rotWithShape="0">
                    <a:prstClr val="black">
                      <a:alpha val="40000"/>
                    </a:prstClr>
                  </a:outerShdw>
                </a:effectLst>
                <a:cs typeface="+mn-cs"/>
              </a:rPr>
              <a:t>Soc</a:t>
            </a:r>
            <a:r>
              <a:rPr lang="en-GB" sz="1600" dirty="0">
                <a:effectLst>
                  <a:outerShdw blurRad="50800" dist="38100" dir="2700000" algn="tl" rotWithShape="0">
                    <a:prstClr val="black">
                      <a:alpha val="40000"/>
                    </a:prstClr>
                  </a:outerShdw>
                </a:effectLst>
                <a:cs typeface="+mn-cs"/>
              </a:rPr>
              <a:t> </a:t>
            </a:r>
            <a:r>
              <a:rPr lang="en-GB" sz="1600" dirty="0" err="1">
                <a:effectLst>
                  <a:outerShdw blurRad="50800" dist="38100" dir="2700000" algn="tl" rotWithShape="0">
                    <a:prstClr val="black">
                      <a:alpha val="40000"/>
                    </a:prstClr>
                  </a:outerShdw>
                </a:effectLst>
                <a:cs typeface="+mn-cs"/>
              </a:rPr>
              <a:t>Psychol</a:t>
            </a:r>
            <a:r>
              <a:rPr lang="en-GB" sz="1600" dirty="0">
                <a:effectLst>
                  <a:outerShdw blurRad="50800" dist="38100" dir="2700000" algn="tl" rotWithShape="0">
                    <a:prstClr val="black">
                      <a:alpha val="40000"/>
                    </a:prstClr>
                  </a:outerShdw>
                </a:effectLst>
                <a:cs typeface="+mn-cs"/>
              </a:rPr>
              <a:t> </a:t>
            </a:r>
            <a:r>
              <a:rPr lang="en-GB" sz="1600" b="1" dirty="0">
                <a:effectLst>
                  <a:outerShdw blurRad="50800" dist="38100" dir="2700000" algn="tl" rotWithShape="0">
                    <a:prstClr val="black">
                      <a:alpha val="40000"/>
                    </a:prstClr>
                  </a:outerShdw>
                </a:effectLst>
                <a:cs typeface="+mn-cs"/>
              </a:rPr>
              <a:t>80</a:t>
            </a:r>
            <a:r>
              <a:rPr lang="en-GB" sz="1600" dirty="0">
                <a:effectLst>
                  <a:outerShdw blurRad="50800" dist="38100" dir="2700000" algn="tl" rotWithShape="0">
                    <a:prstClr val="black">
                      <a:alpha val="40000"/>
                    </a:prstClr>
                  </a:outerShdw>
                </a:effectLst>
                <a:cs typeface="+mn-cs"/>
              </a:rPr>
              <a:t>(2): 325-39.</a:t>
            </a:r>
          </a:p>
        </p:txBody>
      </p:sp>
      <p:sp>
        <p:nvSpPr>
          <p:cNvPr id="11" name="Oval 9">
            <a:extLst>
              <a:ext uri="{FF2B5EF4-FFF2-40B4-BE49-F238E27FC236}">
                <a16:creationId xmlns:a16="http://schemas.microsoft.com/office/drawing/2014/main" id="{0937916C-6E25-7843-9EE0-BCAD07B6C1FE}"/>
              </a:ext>
            </a:extLst>
          </p:cNvPr>
          <p:cNvSpPr>
            <a:spLocks noChangeArrowheads="1"/>
          </p:cNvSpPr>
          <p:nvPr/>
        </p:nvSpPr>
        <p:spPr bwMode="auto">
          <a:xfrm>
            <a:off x="1425296" y="1816101"/>
            <a:ext cx="1994570" cy="1728786"/>
          </a:xfrm>
          <a:prstGeom prst="ellipse">
            <a:avLst/>
          </a:prstGeom>
          <a:solidFill>
            <a:srgbClr val="FFCC00"/>
          </a:solidFill>
          <a:ln w="9525">
            <a:noFill/>
            <a:miter lim="800000"/>
            <a:headEnd/>
            <a:tailEnd/>
          </a:ln>
          <a:effectLst/>
          <a:extLst>
            <a:ext uri="{AF507438-7753-43e0-B8FC-AC1667EBCBE1}"/>
          </a:extLst>
        </p:spPr>
        <p:txBody>
          <a:bodyPr wrap="none" anchor="ctr"/>
          <a:lstStyle>
            <a:lvl1pPr>
              <a:defRPr sz="1400">
                <a:solidFill>
                  <a:schemeClr val="tx1"/>
                </a:solidFill>
                <a:latin typeface="Tahoma" charset="0"/>
                <a:ea typeface="ＭＳ Ｐゴシック" charset="-128"/>
              </a:defRPr>
            </a:lvl1pPr>
            <a:lvl2pPr marL="742950" indent="-285750">
              <a:defRPr sz="1400">
                <a:solidFill>
                  <a:schemeClr val="tx1"/>
                </a:solidFill>
                <a:latin typeface="Tahoma" charset="0"/>
                <a:ea typeface="ＭＳ Ｐゴシック" charset="-128"/>
              </a:defRPr>
            </a:lvl2pPr>
            <a:lvl3pPr marL="1143000" indent="-228600">
              <a:defRPr sz="1400">
                <a:solidFill>
                  <a:schemeClr val="tx1"/>
                </a:solidFill>
                <a:latin typeface="Tahoma" charset="0"/>
                <a:ea typeface="ＭＳ Ｐゴシック" charset="-128"/>
              </a:defRPr>
            </a:lvl3pPr>
            <a:lvl4pPr marL="1600200" indent="-228600">
              <a:defRPr sz="1400">
                <a:solidFill>
                  <a:schemeClr val="tx1"/>
                </a:solidFill>
                <a:latin typeface="Tahoma" charset="0"/>
                <a:ea typeface="ＭＳ Ｐゴシック" charset="-128"/>
              </a:defRPr>
            </a:lvl4pPr>
            <a:lvl5pPr marL="2057400" indent="-228600">
              <a:defRPr sz="1400">
                <a:solidFill>
                  <a:schemeClr val="tx1"/>
                </a:solidFill>
                <a:latin typeface="Tahoma" charset="0"/>
                <a:ea typeface="ＭＳ Ｐゴシック" charset="-128"/>
              </a:defRPr>
            </a:lvl5pPr>
            <a:lvl6pPr marL="2514600" indent="-228600" eaLnBrk="0" fontAlgn="base" hangingPunct="0">
              <a:spcBef>
                <a:spcPct val="0"/>
              </a:spcBef>
              <a:spcAft>
                <a:spcPct val="0"/>
              </a:spcAft>
              <a:defRPr sz="1400">
                <a:solidFill>
                  <a:schemeClr val="tx1"/>
                </a:solidFill>
                <a:latin typeface="Tahoma" charset="0"/>
                <a:ea typeface="ＭＳ Ｐゴシック" charset="-128"/>
              </a:defRPr>
            </a:lvl6pPr>
            <a:lvl7pPr marL="2971800" indent="-228600" eaLnBrk="0" fontAlgn="base" hangingPunct="0">
              <a:spcBef>
                <a:spcPct val="0"/>
              </a:spcBef>
              <a:spcAft>
                <a:spcPct val="0"/>
              </a:spcAft>
              <a:defRPr sz="1400">
                <a:solidFill>
                  <a:schemeClr val="tx1"/>
                </a:solidFill>
                <a:latin typeface="Tahoma" charset="0"/>
                <a:ea typeface="ＭＳ Ｐゴシック" charset="-128"/>
              </a:defRPr>
            </a:lvl7pPr>
            <a:lvl8pPr marL="3429000" indent="-228600" eaLnBrk="0" fontAlgn="base" hangingPunct="0">
              <a:spcBef>
                <a:spcPct val="0"/>
              </a:spcBef>
              <a:spcAft>
                <a:spcPct val="0"/>
              </a:spcAft>
              <a:defRPr sz="1400">
                <a:solidFill>
                  <a:schemeClr val="tx1"/>
                </a:solidFill>
                <a:latin typeface="Tahoma" charset="0"/>
                <a:ea typeface="ＭＳ Ｐゴシック" charset="-128"/>
              </a:defRPr>
            </a:lvl8pPr>
            <a:lvl9pPr marL="3886200" indent="-228600" eaLnBrk="0" fontAlgn="base" hangingPunct="0">
              <a:spcBef>
                <a:spcPct val="0"/>
              </a:spcBef>
              <a:spcAft>
                <a:spcPct val="0"/>
              </a:spcAft>
              <a:defRPr sz="1400">
                <a:solidFill>
                  <a:schemeClr val="tx1"/>
                </a:solidFill>
                <a:latin typeface="Tahoma" charset="0"/>
                <a:ea typeface="ＭＳ Ｐゴシック" charset="-128"/>
              </a:defRPr>
            </a:lvl9pPr>
          </a:lstStyle>
          <a:p>
            <a:pPr algn="ctr" eaLnBrk="1" hangingPunct="1">
              <a:defRPr/>
            </a:pPr>
            <a:r>
              <a:rPr lang="en-GB" altLang="x-none" sz="2100" b="1" i="1" dirty="0">
                <a:effectLst>
                  <a:outerShdw blurRad="38100" dist="38100" dir="2700000" algn="tl">
                    <a:srgbClr val="FFFFFF"/>
                  </a:outerShdw>
                </a:effectLst>
              </a:rPr>
              <a:t>   </a:t>
            </a:r>
            <a:r>
              <a:rPr lang="en-GB" altLang="x-none" sz="2000" b="1" i="1" dirty="0">
                <a:solidFill>
                  <a:schemeClr val="bg1"/>
                </a:solidFill>
                <a:effectLst>
                  <a:outerShdw blurRad="38100" dist="38100" dir="2700000" algn="tl">
                    <a:srgbClr val="FFFFFF"/>
                  </a:outerShdw>
                </a:effectLst>
              </a:rPr>
              <a:t>competence</a:t>
            </a:r>
          </a:p>
        </p:txBody>
      </p:sp>
      <p:sp>
        <p:nvSpPr>
          <p:cNvPr id="12" name="Oval 8">
            <a:extLst>
              <a:ext uri="{FF2B5EF4-FFF2-40B4-BE49-F238E27FC236}">
                <a16:creationId xmlns:a16="http://schemas.microsoft.com/office/drawing/2014/main" id="{5418B45A-5C8F-DB46-9498-974063E9D07B}"/>
              </a:ext>
            </a:extLst>
          </p:cNvPr>
          <p:cNvSpPr>
            <a:spLocks noChangeArrowheads="1"/>
          </p:cNvSpPr>
          <p:nvPr/>
        </p:nvSpPr>
        <p:spPr bwMode="auto">
          <a:xfrm>
            <a:off x="1425296" y="3284539"/>
            <a:ext cx="1994570" cy="1728734"/>
          </a:xfrm>
          <a:prstGeom prst="ellipse">
            <a:avLst/>
          </a:prstGeom>
          <a:solidFill>
            <a:srgbClr val="92D050"/>
          </a:solidFill>
          <a:ln w="9525">
            <a:noFill/>
            <a:prstDash val="lgDash"/>
            <a:miter lim="800000"/>
            <a:headEnd/>
            <a:tailEnd/>
          </a:ln>
          <a:effectLst/>
          <a:extLst>
            <a:ext uri="{AF507438-7753-43e0-B8FC-AC1667EBCBE1}"/>
          </a:extLst>
        </p:spPr>
        <p:txBody>
          <a:bodyPr wrap="none" anchor="ctr"/>
          <a:lstStyle>
            <a:lvl1pPr>
              <a:defRPr sz="1400">
                <a:solidFill>
                  <a:schemeClr val="tx1"/>
                </a:solidFill>
                <a:latin typeface="Tahoma" charset="0"/>
                <a:ea typeface="ＭＳ Ｐゴシック" charset="-128"/>
              </a:defRPr>
            </a:lvl1pPr>
            <a:lvl2pPr marL="742950" indent="-285750">
              <a:defRPr sz="1400">
                <a:solidFill>
                  <a:schemeClr val="tx1"/>
                </a:solidFill>
                <a:latin typeface="Tahoma" charset="0"/>
                <a:ea typeface="ＭＳ Ｐゴシック" charset="-128"/>
              </a:defRPr>
            </a:lvl2pPr>
            <a:lvl3pPr marL="1143000" indent="-228600">
              <a:defRPr sz="1400">
                <a:solidFill>
                  <a:schemeClr val="tx1"/>
                </a:solidFill>
                <a:latin typeface="Tahoma" charset="0"/>
                <a:ea typeface="ＭＳ Ｐゴシック" charset="-128"/>
              </a:defRPr>
            </a:lvl3pPr>
            <a:lvl4pPr marL="1600200" indent="-228600">
              <a:defRPr sz="1400">
                <a:solidFill>
                  <a:schemeClr val="tx1"/>
                </a:solidFill>
                <a:latin typeface="Tahoma" charset="0"/>
                <a:ea typeface="ＭＳ Ｐゴシック" charset="-128"/>
              </a:defRPr>
            </a:lvl4pPr>
            <a:lvl5pPr marL="2057400" indent="-228600">
              <a:defRPr sz="1400">
                <a:solidFill>
                  <a:schemeClr val="tx1"/>
                </a:solidFill>
                <a:latin typeface="Tahoma" charset="0"/>
                <a:ea typeface="ＭＳ Ｐゴシック" charset="-128"/>
              </a:defRPr>
            </a:lvl5pPr>
            <a:lvl6pPr marL="2514600" indent="-228600" eaLnBrk="0" fontAlgn="base" hangingPunct="0">
              <a:spcBef>
                <a:spcPct val="0"/>
              </a:spcBef>
              <a:spcAft>
                <a:spcPct val="0"/>
              </a:spcAft>
              <a:defRPr sz="1400">
                <a:solidFill>
                  <a:schemeClr val="tx1"/>
                </a:solidFill>
                <a:latin typeface="Tahoma" charset="0"/>
                <a:ea typeface="ＭＳ Ｐゴシック" charset="-128"/>
              </a:defRPr>
            </a:lvl6pPr>
            <a:lvl7pPr marL="2971800" indent="-228600" eaLnBrk="0" fontAlgn="base" hangingPunct="0">
              <a:spcBef>
                <a:spcPct val="0"/>
              </a:spcBef>
              <a:spcAft>
                <a:spcPct val="0"/>
              </a:spcAft>
              <a:defRPr sz="1400">
                <a:solidFill>
                  <a:schemeClr val="tx1"/>
                </a:solidFill>
                <a:latin typeface="Tahoma" charset="0"/>
                <a:ea typeface="ＭＳ Ｐゴシック" charset="-128"/>
              </a:defRPr>
            </a:lvl7pPr>
            <a:lvl8pPr marL="3429000" indent="-228600" eaLnBrk="0" fontAlgn="base" hangingPunct="0">
              <a:spcBef>
                <a:spcPct val="0"/>
              </a:spcBef>
              <a:spcAft>
                <a:spcPct val="0"/>
              </a:spcAft>
              <a:defRPr sz="1400">
                <a:solidFill>
                  <a:schemeClr val="tx1"/>
                </a:solidFill>
                <a:latin typeface="Tahoma" charset="0"/>
                <a:ea typeface="ＭＳ Ｐゴシック" charset="-128"/>
              </a:defRPr>
            </a:lvl8pPr>
            <a:lvl9pPr marL="3886200" indent="-228600" eaLnBrk="0" fontAlgn="base" hangingPunct="0">
              <a:spcBef>
                <a:spcPct val="0"/>
              </a:spcBef>
              <a:spcAft>
                <a:spcPct val="0"/>
              </a:spcAft>
              <a:defRPr sz="1400">
                <a:solidFill>
                  <a:schemeClr val="tx1"/>
                </a:solidFill>
                <a:latin typeface="Tahoma" charset="0"/>
                <a:ea typeface="ＭＳ Ｐゴシック" charset="-128"/>
              </a:defRPr>
            </a:lvl9pPr>
          </a:lstStyle>
          <a:p>
            <a:pPr algn="ctr" eaLnBrk="1" hangingPunct="1">
              <a:defRPr/>
            </a:pPr>
            <a:r>
              <a:rPr lang="en-GB" altLang="x-none" sz="2300" b="1" i="1" dirty="0">
                <a:effectLst>
                  <a:outerShdw blurRad="38100" dist="38100" dir="2700000" algn="tl">
                    <a:srgbClr val="FFFFFF"/>
                  </a:outerShdw>
                </a:effectLst>
              </a:rPr>
              <a:t>  </a:t>
            </a:r>
            <a:r>
              <a:rPr lang="en-GB" altLang="x-none" sz="2000" i="1" dirty="0">
                <a:solidFill>
                  <a:schemeClr val="bg1"/>
                </a:solidFill>
                <a:effectLst>
                  <a:outerShdw blurRad="38100" dist="38100" dir="2700000" algn="tl">
                    <a:srgbClr val="FFFFFF"/>
                  </a:outerShdw>
                </a:effectLst>
              </a:rPr>
              <a:t>beneficence</a:t>
            </a:r>
          </a:p>
        </p:txBody>
      </p:sp>
      <p:sp>
        <p:nvSpPr>
          <p:cNvPr id="13" name="Oval 10">
            <a:extLst>
              <a:ext uri="{FF2B5EF4-FFF2-40B4-BE49-F238E27FC236}">
                <a16:creationId xmlns:a16="http://schemas.microsoft.com/office/drawing/2014/main" id="{D8A11752-C1F3-6744-BEAD-C378C74E5F10}"/>
              </a:ext>
            </a:extLst>
          </p:cNvPr>
          <p:cNvSpPr>
            <a:spLocks noChangeArrowheads="1"/>
          </p:cNvSpPr>
          <p:nvPr/>
        </p:nvSpPr>
        <p:spPr bwMode="auto">
          <a:xfrm>
            <a:off x="57150" y="3284539"/>
            <a:ext cx="1994570" cy="1728753"/>
          </a:xfrm>
          <a:prstGeom prst="ellipse">
            <a:avLst/>
          </a:prstGeom>
          <a:solidFill>
            <a:srgbClr val="339966"/>
          </a:solidFill>
          <a:ln w="9525">
            <a:noFill/>
            <a:miter lim="800000"/>
            <a:headEnd/>
            <a:tailEnd/>
          </a:ln>
          <a:effectLst/>
          <a:extLst>
            <a:ext uri="{AF507438-7753-43e0-B8FC-AC1667EBCBE1}"/>
          </a:extLst>
        </p:spPr>
        <p:txBody>
          <a:bodyPr wrap="none" anchor="ctr"/>
          <a:lstStyle>
            <a:lvl1pPr>
              <a:defRPr sz="1400">
                <a:solidFill>
                  <a:schemeClr val="tx1"/>
                </a:solidFill>
                <a:latin typeface="Tahoma" charset="0"/>
                <a:ea typeface="ＭＳ Ｐゴシック" charset="-128"/>
              </a:defRPr>
            </a:lvl1pPr>
            <a:lvl2pPr marL="742950" indent="-285750">
              <a:defRPr sz="1400">
                <a:solidFill>
                  <a:schemeClr val="tx1"/>
                </a:solidFill>
                <a:latin typeface="Tahoma" charset="0"/>
                <a:ea typeface="ＭＳ Ｐゴシック" charset="-128"/>
              </a:defRPr>
            </a:lvl2pPr>
            <a:lvl3pPr marL="1143000" indent="-228600">
              <a:defRPr sz="1400">
                <a:solidFill>
                  <a:schemeClr val="tx1"/>
                </a:solidFill>
                <a:latin typeface="Tahoma" charset="0"/>
                <a:ea typeface="ＭＳ Ｐゴシック" charset="-128"/>
              </a:defRPr>
            </a:lvl3pPr>
            <a:lvl4pPr marL="1600200" indent="-228600">
              <a:defRPr sz="1400">
                <a:solidFill>
                  <a:schemeClr val="tx1"/>
                </a:solidFill>
                <a:latin typeface="Tahoma" charset="0"/>
                <a:ea typeface="ＭＳ Ｐゴシック" charset="-128"/>
              </a:defRPr>
            </a:lvl4pPr>
            <a:lvl5pPr marL="2057400" indent="-228600">
              <a:defRPr sz="1400">
                <a:solidFill>
                  <a:schemeClr val="tx1"/>
                </a:solidFill>
                <a:latin typeface="Tahoma" charset="0"/>
                <a:ea typeface="ＭＳ Ｐゴシック" charset="-128"/>
              </a:defRPr>
            </a:lvl5pPr>
            <a:lvl6pPr marL="2514600" indent="-228600" eaLnBrk="0" fontAlgn="base" hangingPunct="0">
              <a:spcBef>
                <a:spcPct val="0"/>
              </a:spcBef>
              <a:spcAft>
                <a:spcPct val="0"/>
              </a:spcAft>
              <a:defRPr sz="1400">
                <a:solidFill>
                  <a:schemeClr val="tx1"/>
                </a:solidFill>
                <a:latin typeface="Tahoma" charset="0"/>
                <a:ea typeface="ＭＳ Ｐゴシック" charset="-128"/>
              </a:defRPr>
            </a:lvl6pPr>
            <a:lvl7pPr marL="2971800" indent="-228600" eaLnBrk="0" fontAlgn="base" hangingPunct="0">
              <a:spcBef>
                <a:spcPct val="0"/>
              </a:spcBef>
              <a:spcAft>
                <a:spcPct val="0"/>
              </a:spcAft>
              <a:defRPr sz="1400">
                <a:solidFill>
                  <a:schemeClr val="tx1"/>
                </a:solidFill>
                <a:latin typeface="Tahoma" charset="0"/>
                <a:ea typeface="ＭＳ Ｐゴシック" charset="-128"/>
              </a:defRPr>
            </a:lvl7pPr>
            <a:lvl8pPr marL="3429000" indent="-228600" eaLnBrk="0" fontAlgn="base" hangingPunct="0">
              <a:spcBef>
                <a:spcPct val="0"/>
              </a:spcBef>
              <a:spcAft>
                <a:spcPct val="0"/>
              </a:spcAft>
              <a:defRPr sz="1400">
                <a:solidFill>
                  <a:schemeClr val="tx1"/>
                </a:solidFill>
                <a:latin typeface="Tahoma" charset="0"/>
                <a:ea typeface="ＭＳ Ｐゴシック" charset="-128"/>
              </a:defRPr>
            </a:lvl8pPr>
            <a:lvl9pPr marL="3886200" indent="-228600" eaLnBrk="0" fontAlgn="base" hangingPunct="0">
              <a:spcBef>
                <a:spcPct val="0"/>
              </a:spcBef>
              <a:spcAft>
                <a:spcPct val="0"/>
              </a:spcAft>
              <a:defRPr sz="1400">
                <a:solidFill>
                  <a:schemeClr val="tx1"/>
                </a:solidFill>
                <a:latin typeface="Tahoma" charset="0"/>
                <a:ea typeface="ＭＳ Ｐゴシック" charset="-128"/>
              </a:defRPr>
            </a:lvl9pPr>
          </a:lstStyle>
          <a:p>
            <a:pPr algn="ctr" eaLnBrk="1" hangingPunct="1">
              <a:defRPr/>
            </a:pPr>
            <a:r>
              <a:rPr lang="en-GB" altLang="x-none" sz="2000" b="1" i="1" dirty="0">
                <a:solidFill>
                  <a:schemeClr val="bg1"/>
                </a:solidFill>
                <a:effectLst>
                  <a:outerShdw blurRad="38100" dist="38100" dir="2700000" algn="tl">
                    <a:srgbClr val="FFFFFF"/>
                  </a:outerShdw>
                </a:effectLst>
              </a:rPr>
              <a:t>relatedness</a:t>
            </a:r>
          </a:p>
        </p:txBody>
      </p:sp>
      <p:sp>
        <p:nvSpPr>
          <p:cNvPr id="14" name="Oval 8">
            <a:extLst>
              <a:ext uri="{FF2B5EF4-FFF2-40B4-BE49-F238E27FC236}">
                <a16:creationId xmlns:a16="http://schemas.microsoft.com/office/drawing/2014/main" id="{BBD5A8DD-ED89-874B-A232-E1CDA34F32B6}"/>
              </a:ext>
            </a:extLst>
          </p:cNvPr>
          <p:cNvSpPr>
            <a:spLocks noChangeArrowheads="1"/>
          </p:cNvSpPr>
          <p:nvPr/>
        </p:nvSpPr>
        <p:spPr bwMode="auto">
          <a:xfrm>
            <a:off x="31750" y="1816101"/>
            <a:ext cx="1994570" cy="1728786"/>
          </a:xfrm>
          <a:prstGeom prst="ellipse">
            <a:avLst/>
          </a:prstGeom>
          <a:solidFill>
            <a:srgbClr val="FF0080"/>
          </a:solidFill>
          <a:ln w="9525">
            <a:noFill/>
            <a:miter lim="800000"/>
            <a:headEnd/>
            <a:tailEnd/>
          </a:ln>
          <a:effectLst/>
          <a:extLst>
            <a:ext uri="{AF507438-7753-43e0-B8FC-AC1667EBCBE1}"/>
          </a:extLst>
        </p:spPr>
        <p:txBody>
          <a:bodyPr wrap="none" anchor="ctr"/>
          <a:lstStyle>
            <a:lvl1pPr>
              <a:defRPr sz="1400">
                <a:solidFill>
                  <a:schemeClr val="tx1"/>
                </a:solidFill>
                <a:latin typeface="Tahoma" charset="0"/>
                <a:ea typeface="ＭＳ Ｐゴシック" charset="-128"/>
              </a:defRPr>
            </a:lvl1pPr>
            <a:lvl2pPr marL="742950" indent="-285750">
              <a:defRPr sz="1400">
                <a:solidFill>
                  <a:schemeClr val="tx1"/>
                </a:solidFill>
                <a:latin typeface="Tahoma" charset="0"/>
                <a:ea typeface="ＭＳ Ｐゴシック" charset="-128"/>
              </a:defRPr>
            </a:lvl2pPr>
            <a:lvl3pPr marL="1143000" indent="-228600">
              <a:defRPr sz="1400">
                <a:solidFill>
                  <a:schemeClr val="tx1"/>
                </a:solidFill>
                <a:latin typeface="Tahoma" charset="0"/>
                <a:ea typeface="ＭＳ Ｐゴシック" charset="-128"/>
              </a:defRPr>
            </a:lvl3pPr>
            <a:lvl4pPr marL="1600200" indent="-228600">
              <a:defRPr sz="1400">
                <a:solidFill>
                  <a:schemeClr val="tx1"/>
                </a:solidFill>
                <a:latin typeface="Tahoma" charset="0"/>
                <a:ea typeface="ＭＳ Ｐゴシック" charset="-128"/>
              </a:defRPr>
            </a:lvl4pPr>
            <a:lvl5pPr marL="2057400" indent="-228600">
              <a:defRPr sz="1400">
                <a:solidFill>
                  <a:schemeClr val="tx1"/>
                </a:solidFill>
                <a:latin typeface="Tahoma" charset="0"/>
                <a:ea typeface="ＭＳ Ｐゴシック" charset="-128"/>
              </a:defRPr>
            </a:lvl5pPr>
            <a:lvl6pPr marL="2514600" indent="-228600" eaLnBrk="0" fontAlgn="base" hangingPunct="0">
              <a:spcBef>
                <a:spcPct val="0"/>
              </a:spcBef>
              <a:spcAft>
                <a:spcPct val="0"/>
              </a:spcAft>
              <a:defRPr sz="1400">
                <a:solidFill>
                  <a:schemeClr val="tx1"/>
                </a:solidFill>
                <a:latin typeface="Tahoma" charset="0"/>
                <a:ea typeface="ＭＳ Ｐゴシック" charset="-128"/>
              </a:defRPr>
            </a:lvl6pPr>
            <a:lvl7pPr marL="2971800" indent="-228600" eaLnBrk="0" fontAlgn="base" hangingPunct="0">
              <a:spcBef>
                <a:spcPct val="0"/>
              </a:spcBef>
              <a:spcAft>
                <a:spcPct val="0"/>
              </a:spcAft>
              <a:defRPr sz="1400">
                <a:solidFill>
                  <a:schemeClr val="tx1"/>
                </a:solidFill>
                <a:latin typeface="Tahoma" charset="0"/>
                <a:ea typeface="ＭＳ Ｐゴシック" charset="-128"/>
              </a:defRPr>
            </a:lvl7pPr>
            <a:lvl8pPr marL="3429000" indent="-228600" eaLnBrk="0" fontAlgn="base" hangingPunct="0">
              <a:spcBef>
                <a:spcPct val="0"/>
              </a:spcBef>
              <a:spcAft>
                <a:spcPct val="0"/>
              </a:spcAft>
              <a:defRPr sz="1400">
                <a:solidFill>
                  <a:schemeClr val="tx1"/>
                </a:solidFill>
                <a:latin typeface="Tahoma" charset="0"/>
                <a:ea typeface="ＭＳ Ｐゴシック" charset="-128"/>
              </a:defRPr>
            </a:lvl8pPr>
            <a:lvl9pPr marL="3886200" indent="-228600" eaLnBrk="0" fontAlgn="base" hangingPunct="0">
              <a:spcBef>
                <a:spcPct val="0"/>
              </a:spcBef>
              <a:spcAft>
                <a:spcPct val="0"/>
              </a:spcAft>
              <a:defRPr sz="1400">
                <a:solidFill>
                  <a:schemeClr val="tx1"/>
                </a:solidFill>
                <a:latin typeface="Tahoma" charset="0"/>
                <a:ea typeface="ＭＳ Ｐゴシック" charset="-128"/>
              </a:defRPr>
            </a:lvl9pPr>
          </a:lstStyle>
          <a:p>
            <a:pPr algn="ctr" eaLnBrk="1" hangingPunct="1">
              <a:defRPr/>
            </a:pPr>
            <a:r>
              <a:rPr lang="en-GB" altLang="x-none" sz="2000" b="1" i="1" dirty="0">
                <a:solidFill>
                  <a:schemeClr val="bg1"/>
                </a:solidFill>
                <a:effectLst>
                  <a:outerShdw blurRad="38100" dist="38100" dir="2700000" algn="tl">
                    <a:srgbClr val="FFFFFF"/>
                  </a:outerShdw>
                </a:effectLst>
              </a:rPr>
              <a:t>autonomy</a:t>
            </a:r>
          </a:p>
        </p:txBody>
      </p:sp>
    </p:spTree>
    <p:extLst>
      <p:ext uri="{BB962C8B-B14F-4D97-AF65-F5344CB8AC3E}">
        <p14:creationId xmlns:p14="http://schemas.microsoft.com/office/powerpoint/2010/main" val="204763888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80051" y="228600"/>
            <a:ext cx="7476392" cy="1143000"/>
          </a:xfrm>
        </p:spPr>
        <p:txBody>
          <a:bodyPr lIns="92075" tIns="46038" rIns="92075" bIns="46038"/>
          <a:lstStyle/>
          <a:p>
            <a:pPr eaLnBrk="1" hangingPunct="1">
              <a:defRPr/>
            </a:pPr>
            <a:r>
              <a:rPr lang="en-US" sz="4000" dirty="0">
                <a:latin typeface="Tahoma" charset="0"/>
                <a:cs typeface="+mj-cs"/>
              </a:rPr>
              <a:t>what makes for a good day?</a:t>
            </a:r>
          </a:p>
        </p:txBody>
      </p:sp>
      <p:sp>
        <p:nvSpPr>
          <p:cNvPr id="4099" name="Rectangle 3"/>
          <p:cNvSpPr>
            <a:spLocks noGrp="1" noChangeArrowheads="1"/>
          </p:cNvSpPr>
          <p:nvPr>
            <p:ph type="body" sz="half" idx="2"/>
          </p:nvPr>
        </p:nvSpPr>
        <p:spPr>
          <a:xfrm>
            <a:off x="107505" y="1700808"/>
            <a:ext cx="8928992" cy="3025775"/>
          </a:xfrm>
        </p:spPr>
        <p:txBody>
          <a:bodyPr/>
          <a:lstStyle/>
          <a:p>
            <a:pPr marL="450850" indent="-450850" eaLnBrk="1" hangingPunct="1">
              <a:lnSpc>
                <a:spcPct val="90000"/>
              </a:lnSpc>
              <a:buSzPct val="110000"/>
              <a:buFont typeface="Wingdings" charset="0"/>
              <a:buChar char="v"/>
              <a:defRPr/>
            </a:pPr>
            <a:r>
              <a:rPr lang="en-GB" sz="2400" dirty="0">
                <a:latin typeface="Tahoma" charset="0"/>
                <a:cs typeface="+mn-cs"/>
              </a:rPr>
              <a:t>people whose needs for autonomy, competence &amp; relatedness are more satisfied experience greater well-being than those whose needs are less satisfied</a:t>
            </a:r>
          </a:p>
          <a:p>
            <a:pPr marL="450850" indent="-450850" eaLnBrk="1" hangingPunct="1">
              <a:lnSpc>
                <a:spcPct val="90000"/>
              </a:lnSpc>
              <a:buSzPct val="110000"/>
              <a:buFont typeface="Wingdings" charset="0"/>
              <a:buChar char="v"/>
              <a:defRPr/>
            </a:pPr>
            <a:r>
              <a:rPr lang="en-GB" sz="2400" dirty="0">
                <a:latin typeface="Tahoma" charset="0"/>
                <a:cs typeface="+mn-cs"/>
              </a:rPr>
              <a:t>at the same time, for each individual, days when these basic needs are more satisfied are experienced as better than days when the needs are less satisfied</a:t>
            </a:r>
          </a:p>
          <a:p>
            <a:pPr marL="450850" indent="-450850" eaLnBrk="1" hangingPunct="1">
              <a:lnSpc>
                <a:spcPct val="90000"/>
              </a:lnSpc>
              <a:buSzPct val="110000"/>
              <a:buFont typeface="Wingdings" charset="0"/>
              <a:buChar char="v"/>
              <a:defRPr/>
            </a:pPr>
            <a:r>
              <a:rPr lang="en-GB" sz="2400" dirty="0">
                <a:latin typeface="Tahoma" charset="0"/>
                <a:cs typeface="+mn-cs"/>
              </a:rPr>
              <a:t>it’s not just the total amount of need satisfaction,    it’s also the balance that optimises well-being</a:t>
            </a:r>
          </a:p>
        </p:txBody>
      </p:sp>
      <p:sp>
        <p:nvSpPr>
          <p:cNvPr id="4100" name="Line 4"/>
          <p:cNvSpPr>
            <a:spLocks noChangeShapeType="1"/>
          </p:cNvSpPr>
          <p:nvPr/>
        </p:nvSpPr>
        <p:spPr bwMode="auto">
          <a:xfrm>
            <a:off x="1394047" y="5229200"/>
            <a:ext cx="6248400"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101" name="Text Box 5"/>
          <p:cNvSpPr txBox="1">
            <a:spLocks noChangeArrowheads="1"/>
          </p:cNvSpPr>
          <p:nvPr/>
        </p:nvSpPr>
        <p:spPr bwMode="auto">
          <a:xfrm>
            <a:off x="0" y="5516563"/>
            <a:ext cx="9036495"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400">
                <a:solidFill>
                  <a:schemeClr val="tx1"/>
                </a:solidFill>
                <a:latin typeface="Tahoma" charset="0"/>
                <a:ea typeface="ＭＳ Ｐゴシック" charset="0"/>
              </a:defRPr>
            </a:lvl1pPr>
            <a:lvl2pPr marL="742950" indent="-285750">
              <a:defRPr sz="1400">
                <a:solidFill>
                  <a:schemeClr val="tx1"/>
                </a:solidFill>
                <a:latin typeface="Tahoma" charset="0"/>
                <a:ea typeface="ＭＳ Ｐゴシック" charset="0"/>
              </a:defRPr>
            </a:lvl2pPr>
            <a:lvl3pPr marL="1143000" indent="-228600">
              <a:defRPr sz="1400">
                <a:solidFill>
                  <a:schemeClr val="tx1"/>
                </a:solidFill>
                <a:latin typeface="Tahoma" charset="0"/>
                <a:ea typeface="ＭＳ Ｐゴシック" charset="0"/>
              </a:defRPr>
            </a:lvl3pPr>
            <a:lvl4pPr marL="1600200" indent="-228600">
              <a:defRPr sz="1400">
                <a:solidFill>
                  <a:schemeClr val="tx1"/>
                </a:solidFill>
                <a:latin typeface="Tahoma" charset="0"/>
                <a:ea typeface="ＭＳ Ｐゴシック" charset="0"/>
              </a:defRPr>
            </a:lvl4pPr>
            <a:lvl5pPr marL="2057400" indent="-22860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algn="ctr">
              <a:defRPr/>
            </a:pPr>
            <a:r>
              <a:rPr lang="en-GB" sz="1600" dirty="0">
                <a:effectLst>
                  <a:outerShdw blurRad="50800" dist="38100" dir="2700000" algn="tl" rotWithShape="0">
                    <a:prstClr val="black">
                      <a:alpha val="40000"/>
                    </a:prstClr>
                  </a:outerShdw>
                </a:effectLst>
                <a:cs typeface="+mn-cs"/>
              </a:rPr>
              <a:t>Sheldon, K. M., R. Ryan, et al. (1996).  </a:t>
            </a:r>
            <a:r>
              <a:rPr lang="en-GB" sz="1600" i="1" dirty="0">
                <a:effectLst>
                  <a:outerShdw blurRad="50800" dist="38100" dir="2700000" algn="tl" rotWithShape="0">
                    <a:prstClr val="black">
                      <a:alpha val="40000"/>
                    </a:prstClr>
                  </a:outerShdw>
                </a:effectLst>
                <a:cs typeface="+mn-cs"/>
              </a:rPr>
              <a:t>What makes for a good day? Competence and autonomy in the day and in the person.</a:t>
            </a:r>
            <a:r>
              <a:rPr lang="en-GB" sz="1600" dirty="0">
                <a:effectLst>
                  <a:outerShdw blurRad="50800" dist="38100" dir="2700000" algn="tl" rotWithShape="0">
                    <a:prstClr val="black">
                      <a:alpha val="40000"/>
                    </a:prstClr>
                  </a:outerShdw>
                </a:effectLst>
                <a:cs typeface="+mn-cs"/>
              </a:rPr>
              <a:t>  </a:t>
            </a:r>
            <a:r>
              <a:rPr lang="en-GB" sz="1600" dirty="0" err="1">
                <a:effectLst>
                  <a:outerShdw blurRad="50800" dist="38100" dir="2700000" algn="tl" rotWithShape="0">
                    <a:prstClr val="black">
                      <a:alpha val="40000"/>
                    </a:prstClr>
                  </a:outerShdw>
                </a:effectLst>
                <a:cs typeface="+mn-cs"/>
              </a:rPr>
              <a:t>Pers</a:t>
            </a:r>
            <a:r>
              <a:rPr lang="en-GB" sz="1600" dirty="0">
                <a:effectLst>
                  <a:outerShdw blurRad="50800" dist="38100" dir="2700000" algn="tl" rotWithShape="0">
                    <a:prstClr val="black">
                      <a:alpha val="40000"/>
                    </a:prstClr>
                  </a:outerShdw>
                </a:effectLst>
                <a:cs typeface="+mn-cs"/>
              </a:rPr>
              <a:t> </a:t>
            </a:r>
            <a:r>
              <a:rPr lang="en-GB" sz="1600" dirty="0" err="1">
                <a:effectLst>
                  <a:outerShdw blurRad="50800" dist="38100" dir="2700000" algn="tl" rotWithShape="0">
                    <a:prstClr val="black">
                      <a:alpha val="40000"/>
                    </a:prstClr>
                  </a:outerShdw>
                </a:effectLst>
                <a:cs typeface="+mn-cs"/>
              </a:rPr>
              <a:t>Soc</a:t>
            </a:r>
            <a:r>
              <a:rPr lang="en-GB" sz="1600" dirty="0">
                <a:effectLst>
                  <a:outerShdw blurRad="50800" dist="38100" dir="2700000" algn="tl" rotWithShape="0">
                    <a:prstClr val="black">
                      <a:alpha val="40000"/>
                    </a:prstClr>
                  </a:outerShdw>
                </a:effectLst>
                <a:cs typeface="+mn-cs"/>
              </a:rPr>
              <a:t> </a:t>
            </a:r>
            <a:r>
              <a:rPr lang="en-GB" sz="1600" dirty="0" err="1">
                <a:effectLst>
                  <a:outerShdw blurRad="50800" dist="38100" dir="2700000" algn="tl" rotWithShape="0">
                    <a:prstClr val="black">
                      <a:alpha val="40000"/>
                    </a:prstClr>
                  </a:outerShdw>
                </a:effectLst>
                <a:cs typeface="+mn-cs"/>
              </a:rPr>
              <a:t>Psychol</a:t>
            </a:r>
            <a:r>
              <a:rPr lang="en-GB" sz="1600" dirty="0">
                <a:effectLst>
                  <a:outerShdw blurRad="50800" dist="38100" dir="2700000" algn="tl" rotWithShape="0">
                    <a:prstClr val="black">
                      <a:alpha val="40000"/>
                    </a:prstClr>
                  </a:outerShdw>
                </a:effectLst>
                <a:cs typeface="+mn-cs"/>
              </a:rPr>
              <a:t> Bull 22(12): 1270-1279.</a:t>
            </a:r>
          </a:p>
          <a:p>
            <a:pPr algn="ctr">
              <a:defRPr/>
            </a:pPr>
            <a:r>
              <a:rPr lang="en-GB" sz="1600" dirty="0">
                <a:effectLst>
                  <a:outerShdw blurRad="50800" dist="38100" dir="2700000" algn="tl" rotWithShape="0">
                    <a:prstClr val="black">
                      <a:alpha val="40000"/>
                    </a:prstClr>
                  </a:outerShdw>
                </a:effectLst>
                <a:cs typeface="+mn-cs"/>
              </a:rPr>
              <a:t>Sheldon, K. M. and C. P. </a:t>
            </a:r>
            <a:r>
              <a:rPr lang="en-GB" sz="1600" dirty="0" err="1">
                <a:effectLst>
                  <a:outerShdw blurRad="50800" dist="38100" dir="2700000" algn="tl" rotWithShape="0">
                    <a:prstClr val="black">
                      <a:alpha val="40000"/>
                    </a:prstClr>
                  </a:outerShdw>
                </a:effectLst>
                <a:cs typeface="+mn-cs"/>
              </a:rPr>
              <a:t>Niemiec</a:t>
            </a:r>
            <a:r>
              <a:rPr lang="en-GB" sz="1600" dirty="0">
                <a:effectLst>
                  <a:outerShdw blurRad="50800" dist="38100" dir="2700000" algn="tl" rotWithShape="0">
                    <a:prstClr val="black">
                      <a:alpha val="40000"/>
                    </a:prstClr>
                  </a:outerShdw>
                </a:effectLst>
                <a:cs typeface="+mn-cs"/>
              </a:rPr>
              <a:t> (2006).  </a:t>
            </a:r>
            <a:r>
              <a:rPr lang="en-GB" sz="1600" i="1" dirty="0">
                <a:effectLst>
                  <a:outerShdw blurRad="50800" dist="38100" dir="2700000" algn="tl" rotWithShape="0">
                    <a:prstClr val="black">
                      <a:alpha val="40000"/>
                    </a:prstClr>
                  </a:outerShdw>
                </a:effectLst>
                <a:cs typeface="+mn-cs"/>
              </a:rPr>
              <a:t>It's not just the amount that counts: balanced need satisfaction also affects well-being.</a:t>
            </a:r>
            <a:r>
              <a:rPr lang="en-GB" sz="1600" dirty="0">
                <a:effectLst>
                  <a:outerShdw blurRad="50800" dist="38100" dir="2700000" algn="tl" rotWithShape="0">
                    <a:prstClr val="black">
                      <a:alpha val="40000"/>
                    </a:prstClr>
                  </a:outerShdw>
                </a:effectLst>
                <a:cs typeface="+mn-cs"/>
              </a:rPr>
              <a:t>  J </a:t>
            </a:r>
            <a:r>
              <a:rPr lang="en-GB" sz="1600" dirty="0" err="1">
                <a:effectLst>
                  <a:outerShdw blurRad="50800" dist="38100" dir="2700000" algn="tl" rotWithShape="0">
                    <a:prstClr val="black">
                      <a:alpha val="40000"/>
                    </a:prstClr>
                  </a:outerShdw>
                </a:effectLst>
                <a:cs typeface="+mn-cs"/>
              </a:rPr>
              <a:t>Pers</a:t>
            </a:r>
            <a:r>
              <a:rPr lang="en-GB" sz="1600" dirty="0">
                <a:effectLst>
                  <a:outerShdw blurRad="50800" dist="38100" dir="2700000" algn="tl" rotWithShape="0">
                    <a:prstClr val="black">
                      <a:alpha val="40000"/>
                    </a:prstClr>
                  </a:outerShdw>
                </a:effectLst>
                <a:cs typeface="+mn-cs"/>
              </a:rPr>
              <a:t> </a:t>
            </a:r>
            <a:r>
              <a:rPr lang="en-GB" sz="1600" dirty="0" err="1">
                <a:effectLst>
                  <a:outerShdw blurRad="50800" dist="38100" dir="2700000" algn="tl" rotWithShape="0">
                    <a:prstClr val="black">
                      <a:alpha val="40000"/>
                    </a:prstClr>
                  </a:outerShdw>
                </a:effectLst>
                <a:cs typeface="+mn-cs"/>
              </a:rPr>
              <a:t>Soc</a:t>
            </a:r>
            <a:r>
              <a:rPr lang="en-GB" sz="1600" dirty="0">
                <a:effectLst>
                  <a:outerShdw blurRad="50800" dist="38100" dir="2700000" algn="tl" rotWithShape="0">
                    <a:prstClr val="black">
                      <a:alpha val="40000"/>
                    </a:prstClr>
                  </a:outerShdw>
                </a:effectLst>
                <a:cs typeface="+mn-cs"/>
              </a:rPr>
              <a:t> </a:t>
            </a:r>
            <a:r>
              <a:rPr lang="en-GB" sz="1600" dirty="0" err="1">
                <a:effectLst>
                  <a:outerShdw blurRad="50800" dist="38100" dir="2700000" algn="tl" rotWithShape="0">
                    <a:prstClr val="black">
                      <a:alpha val="40000"/>
                    </a:prstClr>
                  </a:outerShdw>
                </a:effectLst>
                <a:cs typeface="+mn-cs"/>
              </a:rPr>
              <a:t>Psychol</a:t>
            </a:r>
            <a:r>
              <a:rPr lang="en-GB" sz="1600" dirty="0">
                <a:effectLst>
                  <a:outerShdw blurRad="50800" dist="38100" dir="2700000" algn="tl" rotWithShape="0">
                    <a:prstClr val="black">
                      <a:alpha val="40000"/>
                    </a:prstClr>
                  </a:outerShdw>
                </a:effectLst>
                <a:cs typeface="+mn-cs"/>
              </a:rPr>
              <a:t> </a:t>
            </a:r>
            <a:r>
              <a:rPr lang="en-GB" sz="1600" b="1" dirty="0">
                <a:effectLst>
                  <a:outerShdw blurRad="50800" dist="38100" dir="2700000" algn="tl" rotWithShape="0">
                    <a:prstClr val="black">
                      <a:alpha val="40000"/>
                    </a:prstClr>
                  </a:outerShdw>
                </a:effectLst>
                <a:cs typeface="+mn-cs"/>
              </a:rPr>
              <a:t>91</a:t>
            </a:r>
            <a:r>
              <a:rPr lang="en-GB" sz="1600" dirty="0">
                <a:effectLst>
                  <a:outerShdw blurRad="50800" dist="38100" dir="2700000" algn="tl" rotWithShape="0">
                    <a:prstClr val="black">
                      <a:alpha val="40000"/>
                    </a:prstClr>
                  </a:outerShdw>
                </a:effectLst>
                <a:cs typeface="+mn-cs"/>
              </a:rPr>
              <a:t>(2): 331-41.</a:t>
            </a:r>
          </a:p>
        </p:txBody>
      </p:sp>
    </p:spTree>
    <p:extLst>
      <p:ext uri="{BB962C8B-B14F-4D97-AF65-F5344CB8AC3E}">
        <p14:creationId xmlns:p14="http://schemas.microsoft.com/office/powerpoint/2010/main" val="596270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86070" y="228600"/>
            <a:ext cx="7608373" cy="1143000"/>
          </a:xfrm>
        </p:spPr>
        <p:txBody>
          <a:bodyPr lIns="92075" tIns="46038" rIns="92075" bIns="46038"/>
          <a:lstStyle/>
          <a:p>
            <a:pPr eaLnBrk="1" hangingPunct="1">
              <a:defRPr/>
            </a:pPr>
            <a:r>
              <a:rPr lang="en-US" sz="4000" dirty="0">
                <a:latin typeface="Tahoma" charset="0"/>
                <a:cs typeface="+mj-cs"/>
              </a:rPr>
              <a:t>interpersonal psychotherapy</a:t>
            </a:r>
          </a:p>
        </p:txBody>
      </p:sp>
      <p:sp>
        <p:nvSpPr>
          <p:cNvPr id="4099" name="Rectangle 3"/>
          <p:cNvSpPr>
            <a:spLocks noGrp="1" noChangeArrowheads="1"/>
          </p:cNvSpPr>
          <p:nvPr>
            <p:ph type="body" sz="half" idx="2"/>
          </p:nvPr>
        </p:nvSpPr>
        <p:spPr>
          <a:xfrm>
            <a:off x="2970076" y="1484784"/>
            <a:ext cx="3240360" cy="3240360"/>
          </a:xfrm>
        </p:spPr>
        <p:txBody>
          <a:bodyPr/>
          <a:lstStyle/>
          <a:p>
            <a:pPr marL="486000" indent="-522000" eaLnBrk="1" hangingPunct="1">
              <a:lnSpc>
                <a:spcPct val="90000"/>
              </a:lnSpc>
              <a:buSzPct val="100000"/>
              <a:buFont typeface="Wingdings" charset="2"/>
              <a:buChar char="Ø"/>
              <a:defRPr/>
            </a:pPr>
            <a:r>
              <a:rPr lang="en-GB" sz="3600" dirty="0">
                <a:latin typeface="Tahoma" charset="0"/>
                <a:cs typeface="+mn-cs"/>
              </a:rPr>
              <a:t>loss</a:t>
            </a:r>
          </a:p>
          <a:p>
            <a:pPr marL="0" indent="0" eaLnBrk="1" hangingPunct="1">
              <a:lnSpc>
                <a:spcPct val="90000"/>
              </a:lnSpc>
              <a:buSzPct val="100000"/>
              <a:buNone/>
              <a:defRPr/>
            </a:pPr>
            <a:endParaRPr lang="en-GB" sz="1200" dirty="0">
              <a:latin typeface="Tahoma" charset="0"/>
            </a:endParaRPr>
          </a:p>
          <a:p>
            <a:pPr marL="486000" indent="-522000" eaLnBrk="1" hangingPunct="1">
              <a:lnSpc>
                <a:spcPct val="90000"/>
              </a:lnSpc>
              <a:buSzPct val="100000"/>
              <a:buFont typeface="Wingdings" charset="2"/>
              <a:buChar char="Ø"/>
              <a:defRPr/>
            </a:pPr>
            <a:r>
              <a:rPr lang="en-GB" sz="3600" dirty="0">
                <a:latin typeface="Tahoma" charset="0"/>
                <a:cs typeface="+mn-cs"/>
              </a:rPr>
              <a:t>conflict</a:t>
            </a:r>
          </a:p>
          <a:p>
            <a:pPr marL="0" indent="0" eaLnBrk="1" hangingPunct="1">
              <a:lnSpc>
                <a:spcPct val="90000"/>
              </a:lnSpc>
              <a:buSzPct val="100000"/>
              <a:buNone/>
              <a:defRPr/>
            </a:pPr>
            <a:endParaRPr lang="en-GB" sz="1200" dirty="0">
              <a:latin typeface="Tahoma" charset="0"/>
            </a:endParaRPr>
          </a:p>
          <a:p>
            <a:pPr marL="486000" indent="-522000" eaLnBrk="1" hangingPunct="1">
              <a:lnSpc>
                <a:spcPct val="90000"/>
              </a:lnSpc>
              <a:buSzPct val="100000"/>
              <a:buFont typeface="Wingdings" charset="2"/>
              <a:buChar char="Ø"/>
              <a:defRPr/>
            </a:pPr>
            <a:r>
              <a:rPr lang="en-GB" sz="3600" dirty="0">
                <a:latin typeface="Tahoma" charset="0"/>
                <a:cs typeface="+mn-cs"/>
              </a:rPr>
              <a:t>transition</a:t>
            </a:r>
          </a:p>
          <a:p>
            <a:pPr marL="0" indent="0" eaLnBrk="1" hangingPunct="1">
              <a:lnSpc>
                <a:spcPct val="90000"/>
              </a:lnSpc>
              <a:buSzPct val="100000"/>
              <a:buNone/>
              <a:defRPr/>
            </a:pPr>
            <a:endParaRPr lang="en-GB" sz="1200" dirty="0">
              <a:latin typeface="Tahoma" charset="0"/>
            </a:endParaRPr>
          </a:p>
          <a:p>
            <a:pPr marL="486000" indent="-522000" eaLnBrk="1" hangingPunct="1">
              <a:lnSpc>
                <a:spcPct val="90000"/>
              </a:lnSpc>
              <a:buSzPct val="100000"/>
              <a:buFont typeface="Wingdings" charset="2"/>
              <a:buChar char="Ø"/>
              <a:defRPr/>
            </a:pPr>
            <a:r>
              <a:rPr lang="en-GB" sz="3600" dirty="0">
                <a:latin typeface="Tahoma" charset="0"/>
                <a:cs typeface="+mn-cs"/>
              </a:rPr>
              <a:t>deficiency</a:t>
            </a:r>
          </a:p>
        </p:txBody>
      </p:sp>
      <p:sp>
        <p:nvSpPr>
          <p:cNvPr id="4100" name="Line 4"/>
          <p:cNvSpPr>
            <a:spLocks noChangeShapeType="1"/>
          </p:cNvSpPr>
          <p:nvPr/>
        </p:nvSpPr>
        <p:spPr bwMode="auto">
          <a:xfrm>
            <a:off x="1466056" y="4941168"/>
            <a:ext cx="6248400"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101" name="Text Box 5"/>
          <p:cNvSpPr txBox="1">
            <a:spLocks noChangeArrowheads="1"/>
          </p:cNvSpPr>
          <p:nvPr/>
        </p:nvSpPr>
        <p:spPr bwMode="auto">
          <a:xfrm>
            <a:off x="72009" y="5157192"/>
            <a:ext cx="9036495" cy="18158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400">
                <a:solidFill>
                  <a:schemeClr val="tx1"/>
                </a:solidFill>
                <a:latin typeface="Tahoma" charset="0"/>
                <a:ea typeface="ＭＳ Ｐゴシック" charset="0"/>
              </a:defRPr>
            </a:lvl1pPr>
            <a:lvl2pPr marL="742950" indent="-285750">
              <a:defRPr sz="1400">
                <a:solidFill>
                  <a:schemeClr val="tx1"/>
                </a:solidFill>
                <a:latin typeface="Tahoma" charset="0"/>
                <a:ea typeface="ＭＳ Ｐゴシック" charset="0"/>
              </a:defRPr>
            </a:lvl2pPr>
            <a:lvl3pPr marL="1143000" indent="-228600">
              <a:defRPr sz="1400">
                <a:solidFill>
                  <a:schemeClr val="tx1"/>
                </a:solidFill>
                <a:latin typeface="Tahoma" charset="0"/>
                <a:ea typeface="ＭＳ Ｐゴシック" charset="0"/>
              </a:defRPr>
            </a:lvl3pPr>
            <a:lvl4pPr marL="1600200" indent="-228600">
              <a:defRPr sz="1400">
                <a:solidFill>
                  <a:schemeClr val="tx1"/>
                </a:solidFill>
                <a:latin typeface="Tahoma" charset="0"/>
                <a:ea typeface="ＭＳ Ｐゴシック" charset="0"/>
              </a:defRPr>
            </a:lvl4pPr>
            <a:lvl5pPr marL="2057400" indent="-22860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algn="ctr">
              <a:defRPr/>
            </a:pPr>
            <a:r>
              <a:rPr lang="en-US" sz="1600" dirty="0" err="1">
                <a:effectLst>
                  <a:outerShdw blurRad="50800" dist="38100" dir="2700000" algn="tl" rotWithShape="0">
                    <a:prstClr val="black">
                      <a:alpha val="40000"/>
                    </a:prstClr>
                  </a:outerShdw>
                </a:effectLst>
              </a:rPr>
              <a:t>Ravitz</a:t>
            </a:r>
            <a:r>
              <a:rPr lang="en-US" sz="1600" dirty="0">
                <a:effectLst>
                  <a:outerShdw blurRad="50800" dist="38100" dir="2700000" algn="tl" rotWithShape="0">
                    <a:prstClr val="black">
                      <a:alpha val="40000"/>
                    </a:prstClr>
                  </a:outerShdw>
                </a:effectLst>
              </a:rPr>
              <a:t>, P. and P. Watson (2014). "Interpersonal psychotherapy: Healing with a relational focus." </a:t>
            </a:r>
            <a:r>
              <a:rPr lang="en-US" sz="1600" u="sng" dirty="0">
                <a:effectLst>
                  <a:outerShdw blurRad="50800" dist="38100" dir="2700000" algn="tl" rotWithShape="0">
                    <a:prstClr val="black">
                      <a:alpha val="40000"/>
                    </a:prstClr>
                  </a:outerShdw>
                </a:effectLst>
              </a:rPr>
              <a:t>Focus </a:t>
            </a:r>
            <a:r>
              <a:rPr lang="en-US" sz="1600" b="1" u="sng" dirty="0">
                <a:effectLst>
                  <a:outerShdw blurRad="50800" dist="38100" dir="2700000" algn="tl" rotWithShape="0">
                    <a:prstClr val="black">
                      <a:alpha val="40000"/>
                    </a:prstClr>
                  </a:outerShdw>
                </a:effectLst>
              </a:rPr>
              <a:t>12</a:t>
            </a:r>
            <a:r>
              <a:rPr lang="en-US" sz="1600" u="sng" dirty="0">
                <a:effectLst>
                  <a:outerShdw blurRad="50800" dist="38100" dir="2700000" algn="tl" rotWithShape="0">
                    <a:prstClr val="black">
                      <a:alpha val="40000"/>
                    </a:prstClr>
                  </a:outerShdw>
                </a:effectLst>
              </a:rPr>
              <a:t>: 275-284. </a:t>
            </a:r>
          </a:p>
          <a:p>
            <a:pPr algn="ctr">
              <a:defRPr/>
            </a:pPr>
            <a:r>
              <a:rPr lang="en-US" sz="1600" dirty="0">
                <a:effectLst>
                  <a:outerShdw blurRad="50800" dist="38100" dir="2700000" algn="tl" rotWithShape="0">
                    <a:prstClr val="black">
                      <a:alpha val="40000"/>
                    </a:prstClr>
                  </a:outerShdw>
                </a:effectLst>
              </a:rPr>
              <a:t>Markowitz, J. C., et al. (2015). "Is Exposure Necessary? A Randomized Clinical Trial of Interpersonal Psychotherapy for PTSD." </a:t>
            </a:r>
            <a:r>
              <a:rPr lang="en-US" sz="1600" u="sng" dirty="0">
                <a:effectLst>
                  <a:outerShdw blurRad="50800" dist="38100" dir="2700000" algn="tl" rotWithShape="0">
                    <a:prstClr val="black">
                      <a:alpha val="40000"/>
                    </a:prstClr>
                  </a:outerShdw>
                </a:effectLst>
              </a:rPr>
              <a:t>Am Journal of Psychiatry </a:t>
            </a:r>
            <a:r>
              <a:rPr lang="en-US" sz="1600" b="1" u="sng" dirty="0">
                <a:effectLst>
                  <a:outerShdw blurRad="50800" dist="38100" dir="2700000" algn="tl" rotWithShape="0">
                    <a:prstClr val="black">
                      <a:alpha val="40000"/>
                    </a:prstClr>
                  </a:outerShdw>
                </a:effectLst>
              </a:rPr>
              <a:t>172</a:t>
            </a:r>
            <a:r>
              <a:rPr lang="en-US" sz="1600" u="sng" dirty="0">
                <a:effectLst>
                  <a:outerShdw blurRad="50800" dist="38100" dir="2700000" algn="tl" rotWithShape="0">
                    <a:prstClr val="black">
                      <a:alpha val="40000"/>
                    </a:prstClr>
                  </a:outerShdw>
                </a:effectLst>
              </a:rPr>
              <a:t>(5): 430-440.</a:t>
            </a:r>
          </a:p>
          <a:p>
            <a:pPr algn="ctr">
              <a:defRPr/>
            </a:pPr>
            <a:r>
              <a:rPr lang="en-US" sz="1600" dirty="0" err="1">
                <a:effectLst>
                  <a:outerShdw blurRad="50800" dist="38100" dir="2700000" algn="tl" rotWithShape="0">
                    <a:prstClr val="black">
                      <a:alpha val="40000"/>
                    </a:prstClr>
                  </a:outerShdw>
                </a:effectLst>
              </a:rPr>
              <a:t>Cuijpers</a:t>
            </a:r>
            <a:r>
              <a:rPr lang="en-US" sz="1600" dirty="0">
                <a:effectLst>
                  <a:outerShdw blurRad="50800" dist="38100" dir="2700000" algn="tl" rotWithShape="0">
                    <a:prstClr val="black">
                      <a:alpha val="40000"/>
                    </a:prstClr>
                  </a:outerShdw>
                </a:effectLst>
              </a:rPr>
              <a:t>, P., et al. (2016). "Interpersonal Psychotherapy for Mental Health Problems: A Comprehensive Meta-Analysis." </a:t>
            </a:r>
            <a:r>
              <a:rPr lang="en-US" sz="1600" u="sng" dirty="0">
                <a:effectLst>
                  <a:outerShdw blurRad="50800" dist="38100" dir="2700000" algn="tl" rotWithShape="0">
                    <a:prstClr val="black">
                      <a:alpha val="40000"/>
                    </a:prstClr>
                  </a:outerShdw>
                </a:effectLst>
              </a:rPr>
              <a:t>Am Journal of Psychiatry </a:t>
            </a:r>
            <a:r>
              <a:rPr lang="en-US" sz="1600" b="1" u="sng" dirty="0">
                <a:effectLst>
                  <a:outerShdw blurRad="50800" dist="38100" dir="2700000" algn="tl" rotWithShape="0">
                    <a:prstClr val="black">
                      <a:alpha val="40000"/>
                    </a:prstClr>
                  </a:outerShdw>
                </a:effectLst>
              </a:rPr>
              <a:t>173</a:t>
            </a:r>
            <a:r>
              <a:rPr lang="en-US" sz="1600" u="sng" dirty="0">
                <a:effectLst>
                  <a:outerShdw blurRad="50800" dist="38100" dir="2700000" algn="tl" rotWithShape="0">
                    <a:prstClr val="black">
                      <a:alpha val="40000"/>
                    </a:prstClr>
                  </a:outerShdw>
                </a:effectLst>
              </a:rPr>
              <a:t>(7): 680-687.</a:t>
            </a:r>
          </a:p>
          <a:p>
            <a:pPr algn="ctr">
              <a:defRPr/>
            </a:pPr>
            <a:endParaRPr lang="en-GB" sz="1600" dirty="0">
              <a:effectLst>
                <a:outerShdw blurRad="50800" dist="38100" dir="2700000" algn="tl" rotWithShape="0">
                  <a:prstClr val="black">
                    <a:alpha val="40000"/>
                  </a:prstClr>
                </a:outerShdw>
              </a:effectLst>
              <a:cs typeface="+mn-cs"/>
            </a:endParaRPr>
          </a:p>
        </p:txBody>
      </p:sp>
    </p:spTree>
    <p:extLst>
      <p:ext uri="{BB962C8B-B14F-4D97-AF65-F5344CB8AC3E}">
        <p14:creationId xmlns:p14="http://schemas.microsoft.com/office/powerpoint/2010/main" val="2169241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107504" y="45690"/>
            <a:ext cx="9025304" cy="935038"/>
          </a:xfrm>
          <a:noFill/>
          <a:ln/>
        </p:spPr>
        <p:txBody>
          <a:bodyPr anchor="b"/>
          <a:lstStyle/>
          <a:p>
            <a:r>
              <a:rPr lang="en-US" sz="4000" dirty="0" err="1">
                <a:latin typeface="Tahoma" charset="0"/>
              </a:rPr>
              <a:t>kendler</a:t>
            </a:r>
            <a:r>
              <a:rPr lang="en-US" sz="4000" dirty="0">
                <a:latin typeface="Tahoma" charset="0"/>
              </a:rPr>
              <a:t> et al life event research</a:t>
            </a:r>
          </a:p>
        </p:txBody>
      </p:sp>
      <p:sp>
        <p:nvSpPr>
          <p:cNvPr id="183299" name="Rectangle 3"/>
          <p:cNvSpPr>
            <a:spLocks noChangeArrowheads="1"/>
          </p:cNvSpPr>
          <p:nvPr/>
        </p:nvSpPr>
        <p:spPr bwMode="auto">
          <a:xfrm>
            <a:off x="-36512" y="6093296"/>
            <a:ext cx="9108504" cy="6161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r>
              <a:rPr lang="en-US" sz="1800" dirty="0">
                <a:latin typeface="Tahoma" charset="0"/>
              </a:rPr>
              <a:t> </a:t>
            </a:r>
            <a:r>
              <a:rPr lang="en-US" sz="1600" dirty="0" err="1">
                <a:effectLst>
                  <a:outerShdw blurRad="50800" dist="38100" dir="2700000" algn="tl" rotWithShape="0">
                    <a:prstClr val="black">
                      <a:alpha val="40000"/>
                    </a:prstClr>
                  </a:outerShdw>
                </a:effectLst>
                <a:latin typeface="Tahoma" charset="0"/>
              </a:rPr>
              <a:t>Kendler</a:t>
            </a:r>
            <a:r>
              <a:rPr lang="en-US" sz="1600" dirty="0">
                <a:effectLst>
                  <a:outerShdw blurRad="50800" dist="38100" dir="2700000" algn="tl" rotWithShape="0">
                    <a:prstClr val="black">
                      <a:alpha val="40000"/>
                    </a:prstClr>
                  </a:outerShdw>
                </a:effectLst>
                <a:latin typeface="Tahoma" charset="0"/>
              </a:rPr>
              <a:t> KS, Kessler RC, Walters EE et al   </a:t>
            </a:r>
            <a:r>
              <a:rPr lang="en-US" sz="1600" i="1" dirty="0">
                <a:effectLst>
                  <a:outerShdw blurRad="50800" dist="38100" dir="2700000" algn="tl" rotWithShape="0">
                    <a:prstClr val="black">
                      <a:alpha val="40000"/>
                    </a:prstClr>
                  </a:outerShdw>
                </a:effectLst>
                <a:latin typeface="Tahoma" charset="0"/>
              </a:rPr>
              <a:t>Stressful life events, genetic liability, and onset of an episode of major depression in women   </a:t>
            </a:r>
            <a:r>
              <a:rPr lang="en-US" sz="1600" dirty="0">
                <a:effectLst>
                  <a:outerShdw blurRad="50800" dist="38100" dir="2700000" algn="tl" rotWithShape="0">
                    <a:prstClr val="black">
                      <a:alpha val="40000"/>
                    </a:prstClr>
                  </a:outerShdw>
                </a:effectLst>
                <a:latin typeface="Tahoma" charset="0"/>
              </a:rPr>
              <a:t>Am J Psychiatry 1995; 152: 832-42</a:t>
            </a:r>
          </a:p>
        </p:txBody>
      </p:sp>
      <p:sp>
        <p:nvSpPr>
          <p:cNvPr id="183300" name="Rectangle 4"/>
          <p:cNvSpPr>
            <a:spLocks noChangeArrowheads="1"/>
          </p:cNvSpPr>
          <p:nvPr/>
        </p:nvSpPr>
        <p:spPr bwMode="auto">
          <a:xfrm>
            <a:off x="72008" y="1197101"/>
            <a:ext cx="8964488" cy="4536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1,082 pairs of female twins questioned about previous year</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average age of these subjects was 30.1 years old</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stressful life events and onset of major depression noted</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9 events primarily involving the subject and 22 events primarily involving, or interacting with, someone in their social network were recorded</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events most associated with subsequent depression onset       in the next month are shown in the graph</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those at lowest genetic risk of depression (co-monozygotic twin not depressed), probability of depression onset in next month was 0.5% with no severe event, and 6.2% with event</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figures for those at highest genetic risk were 1.1% &amp; 14.6% </a:t>
            </a:r>
          </a:p>
        </p:txBody>
      </p:sp>
      <p:sp>
        <p:nvSpPr>
          <p:cNvPr id="183301" name="Line 5"/>
          <p:cNvSpPr>
            <a:spLocks noChangeShapeType="1"/>
          </p:cNvSpPr>
          <p:nvPr/>
        </p:nvSpPr>
        <p:spPr bwMode="auto">
          <a:xfrm>
            <a:off x="1009600" y="5949280"/>
            <a:ext cx="7162800" cy="0"/>
          </a:xfrm>
          <a:prstGeom prst="line">
            <a:avLst/>
          </a:prstGeom>
          <a:noFill/>
          <a:ln w="50800">
            <a:solidFill>
              <a:srgbClr val="CC66FF"/>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49117841"/>
      </p:ext>
    </p:extLst>
  </p:cSld>
  <p:clrMapOvr>
    <a:masterClrMapping/>
  </p:clrMapOvr>
  <p:transition/>
</p:sld>
</file>

<file path=ppt/theme/theme1.xml><?xml version="1.0" encoding="utf-8"?>
<a:theme xmlns:a="http://schemas.openxmlformats.org/drawingml/2006/main" name="Compass">
  <a:themeElements>
    <a:clrScheme name="Custom 4">
      <a:dk1>
        <a:srgbClr val="526133"/>
      </a:dk1>
      <a:lt1>
        <a:srgbClr val="FFFFFF"/>
      </a:lt1>
      <a:dk2>
        <a:srgbClr val="4E5D31"/>
      </a:dk2>
      <a:lt2>
        <a:srgbClr val="FFFFCC"/>
      </a:lt2>
      <a:accent1>
        <a:srgbClr val="F1CD50"/>
      </a:accent1>
      <a:accent2>
        <a:srgbClr val="A1C607"/>
      </a:accent2>
      <a:accent3>
        <a:srgbClr val="B2B6AD"/>
      </a:accent3>
      <a:accent4>
        <a:srgbClr val="DADADA"/>
      </a:accent4>
      <a:accent5>
        <a:srgbClr val="CAE2AA"/>
      </a:accent5>
      <a:accent6>
        <a:srgbClr val="95C422"/>
      </a:accent6>
      <a:hlink>
        <a:srgbClr val="FFCC00"/>
      </a:hlink>
      <a:folHlink>
        <a:srgbClr val="CCCC00"/>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15257</TotalTime>
  <Words>5129</Words>
  <Application>Microsoft Macintosh PowerPoint</Application>
  <PresentationFormat>On-screen Show (4:3)</PresentationFormat>
  <Paragraphs>497</Paragraphs>
  <Slides>55</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5" baseType="lpstr">
      <vt:lpstr>Arial</vt:lpstr>
      <vt:lpstr>CG Omega</vt:lpstr>
      <vt:lpstr>Comic Sans MS</vt:lpstr>
      <vt:lpstr>Tahoma</vt:lpstr>
      <vt:lpstr>Times New Roman</vt:lpstr>
      <vt:lpstr>Wingdings</vt:lpstr>
      <vt:lpstr>Wingdings 2</vt:lpstr>
      <vt:lpstr>ZapfDingbatsITC</vt:lpstr>
      <vt:lpstr>Compass</vt:lpstr>
      <vt:lpstr>Chart</vt:lpstr>
      <vt:lpstr>close relationships</vt:lpstr>
      <vt:lpstr>areas we aim to explore </vt:lpstr>
      <vt:lpstr>activities: planned exercises</vt:lpstr>
      <vt:lpstr>my general hopes for today:  that you will all leave with …</vt:lpstr>
      <vt:lpstr>PowerPoint Presentation</vt:lpstr>
      <vt:lpstr>four key psychological needs</vt:lpstr>
      <vt:lpstr>what makes for a good day?</vt:lpstr>
      <vt:lpstr>interpersonal psychotherapy</vt:lpstr>
      <vt:lpstr>kendler et al life event research</vt:lpstr>
      <vt:lpstr>increased chance depression onset</vt:lpstr>
      <vt:lpstr>activity 2: how are we doing? </vt:lpstr>
      <vt:lpstr>personal social networks</vt:lpstr>
      <vt:lpstr>support clique/closest relationships</vt:lpstr>
      <vt:lpstr>sympathy group/good relationships</vt:lpstr>
      <vt:lpstr>activity 3: identifying relationships</vt:lpstr>
      <vt:lpstr>affinity groups &amp; active networks</vt:lpstr>
      <vt:lpstr>closeness varies by network layer</vt:lpstr>
      <vt:lpstr>how spend our social time budget?</vt:lpstr>
      <vt:lpstr>metaphors &amp; mechanisms</vt:lpstr>
      <vt:lpstr>activity 4: social time budget</vt:lpstr>
      <vt:lpstr>do birds of a feather flock together?</vt:lpstr>
      <vt:lpstr>asked which of 22 similarities they shared</vt:lpstr>
      <vt:lpstr>similarity &amp; emotional closeness declined across the layers</vt:lpstr>
      <vt:lpstr>PowerPoint Presentation</vt:lpstr>
      <vt:lpstr>6 factors usually shared across all 3 personal network layers surveyed</vt:lpstr>
      <vt:lpstr>6 factors (plus contact frequency) most distin- -guished between layers</vt:lpstr>
      <vt:lpstr>6 factor similarity tracks closeness</vt:lpstr>
      <vt:lpstr>maybe these are useful indicators for potential future friendships?</vt:lpstr>
      <vt:lpstr>activities: planned exercises</vt:lpstr>
      <vt:lpstr>social identity theory</vt:lpstr>
      <vt:lpstr>the six ‘rules’ of friendship </vt:lpstr>
      <vt:lpstr>seven relationship competencies</vt:lpstr>
      <vt:lpstr>PowerPoint Presentation</vt:lpstr>
      <vt:lpstr>some intriguing take-away points</vt:lpstr>
      <vt:lpstr>knowledge/interest seems crucial</vt:lpstr>
      <vt:lpstr>the ‘sound relationship house’</vt:lpstr>
      <vt:lpstr>helpful communication central too</vt:lpstr>
      <vt:lpstr>friendship &amp; conflict</vt:lpstr>
      <vt:lpstr>frequency of ‘severe falling out’</vt:lpstr>
      <vt:lpstr>which relationships involved</vt:lpstr>
      <vt:lpstr>cause of ‘severe falling out’</vt:lpstr>
      <vt:lpstr>five principles of couples work</vt:lpstr>
      <vt:lpstr>shared, non-blaming, dyadic model</vt:lpstr>
      <vt:lpstr>conflict reappraisal</vt:lpstr>
      <vt:lpstr>activity 6: responding to conflict </vt:lpstr>
      <vt:lpstr>PowerPoint Presentation</vt:lpstr>
      <vt:lpstr>metaphors &amp; mechanisms</vt:lpstr>
      <vt:lpstr>meeting deeply</vt:lpstr>
      <vt:lpstr>activities: planned exercises</vt:lpstr>
      <vt:lpstr>charting depth of connection</vt:lpstr>
      <vt:lpstr>practising ‘positivity resonance’</vt:lpstr>
      <vt:lpstr>activities: planned exercises</vt:lpstr>
      <vt:lpstr>my general hopes for today:  that you will all leave with …</vt:lpstr>
      <vt:lpstr>activity 8: reflection on day </vt:lpstr>
      <vt:lpstr>areas have explored today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experience as a client important for being an effective cognitive therapist?</dc:title>
  <dc:creator>James Hawkins.</dc:creator>
  <cp:lastModifiedBy>James Hawkins</cp:lastModifiedBy>
  <cp:revision>779</cp:revision>
  <dcterms:created xsi:type="dcterms:W3CDTF">2003-01-22T11:21:49Z</dcterms:created>
  <dcterms:modified xsi:type="dcterms:W3CDTF">2019-01-29T05:54:42Z</dcterms:modified>
</cp:coreProperties>
</file>